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8"/>
  </p:notesMasterIdLst>
  <p:sldIdLst>
    <p:sldId id="256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57" r:id="rId10"/>
    <p:sldId id="258" r:id="rId11"/>
    <p:sldId id="259" r:id="rId12"/>
    <p:sldId id="260" r:id="rId13"/>
    <p:sldId id="261" r:id="rId14"/>
    <p:sldId id="262" r:id="rId15"/>
    <p:sldId id="264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EDD23-7589-4393-A21C-CD1824643269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53CE4-35FE-435E-ACC0-B166B07EA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78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3CE4-35FE-435E-ACC0-B166B07EA4D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45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2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84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8008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51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21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60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9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5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9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0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6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7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4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88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Oil Production Forecasting &amp; Economic Evaluation</a:t>
            </a:r>
            <a:br>
              <a:rPr lang="en-IN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Decline Curve Analysis (Arps) </a:t>
            </a:r>
            <a:endParaRPr lang="en-IN" dirty="0"/>
          </a:p>
          <a:p>
            <a:r>
              <a:rPr dirty="0"/>
              <a:t>• Volve Field</a:t>
            </a:r>
          </a:p>
          <a:p>
            <a:r>
              <a:rPr dirty="0"/>
              <a:t>Prepared by:</a:t>
            </a:r>
            <a:r>
              <a:rPr lang="en-IN" dirty="0"/>
              <a:t> Bolleddu Praveen Prakash 22JE0264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Cumulative Production (EUR)</a:t>
            </a:r>
          </a:p>
        </p:txBody>
      </p:sp>
      <p:pic>
        <p:nvPicPr>
          <p:cNvPr id="3" name="Picture 2" descr="cum_produ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6304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7548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>
                <a:solidFill>
                  <a:srgbClr val="646464"/>
                </a:solidFill>
              </a:defRPr>
            </a:pPr>
            <a:r>
              <a:t>Cumulative production in MMbbl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Cashflows</a:t>
            </a:r>
          </a:p>
        </p:txBody>
      </p:sp>
      <p:pic>
        <p:nvPicPr>
          <p:cNvPr id="3" name="Picture 2" descr="cashflow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6304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7548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>
                <a:solidFill>
                  <a:srgbClr val="646464"/>
                </a:solidFill>
              </a:defRPr>
            </a:pPr>
            <a:r>
              <a:t>Revenue, OPEX and Net Cashflow (monthly)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Sensitivity: NPV vs Oil Price</a:t>
            </a:r>
          </a:p>
        </p:txBody>
      </p:sp>
      <p:pic>
        <p:nvPicPr>
          <p:cNvPr id="3" name="Picture 2" descr="npv_vs_pr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63040"/>
            <a:ext cx="7315200" cy="41801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Sensitivity: NPV vs OPEX</a:t>
            </a:r>
          </a:p>
        </p:txBody>
      </p:sp>
      <p:pic>
        <p:nvPicPr>
          <p:cNvPr id="3" name="Picture 2" descr="npv_vs_op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63040"/>
            <a:ext cx="7315200" cy="41801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Sensitivity: NPV vs Discount Rate</a:t>
            </a:r>
          </a:p>
        </p:txBody>
      </p:sp>
      <p:pic>
        <p:nvPicPr>
          <p:cNvPr id="3" name="Picture 2" descr="npv_vs_discou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63040"/>
            <a:ext cx="7315200" cy="41801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CONCLUSION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B01239-B996-6C73-00F6-C483E3868A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1662581"/>
            <a:ext cx="850981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Integrated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Reservoir Engineering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(Decline Curve Analysis)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Petroleum Economics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(NPV, IRR, Payback, PI).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 Volve field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oil production forecasting.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Estimated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EUR ≈ 33.9 million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bbl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economic horizon ~18.75 years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Base-case economics show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NPV ≈ $1.49 Billion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Payback ≈ 1 month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Breakeven Oil Price ≈ $14.1/bbl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Sensitivity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proves project is most impacted by oil price fluctuations.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Developed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interactive Power BI dashboard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scenario testing and decision support.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5BBB-EDC0-78AC-379F-C5BEFCB1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19EEE3-3AF4-E555-E4EC-CF05C90D57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347" y="1745890"/>
            <a:ext cx="831117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ilibri"/>
              </a:rPr>
              <a:t>Data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ilibri"/>
              </a:rPr>
              <a:t> → Volve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i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ilibri"/>
              </a:rPr>
              <a:t>Formulas/Books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ilibri"/>
              </a:rPr>
              <a:t> → Arps (1945), Craft &amp; Hawkins (1991), Economides (2012).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i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ilibri"/>
              </a:rPr>
              <a:t>Papers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ilibri"/>
              </a:rPr>
              <a:t> →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ilibri"/>
              </a:rPr>
              <a:t>Fetkovich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ilibri"/>
              </a:rPr>
              <a:t> (1980), Ilk et al. (2008).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i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ilibri"/>
              </a:rPr>
              <a:t>Tools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ilibri"/>
              </a:rPr>
              <a:t> → Python, Power BI, Excel.</a:t>
            </a:r>
          </a:p>
        </p:txBody>
      </p:sp>
    </p:spTree>
    <p:extLst>
      <p:ext uri="{BB962C8B-B14F-4D97-AF65-F5344CB8AC3E}">
        <p14:creationId xmlns:p14="http://schemas.microsoft.com/office/powerpoint/2010/main" val="240170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Theory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Introduce the project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sz="3200" dirty="0"/>
              <a:t>Petroleum production declines naturally over time. Forecasting oil recovery and evaluating economics is crucial for investment decisions.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847922F-8B0A-A706-2273-06E6A66C16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484" y="502618"/>
            <a:ext cx="8917858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Oil wells show declining production trends due to reservoir depletion.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Companies need reliable tools to forecast future production and assess profitability before committing capital.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Decline Curve Analysis (DCA) provides a simple, engineering-based forecasting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Coupled with economic models (NPV, IRR, Payback), it helps evaluate project viability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5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6433-871E-8024-485C-2EFBDD5E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7820"/>
            <a:ext cx="7949381" cy="50144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Workflow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BB80A3-721E-A91F-6C1C-A7DB623509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516565"/>
            <a:ext cx="8568813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Acquisition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Collect real field production data (Volve dataset).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Cleaning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Remove nulls, convert units (Sm³ →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bbl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Decline Curve Analysis (DCA)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Fit Arps model to observed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Forecasting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Project rates to economic limit.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Economic Evaluation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Apply CAPEX, OPEX, oil price, discount rate.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Sensitivity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Vary price, cost, and discount assumptions.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Visualization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Use Power BI for interactive dashboards.</a:t>
            </a:r>
          </a:p>
        </p:txBody>
      </p:sp>
    </p:spTree>
    <p:extLst>
      <p:ext uri="{BB962C8B-B14F-4D97-AF65-F5344CB8AC3E}">
        <p14:creationId xmlns:p14="http://schemas.microsoft.com/office/powerpoint/2010/main" val="201730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3C73-2C90-2311-6BCF-3A8FD3A8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6575"/>
          </a:xfrm>
        </p:spPr>
        <p:txBody>
          <a:bodyPr/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Decline Curve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43833-5709-2915-1EC6-119E6880EB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1214"/>
                <a:ext cx="8229600" cy="535858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IN" sz="3400" dirty="0"/>
                  <a:t>Arps hyperbolic model is used: </a:t>
                </a:r>
                <a:r>
                  <a:rPr lang="en-IN" sz="3400" b="1" dirty="0">
                    <a:solidFill>
                      <a:schemeClr val="accent3">
                        <a:lumMod val="75000"/>
                      </a:schemeClr>
                    </a:solidFill>
                  </a:rPr>
                  <a:t>EXCEL IS USED</a:t>
                </a:r>
              </a:p>
              <a:p>
                <a14:m>
                  <m:oMath xmlns:m="http://schemas.openxmlformats.org/officeDocument/2006/math">
                    <m:r>
                      <a:rPr lang="en-IN" sz="3400" i="1"/>
                      <m:t>𝑞</m:t>
                    </m:r>
                    <m:d>
                      <m:dPr>
                        <m:ctrlPr>
                          <a:rPr lang="ar-AE" sz="3400" i="1"/>
                        </m:ctrlPr>
                      </m:dPr>
                      <m:e>
                        <m:r>
                          <a:rPr lang="ar-AE" sz="3400" i="1"/>
                          <m:t>𝑡</m:t>
                        </m:r>
                      </m:e>
                    </m:d>
                    <m:r>
                      <a:rPr lang="ar-AE" sz="3400"/>
                      <m:t>=</m:t>
                    </m:r>
                    <m:f>
                      <m:fPr>
                        <m:ctrlPr>
                          <a:rPr lang="ar-AE" sz="3400" i="1"/>
                        </m:ctrlPr>
                      </m:fPr>
                      <m:num>
                        <m:sSub>
                          <m:sSubPr>
                            <m:ctrlPr>
                              <a:rPr lang="ar-AE" sz="3400" i="1"/>
                            </m:ctrlPr>
                          </m:sSubPr>
                          <m:e>
                            <m:r>
                              <a:rPr lang="ar-AE" sz="3400" i="1"/>
                              <m:t>𝑞</m:t>
                            </m:r>
                          </m:e>
                          <m:sub>
                            <m:r>
                              <a:rPr lang="ar-AE" sz="3400" i="1"/>
                              <m:t>𝑖</m:t>
                            </m:r>
                          </m:sub>
                        </m:sSub>
                      </m:num>
                      <m:den>
                        <m:d>
                          <m:dPr>
                            <m:endChr m:val=""/>
                            <m:ctrlPr>
                              <a:rPr lang="ar-AE" sz="3400" i="1"/>
                            </m:ctrlPr>
                          </m:dPr>
                          <m:e>
                            <m:r>
                              <a:rPr lang="ar-AE" sz="3400"/>
                              <m:t>1</m:t>
                            </m:r>
                            <m:r>
                              <a:rPr lang="ar-AE" sz="3400"/>
                              <m:t>+</m:t>
                            </m:r>
                            <m:r>
                              <a:rPr lang="ar-AE" sz="3400" i="1"/>
                              <m:t>𝑏</m:t>
                            </m:r>
                            <m:sSub>
                              <m:sSubPr>
                                <m:ctrlPr>
                                  <a:rPr lang="ar-AE" sz="3400" i="1"/>
                                </m:ctrlPr>
                              </m:sSubPr>
                              <m:e>
                                <m:r>
                                  <a:rPr lang="ar-AE" sz="3400" i="1"/>
                                  <m:t>𝐷</m:t>
                                </m:r>
                              </m:e>
                              <m:sub>
                                <m:r>
                                  <a:rPr lang="ar-AE" sz="3400" i="1"/>
                                  <m:t>𝑖</m:t>
                                </m:r>
                              </m:sub>
                            </m:sSub>
                            <m:r>
                              <a:rPr lang="ar-AE" sz="3400" i="1"/>
                              <m:t>𝑡</m:t>
                            </m:r>
                            <m:sSup>
                              <m:sSupPr>
                                <m:ctrlPr>
                                  <a:rPr lang="ar-AE" sz="3400" i="1"/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ar-AE" sz="3400" i="1"/>
                                    </m:ctrlPr>
                                  </m:dPr>
                                  <m:e>
                                    <m:r>
                                      <a:rPr lang="ar-AE" sz="3400"/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ar-AE" sz="3400"/>
                                  <m:t>1</m:t>
                                </m:r>
                                <m:r>
                                  <a:rPr lang="ar-AE" sz="3400"/>
                                  <m:t>/</m:t>
                                </m:r>
                                <m:r>
                                  <a:rPr lang="ar-AE" sz="3400" i="1"/>
                                  <m:t>𝑏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ar-AE" sz="3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3400"/>
                        </m:ctrlPr>
                      </m:sSubPr>
                      <m:e>
                        <m:r>
                          <a:rPr lang="ar-AE" sz="3400" i="1"/>
                          <m:t>𝑞</m:t>
                        </m:r>
                      </m:e>
                      <m:sub>
                        <m:r>
                          <a:rPr lang="ar-AE" sz="3400" i="1"/>
                          <m:t>𝑖</m:t>
                        </m:r>
                      </m:sub>
                    </m:sSub>
                  </m:oMath>
                </a14:m>
                <a:r>
                  <a:rPr lang="ar-AE" sz="3400" dirty="0"/>
                  <a:t>= </a:t>
                </a:r>
                <a:r>
                  <a:rPr lang="en-IN" sz="3400" dirty="0"/>
                  <a:t>initial rate,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3400"/>
                        </m:ctrlPr>
                      </m:sSubPr>
                      <m:e>
                        <m:r>
                          <a:rPr lang="ar-AE" sz="3400" i="1"/>
                          <m:t>𝐷</m:t>
                        </m:r>
                      </m:e>
                      <m:sub>
                        <m:r>
                          <a:rPr lang="ar-AE" sz="3400" i="1"/>
                          <m:t>𝑖</m:t>
                        </m:r>
                      </m:sub>
                    </m:sSub>
                  </m:oMath>
                </a14:m>
                <a:r>
                  <a:rPr lang="ar-AE" sz="3400" dirty="0"/>
                  <a:t>= </a:t>
                </a:r>
                <a:r>
                  <a:rPr lang="en-IN" sz="3400" dirty="0"/>
                  <a:t>nominal decline rate, </a:t>
                </a:r>
                <a14:m>
                  <m:oMath xmlns:m="http://schemas.openxmlformats.org/officeDocument/2006/math">
                    <m:r>
                      <a:rPr lang="en-IN" sz="3400" i="1"/>
                      <m:t>𝑏</m:t>
                    </m:r>
                  </m:oMath>
                </a14:m>
                <a:r>
                  <a:rPr lang="en-IN" sz="3400" dirty="0"/>
                  <a:t>= decline exponent.</a:t>
                </a:r>
              </a:p>
              <a:p>
                <a:r>
                  <a:rPr lang="en-IN" sz="3400" dirty="0"/>
                  <a:t>Different cases:</a:t>
                </a:r>
              </a:p>
              <a:p>
                <a:pPr lvl="1"/>
                <a:r>
                  <a:rPr lang="en-IN" sz="3400" dirty="0"/>
                  <a:t>b = 0 = exponential,</a:t>
                </a:r>
              </a:p>
              <a:p>
                <a:pPr lvl="1"/>
                <a:r>
                  <a:rPr lang="en-IN" sz="3400" dirty="0"/>
                  <a:t>b = 1 = harmonic,</a:t>
                </a:r>
              </a:p>
              <a:p>
                <a:pPr lvl="1"/>
                <a:r>
                  <a:rPr lang="en-IN" sz="3400" dirty="0"/>
                  <a:t>0 &lt; b &lt; 1 = hyperbolic.</a:t>
                </a:r>
              </a:p>
              <a:p>
                <a:pPr lvl="1"/>
                <a:endParaRPr lang="en-IN" sz="3400" dirty="0"/>
              </a:p>
              <a:p>
                <a:r>
                  <a:rPr lang="en-IN" sz="3400" b="1" dirty="0">
                    <a:solidFill>
                      <a:schemeClr val="accent3">
                        <a:lumMod val="75000"/>
                      </a:schemeClr>
                    </a:solidFill>
                  </a:rPr>
                  <a:t>Values :</a:t>
                </a:r>
              </a:p>
              <a:p>
                <a:endParaRPr lang="en-IN" sz="3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3400"/>
                        </m:ctrlPr>
                      </m:sSubPr>
                      <m:e>
                        <m:r>
                          <a:rPr lang="ar-AE" sz="3400" i="1"/>
                          <m:t>𝑞</m:t>
                        </m:r>
                      </m:e>
                      <m:sub>
                        <m:r>
                          <a:rPr lang="ar-AE" sz="3400" i="1"/>
                          <m:t>𝑖</m:t>
                        </m:r>
                      </m:sub>
                    </m:sSub>
                  </m:oMath>
                </a14:m>
                <a:r>
                  <a:rPr lang="ar-AE" sz="3400" dirty="0"/>
                  <a:t>≈ </a:t>
                </a:r>
                <a:r>
                  <a:rPr lang="ar-AE" sz="3400" b="1" dirty="0"/>
                  <a:t>32,028 </a:t>
                </a:r>
                <a:r>
                  <a:rPr lang="en-IN" sz="3400" b="1" dirty="0" err="1"/>
                  <a:t>bbl</a:t>
                </a:r>
                <a:r>
                  <a:rPr lang="en-IN" sz="3400" b="1" dirty="0"/>
                  <a:t>/day</a:t>
                </a:r>
              </a:p>
              <a:p>
                <a:endParaRPr lang="en-IN" sz="3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3400"/>
                        </m:ctrlPr>
                      </m:sSubPr>
                      <m:e>
                        <m:r>
                          <a:rPr lang="ar-AE" sz="3400" i="1"/>
                          <m:t>𝐷</m:t>
                        </m:r>
                      </m:e>
                      <m:sub>
                        <m:r>
                          <a:rPr lang="ar-AE" sz="3400" i="1"/>
                          <m:t>𝑖</m:t>
                        </m:r>
                      </m:sub>
                    </m:sSub>
                  </m:oMath>
                </a14:m>
                <a:r>
                  <a:rPr lang="ar-AE" sz="3400" dirty="0"/>
                  <a:t>≈ </a:t>
                </a:r>
                <a:r>
                  <a:rPr lang="ar-AE" sz="3400" b="1" dirty="0"/>
                  <a:t>0.345 </a:t>
                </a:r>
                <a:r>
                  <a:rPr lang="en-IN" sz="3400" b="1" dirty="0"/>
                  <a:t>year⁻¹</a:t>
                </a:r>
              </a:p>
              <a:p>
                <a:endParaRPr lang="en-IN" sz="3400" dirty="0"/>
              </a:p>
              <a:p>
                <a14:m>
                  <m:oMath xmlns:m="http://schemas.openxmlformats.org/officeDocument/2006/math">
                    <m:r>
                      <a:rPr lang="en-IN" sz="3400" i="1"/>
                      <m:t>𝑏</m:t>
                    </m:r>
                  </m:oMath>
                </a14:m>
                <a:r>
                  <a:rPr lang="en-IN" sz="3400" dirty="0"/>
                  <a:t>≈ </a:t>
                </a:r>
                <a:r>
                  <a:rPr lang="en-IN" sz="3400" b="1" dirty="0"/>
                  <a:t>0.0</a:t>
                </a:r>
                <a:r>
                  <a:rPr lang="en-IN" sz="3400" dirty="0"/>
                  <a:t> → nearly exponential decline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43833-5709-2915-1EC6-119E6880EB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1214"/>
                <a:ext cx="8229600" cy="53585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92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1DE7-D4ED-178A-0DDD-6B876C8E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858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26613-9903-724E-9DD5-5B8BB6207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3226"/>
            <a:ext cx="8229600" cy="5142937"/>
          </a:xfrm>
        </p:spPr>
        <p:txBody>
          <a:bodyPr/>
          <a:lstStyle/>
          <a:p>
            <a:r>
              <a:rPr lang="en-US" b="1" dirty="0"/>
              <a:t>Theory: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From Python File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Production forecast extended until </a:t>
            </a:r>
            <a:r>
              <a:rPr lang="en-US" b="1" dirty="0"/>
              <a:t>economic limit</a:t>
            </a:r>
            <a:r>
              <a:rPr lang="en-US" dirty="0"/>
              <a:t> = 50 </a:t>
            </a:r>
            <a:r>
              <a:rPr lang="en-US" dirty="0" err="1"/>
              <a:t>bbl</a:t>
            </a:r>
            <a:r>
              <a:rPr lang="en-US" dirty="0"/>
              <a:t>/day.</a:t>
            </a:r>
          </a:p>
          <a:p>
            <a:r>
              <a:rPr lang="en-US" dirty="0"/>
              <a:t>Cumulative production = EUR (Estimated Ultimate Recovery).</a:t>
            </a:r>
          </a:p>
          <a:p>
            <a:r>
              <a:rPr lang="en-US" b="1" dirty="0"/>
              <a:t>Values:</a:t>
            </a:r>
            <a:endParaRPr lang="en-US" dirty="0"/>
          </a:p>
          <a:p>
            <a:r>
              <a:rPr lang="en-US" b="1" dirty="0"/>
              <a:t>Forecast horizon:</a:t>
            </a:r>
            <a:r>
              <a:rPr lang="en-US" dirty="0"/>
              <a:t> 18.75 years</a:t>
            </a:r>
          </a:p>
          <a:p>
            <a:r>
              <a:rPr lang="en-US" b="1" dirty="0"/>
              <a:t>EUR:</a:t>
            </a:r>
            <a:r>
              <a:rPr lang="en-US" dirty="0"/>
              <a:t> </a:t>
            </a:r>
            <a:r>
              <a:rPr lang="en-US" b="1" dirty="0"/>
              <a:t>33.9 million </a:t>
            </a:r>
            <a:r>
              <a:rPr lang="en-US" b="1" dirty="0" err="1"/>
              <a:t>bbl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784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B94F-1865-9FC9-AE87-A9992F10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5736"/>
          </a:xfrm>
        </p:spPr>
        <p:txBody>
          <a:bodyPr/>
          <a:lstStyle/>
          <a:p>
            <a:r>
              <a:rPr lang="en-IN" dirty="0"/>
              <a:t>ECONOMICS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38A6-B26A-3BD0-CA04-6BCA5C276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4" y="1061884"/>
            <a:ext cx="8323006" cy="552147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Values (base case): </a:t>
            </a:r>
            <a:r>
              <a:rPr lang="en-IN" dirty="0"/>
              <a:t>Assumption Base</a:t>
            </a:r>
          </a:p>
          <a:p>
            <a:r>
              <a:rPr lang="en-IN" dirty="0"/>
              <a:t>CAPEX: $100M</a:t>
            </a:r>
          </a:p>
          <a:p>
            <a:r>
              <a:rPr lang="en-IN" dirty="0"/>
              <a:t>OPEX: $10/</a:t>
            </a:r>
            <a:r>
              <a:rPr lang="en-IN" dirty="0" err="1"/>
              <a:t>bbl</a:t>
            </a:r>
            <a:r>
              <a:rPr lang="en-IN" dirty="0"/>
              <a:t> + $1M/year fixed</a:t>
            </a:r>
          </a:p>
          <a:p>
            <a:r>
              <a:rPr lang="en-IN" dirty="0"/>
              <a:t>Oil Price: $70/</a:t>
            </a:r>
            <a:r>
              <a:rPr lang="en-IN" dirty="0" err="1"/>
              <a:t>bbl</a:t>
            </a:r>
            <a:endParaRPr lang="en-IN" dirty="0"/>
          </a:p>
          <a:p>
            <a:r>
              <a:rPr lang="en-IN" dirty="0"/>
              <a:t>Discount Rate: 10%</a:t>
            </a:r>
          </a:p>
          <a:p>
            <a:r>
              <a:rPr lang="en-IN" dirty="0">
                <a:solidFill>
                  <a:srgbClr val="FF0000"/>
                </a:solidFill>
              </a:rPr>
              <a:t>Results: Excel File Attached</a:t>
            </a:r>
          </a:p>
          <a:p>
            <a:r>
              <a:rPr lang="en-IN" dirty="0"/>
              <a:t>NPV: ≈ $1.49 Billion</a:t>
            </a:r>
          </a:p>
          <a:p>
            <a:r>
              <a:rPr lang="en-IN" dirty="0"/>
              <a:t>IRR: ≈ 20,774%</a:t>
            </a:r>
          </a:p>
          <a:p>
            <a:r>
              <a:rPr lang="en-IN" dirty="0"/>
              <a:t>Payback:  0.08 years (1 month)</a:t>
            </a:r>
          </a:p>
          <a:p>
            <a:r>
              <a:rPr lang="en-IN" dirty="0"/>
              <a:t>PI:  15.9</a:t>
            </a:r>
          </a:p>
          <a:p>
            <a:r>
              <a:rPr lang="en-IN" dirty="0"/>
              <a:t>Breakeven Oil Price: ≈ $14.1/</a:t>
            </a:r>
            <a:r>
              <a:rPr lang="en-IN" dirty="0" err="1"/>
              <a:t>bbl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13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451C-F1CC-7DC7-B2F9-CF57F393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Graphs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5611C-D3DB-45AC-A393-C8080C769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data + results into an interactive dashboard.</a:t>
            </a:r>
          </a:p>
          <a:p>
            <a:r>
              <a:rPr lang="en-US" dirty="0"/>
              <a:t>Slicers allow dynamic testing of oil price, OPEX, discount rate.</a:t>
            </a:r>
          </a:p>
          <a:p>
            <a:r>
              <a:rPr lang="en-US" dirty="0"/>
              <a:t>Visuals: decline curve, cumulative production, KPIs, tornado chart.       </a:t>
            </a:r>
            <a:r>
              <a:rPr lang="en-US" dirty="0">
                <a:solidFill>
                  <a:srgbClr val="FF0000"/>
                </a:solidFill>
              </a:rPr>
              <a:t>POWER BI used                                                                      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44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34297"/>
            <a:ext cx="7765322" cy="1245753"/>
          </a:xfrm>
        </p:spPr>
        <p:txBody>
          <a:bodyPr>
            <a:normAutofit fontScale="90000"/>
          </a:bodyPr>
          <a:lstStyle/>
          <a:p>
            <a:r>
              <a:rPr dirty="0"/>
              <a:t>Oil Rate: Observed vs Forecast (log scale)</a:t>
            </a:r>
          </a:p>
        </p:txBody>
      </p:sp>
      <p:pic>
        <p:nvPicPr>
          <p:cNvPr id="3" name="Picture 2" descr="rate_vs_ti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0020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7548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>
                <a:solidFill>
                  <a:srgbClr val="646464"/>
                </a:solidFill>
              </a:defRPr>
            </a:pPr>
            <a:r>
              <a:t>Observed points (cleaned) and Arps forecast. Units: bbl/day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53</TotalTime>
  <Words>620</Words>
  <Application>Microsoft Office PowerPoint</Application>
  <PresentationFormat>On-screen Show (4:3)</PresentationFormat>
  <Paragraphs>98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Calisto MT</vt:lpstr>
      <vt:lpstr>Cilibri</vt:lpstr>
      <vt:lpstr>Wingdings 2</vt:lpstr>
      <vt:lpstr>Slate</vt:lpstr>
      <vt:lpstr>Oil Production Forecasting &amp; Economic Evaluation </vt:lpstr>
      <vt:lpstr>Theory</vt:lpstr>
      <vt:lpstr>PowerPoint Presentation</vt:lpstr>
      <vt:lpstr>Workflow</vt:lpstr>
      <vt:lpstr>Decline Curve Analysis</vt:lpstr>
      <vt:lpstr>Result</vt:lpstr>
      <vt:lpstr>ECONOMICS </vt:lpstr>
      <vt:lpstr>Graphs Result</vt:lpstr>
      <vt:lpstr>Oil Rate: Observed vs Forecast (log scale)</vt:lpstr>
      <vt:lpstr>Cumulative Production (EUR)</vt:lpstr>
      <vt:lpstr>Monthly Cashflows</vt:lpstr>
      <vt:lpstr>Sensitivity: NPV vs Oil Price</vt:lpstr>
      <vt:lpstr>Sensitivity: NPV vs OPEX</vt:lpstr>
      <vt:lpstr>Sensitivity: NPV vs Discount Rate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Praveen Prakash Bolleddu</dc:creator>
  <cp:keywords/>
  <dc:description>generated using python-pptx</dc:description>
  <cp:lastModifiedBy>praveenvinnypra@gmail.com</cp:lastModifiedBy>
  <cp:revision>2</cp:revision>
  <dcterms:created xsi:type="dcterms:W3CDTF">2013-01-27T09:14:16Z</dcterms:created>
  <dcterms:modified xsi:type="dcterms:W3CDTF">2025-09-25T15:54:05Z</dcterms:modified>
  <cp:category/>
</cp:coreProperties>
</file>