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9" r:id="rId1"/>
  </p:sldMasterIdLst>
  <p:sldIdLst>
    <p:sldId id="256" r:id="rId2"/>
    <p:sldId id="291" r:id="rId3"/>
    <p:sldId id="292" r:id="rId4"/>
    <p:sldId id="293" r:id="rId5"/>
    <p:sldId id="294" r:id="rId6"/>
    <p:sldId id="296" r:id="rId7"/>
    <p:sldId id="297" r:id="rId8"/>
    <p:sldId id="298" r:id="rId9"/>
    <p:sldId id="299" r:id="rId10"/>
    <p:sldId id="300" r:id="rId11"/>
    <p:sldId id="276" r:id="rId12"/>
    <p:sldId id="282" r:id="rId13"/>
    <p:sldId id="278" r:id="rId14"/>
    <p:sldId id="277" r:id="rId15"/>
    <p:sldId id="281" r:id="rId16"/>
    <p:sldId id="279" r:id="rId17"/>
    <p:sldId id="295" r:id="rId18"/>
    <p:sldId id="284" r:id="rId19"/>
    <p:sldId id="288" r:id="rId20"/>
    <p:sldId id="289" r:id="rId21"/>
    <p:sldId id="290" r:id="rId22"/>
    <p:sldId id="270" r:id="rId23"/>
    <p:sldId id="285" r:id="rId24"/>
    <p:sldId id="286" r:id="rId25"/>
    <p:sldId id="287" r:id="rId26"/>
    <p:sldId id="27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E918CC-63BD-4FDB-B826-DCE41868EE82}">
          <p14:sldIdLst>
            <p14:sldId id="256"/>
            <p14:sldId id="291"/>
            <p14:sldId id="292"/>
            <p14:sldId id="293"/>
            <p14:sldId id="294"/>
            <p14:sldId id="296"/>
            <p14:sldId id="297"/>
            <p14:sldId id="298"/>
            <p14:sldId id="299"/>
            <p14:sldId id="300"/>
            <p14:sldId id="276"/>
            <p14:sldId id="282"/>
            <p14:sldId id="278"/>
            <p14:sldId id="277"/>
            <p14:sldId id="281"/>
            <p14:sldId id="279"/>
            <p14:sldId id="295"/>
            <p14:sldId id="284"/>
            <p14:sldId id="288"/>
            <p14:sldId id="289"/>
            <p14:sldId id="290"/>
            <p14:sldId id="270"/>
            <p14:sldId id="285"/>
            <p14:sldId id="286"/>
            <p14:sldId id="287"/>
            <p14:sldId id="273"/>
          </p14:sldIdLst>
        </p14:section>
        <p14:section name="Untitled Section" id="{411DEE9B-4C4C-4802-8385-CA90CEB4FF4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 varScale="1">
        <p:scale>
          <a:sx n="84" d="100"/>
          <a:sy n="84" d="100"/>
        </p:scale>
        <p:origin x="624" y="58"/>
      </p:cViewPr>
      <p:guideLst/>
    </p:cSldViewPr>
  </p:slideViewPr>
  <p:outlineViewPr>
    <p:cViewPr>
      <p:scale>
        <a:sx n="33" d="100"/>
        <a:sy n="33" d="100"/>
      </p:scale>
      <p:origin x="0" y="-1261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5119-56A6-4E3B-8B1A-794FE938191C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E92D58D-DD5E-4A33-A36D-C52F11611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40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5119-56A6-4E3B-8B1A-794FE938191C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92D58D-DD5E-4A33-A36D-C52F11611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39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5119-56A6-4E3B-8B1A-794FE938191C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92D58D-DD5E-4A33-A36D-C52F1161121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8588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5119-56A6-4E3B-8B1A-794FE938191C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92D58D-DD5E-4A33-A36D-C52F11611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163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5119-56A6-4E3B-8B1A-794FE938191C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92D58D-DD5E-4A33-A36D-C52F1161121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4790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5119-56A6-4E3B-8B1A-794FE938191C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92D58D-DD5E-4A33-A36D-C52F11611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249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5119-56A6-4E3B-8B1A-794FE938191C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D58D-DD5E-4A33-A36D-C52F11611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1332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5119-56A6-4E3B-8B1A-794FE938191C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D58D-DD5E-4A33-A36D-C52F11611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059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5119-56A6-4E3B-8B1A-794FE938191C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D58D-DD5E-4A33-A36D-C52F11611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439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5119-56A6-4E3B-8B1A-794FE938191C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92D58D-DD5E-4A33-A36D-C52F11611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1992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5119-56A6-4E3B-8B1A-794FE938191C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92D58D-DD5E-4A33-A36D-C52F11611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00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5119-56A6-4E3B-8B1A-794FE938191C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92D58D-DD5E-4A33-A36D-C52F11611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8497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5119-56A6-4E3B-8B1A-794FE938191C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D58D-DD5E-4A33-A36D-C52F11611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8735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5119-56A6-4E3B-8B1A-794FE938191C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D58D-DD5E-4A33-A36D-C52F11611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6992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5119-56A6-4E3B-8B1A-794FE938191C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D58D-DD5E-4A33-A36D-C52F11611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394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5119-56A6-4E3B-8B1A-794FE938191C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92D58D-DD5E-4A33-A36D-C52F11611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9117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15119-56A6-4E3B-8B1A-794FE938191C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E92D58D-DD5E-4A33-A36D-C52F11611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53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  <p:sldLayoutId id="2147484151" r:id="rId12"/>
    <p:sldLayoutId id="2147484152" r:id="rId13"/>
    <p:sldLayoutId id="2147484153" r:id="rId14"/>
    <p:sldLayoutId id="2147484154" r:id="rId15"/>
    <p:sldLayoutId id="2147484155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A003D0-555D-0C61-65CD-84818A65C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xmlns="" id="{AADEB6FC-30C4-C01E-8121-D2B7BC710C31}"/>
              </a:ext>
            </a:extLst>
          </p:cNvPr>
          <p:cNvSpPr txBox="1"/>
          <p:nvPr/>
        </p:nvSpPr>
        <p:spPr>
          <a:xfrm>
            <a:off x="2184401" y="348198"/>
            <a:ext cx="7823200" cy="10054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2060"/>
                </a:solidFill>
                <a:latin typeface="Bookman Old Style" pitchFamily="18" charset="0"/>
              </a:rPr>
              <a:t>CMR Technical Campus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200" b="1" spc="30" dirty="0">
                <a:solidFill>
                  <a:srgbClr val="C00000"/>
                </a:solidFill>
                <a:latin typeface="Trebuchet MS"/>
                <a:cs typeface="Trebuchet MS"/>
              </a:rPr>
              <a:t>UGC</a:t>
            </a:r>
            <a:r>
              <a:rPr lang="en-IN" sz="1200" b="1" spc="-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lang="en-IN" sz="1200" b="1" spc="-10" dirty="0" smtClean="0">
                <a:solidFill>
                  <a:srgbClr val="C00000"/>
                </a:solidFill>
                <a:latin typeface="Trebuchet MS"/>
                <a:cs typeface="Trebuchet MS"/>
              </a:rPr>
              <a:t>(</a:t>
            </a:r>
            <a:r>
              <a:rPr lang="en-IN" sz="1200" b="1" spc="40" dirty="0" smtClean="0">
                <a:solidFill>
                  <a:srgbClr val="C00000"/>
                </a:solidFill>
                <a:latin typeface="Trebuchet MS"/>
                <a:cs typeface="Trebuchet MS"/>
              </a:rPr>
              <a:t>AUTONOMOUS)</a:t>
            </a:r>
            <a:endParaRPr lang="en-IN" sz="1200" b="1" spc="40" dirty="0">
              <a:solidFill>
                <a:srgbClr val="C00000"/>
              </a:solidFill>
              <a:latin typeface="Trebuchet MS"/>
              <a:cs typeface="Trebuchet MS"/>
            </a:endParaRPr>
          </a:p>
          <a:p>
            <a:pPr marL="333375" algn="ctr">
              <a:lnSpc>
                <a:spcPts val="1400"/>
              </a:lnSpc>
            </a:pPr>
            <a:r>
              <a:rPr lang="en-GB" sz="1200" b="1" spc="30" dirty="0">
                <a:solidFill>
                  <a:schemeClr val="tx1"/>
                </a:solidFill>
                <a:latin typeface="Trebuchet MS"/>
                <a:cs typeface="Trebuchet MS"/>
              </a:rPr>
              <a:t>Accredited</a:t>
            </a:r>
            <a:r>
              <a:rPr lang="en-GB" sz="1200" b="1" spc="2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GB" sz="1200" b="1" spc="35" dirty="0">
                <a:solidFill>
                  <a:schemeClr val="tx1"/>
                </a:solidFill>
                <a:latin typeface="Trebuchet MS"/>
                <a:cs typeface="Trebuchet MS"/>
              </a:rPr>
              <a:t>by</a:t>
            </a:r>
            <a:r>
              <a:rPr lang="en-GB" sz="1200" b="1" spc="-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GB" sz="1200" b="1" spc="25" dirty="0">
                <a:solidFill>
                  <a:schemeClr val="tx1"/>
                </a:solidFill>
                <a:latin typeface="Trebuchet MS"/>
                <a:cs typeface="Trebuchet MS"/>
              </a:rPr>
              <a:t>NAAC</a:t>
            </a:r>
            <a:r>
              <a:rPr lang="en-GB" sz="1200" b="1" spc="1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GB" sz="1200" b="1" spc="25" dirty="0">
                <a:solidFill>
                  <a:schemeClr val="tx1"/>
                </a:solidFill>
                <a:latin typeface="Trebuchet MS"/>
                <a:cs typeface="Trebuchet MS"/>
              </a:rPr>
              <a:t>with</a:t>
            </a:r>
            <a:r>
              <a:rPr lang="en-GB" sz="1200" b="1" spc="1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GB" sz="1200" b="1" spc="30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lang="en-GB" sz="1200" b="1" spc="1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GB" sz="1200" b="1" spc="30" dirty="0">
                <a:solidFill>
                  <a:schemeClr val="tx1"/>
                </a:solidFill>
                <a:latin typeface="Trebuchet MS"/>
                <a:cs typeface="Trebuchet MS"/>
              </a:rPr>
              <a:t>Grade</a:t>
            </a:r>
            <a:endParaRPr lang="en-GB" sz="1200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12700" algn="ctr">
              <a:lnSpc>
                <a:spcPts val="1415"/>
              </a:lnSpc>
            </a:pPr>
            <a:r>
              <a:rPr lang="en-GB" sz="1200" b="1" spc="25" dirty="0">
                <a:solidFill>
                  <a:schemeClr val="tx1"/>
                </a:solidFill>
                <a:latin typeface="Trebuchet MS"/>
                <a:cs typeface="Trebuchet MS"/>
              </a:rPr>
              <a:t>  	</a:t>
            </a:r>
            <a:r>
              <a:rPr lang="en-GB" sz="1200" b="1" spc="25" dirty="0">
                <a:latin typeface="Trebuchet MS"/>
                <a:cs typeface="Trebuchet MS"/>
              </a:rPr>
              <a:t>       </a:t>
            </a:r>
            <a:r>
              <a:rPr lang="en-GB" sz="1200" b="1" spc="25" dirty="0">
                <a:solidFill>
                  <a:schemeClr val="tx1"/>
                </a:solidFill>
                <a:latin typeface="Trebuchet MS"/>
                <a:cs typeface="Trebuchet MS"/>
              </a:rPr>
              <a:t> Approved</a:t>
            </a:r>
            <a:r>
              <a:rPr lang="en-GB" sz="1200" b="1" spc="1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GB" sz="1200" b="1" spc="35" dirty="0">
                <a:solidFill>
                  <a:schemeClr val="tx1"/>
                </a:solidFill>
                <a:latin typeface="Trebuchet MS"/>
                <a:cs typeface="Trebuchet MS"/>
              </a:rPr>
              <a:t>by</a:t>
            </a:r>
            <a:r>
              <a:rPr lang="en-GB" sz="1200" b="1" spc="3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GB" sz="1200" b="1" spc="25" dirty="0">
                <a:solidFill>
                  <a:schemeClr val="tx1"/>
                </a:solidFill>
                <a:latin typeface="Trebuchet MS"/>
                <a:cs typeface="Trebuchet MS"/>
              </a:rPr>
              <a:t>AICTE,</a:t>
            </a:r>
            <a:r>
              <a:rPr lang="en-GB" sz="1200" b="1" spc="2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GB" sz="1200" b="1" spc="30" dirty="0">
                <a:solidFill>
                  <a:schemeClr val="tx1"/>
                </a:solidFill>
                <a:latin typeface="Trebuchet MS"/>
                <a:cs typeface="Trebuchet MS"/>
              </a:rPr>
              <a:t>New </a:t>
            </a:r>
            <a:r>
              <a:rPr lang="en-GB" sz="1200" b="1" spc="20" dirty="0">
                <a:solidFill>
                  <a:schemeClr val="tx1"/>
                </a:solidFill>
                <a:latin typeface="Trebuchet MS"/>
                <a:cs typeface="Trebuchet MS"/>
              </a:rPr>
              <a:t>Delhi</a:t>
            </a:r>
            <a:r>
              <a:rPr lang="en-GB" sz="1200" b="1" spc="3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GB" sz="1200" b="1" spc="20" dirty="0">
                <a:solidFill>
                  <a:schemeClr val="tx1"/>
                </a:solidFill>
                <a:latin typeface="Trebuchet MS"/>
                <a:cs typeface="Trebuchet MS"/>
              </a:rPr>
              <a:t>and</a:t>
            </a:r>
            <a:r>
              <a:rPr lang="en-GB" sz="1200" b="1" spc="4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GB" sz="1200" b="1" spc="20" dirty="0">
                <a:solidFill>
                  <a:schemeClr val="tx1"/>
                </a:solidFill>
                <a:latin typeface="Trebuchet MS"/>
                <a:cs typeface="Trebuchet MS"/>
              </a:rPr>
              <a:t>Affiliated</a:t>
            </a:r>
            <a:r>
              <a:rPr lang="en-GB" sz="1200" b="1" spc="3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GB" sz="1200" b="1" spc="25" dirty="0">
                <a:solidFill>
                  <a:schemeClr val="tx1"/>
                </a:solidFill>
                <a:latin typeface="Trebuchet MS"/>
                <a:cs typeface="Trebuchet MS"/>
              </a:rPr>
              <a:t>to</a:t>
            </a:r>
            <a:r>
              <a:rPr lang="en-GB" sz="1200" b="1" spc="1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GB" sz="1200" b="1" spc="30" dirty="0">
                <a:solidFill>
                  <a:schemeClr val="tx1"/>
                </a:solidFill>
                <a:latin typeface="Trebuchet MS"/>
                <a:cs typeface="Trebuchet MS"/>
              </a:rPr>
              <a:t>JNTU,</a:t>
            </a:r>
            <a:r>
              <a:rPr lang="en-GB" sz="1200" b="1" spc="2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GB" sz="1200" b="1" spc="25" dirty="0">
                <a:solidFill>
                  <a:schemeClr val="tx1"/>
                </a:solidFill>
                <a:latin typeface="Trebuchet MS"/>
                <a:cs typeface="Trebuchet MS"/>
              </a:rPr>
              <a:t>Hyderabad</a:t>
            </a:r>
            <a:endParaRPr lang="en-GB" sz="12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xmlns="" id="{58AB00FE-0D17-B3C8-B713-D0112BA2BBB8}"/>
              </a:ext>
            </a:extLst>
          </p:cNvPr>
          <p:cNvSpPr txBox="1"/>
          <p:nvPr/>
        </p:nvSpPr>
        <p:spPr>
          <a:xfrm>
            <a:off x="2311400" y="1496367"/>
            <a:ext cx="7556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2060"/>
                </a:solidFill>
                <a:latin typeface="Bookman Old Style" pitchFamily="18" charset="0"/>
                <a:cs typeface="Arial" pitchFamily="34" charset="0"/>
              </a:rPr>
              <a:t>Department of Computer Science and Engineering</a:t>
            </a:r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xmlns="" id="{B52CFF30-8C95-9D3E-7FC7-D17D015317E8}"/>
              </a:ext>
            </a:extLst>
          </p:cNvPr>
          <p:cNvSpPr/>
          <p:nvPr/>
        </p:nvSpPr>
        <p:spPr>
          <a:xfrm>
            <a:off x="2654300" y="2327364"/>
            <a:ext cx="6908800" cy="1545992"/>
          </a:xfrm>
          <a:prstGeom prst="roundRect">
            <a:avLst/>
          </a:prstGeom>
          <a:solidFill>
            <a:srgbClr val="040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  <a:cs typeface="Arial" charset="0"/>
              </a:rPr>
              <a:t>A Mini Project</a:t>
            </a:r>
          </a:p>
          <a:p>
            <a:pPr algn="ctr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  <a:cs typeface="Arial" charset="0"/>
              </a:rPr>
              <a:t>on</a:t>
            </a:r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cs typeface="Arial" charset="0"/>
              </a:rPr>
              <a:t/>
            </a:r>
            <a:br>
              <a:rPr lang="en-US" sz="1400" b="1" dirty="0">
                <a:solidFill>
                  <a:schemeClr val="bg1"/>
                </a:solidFill>
                <a:latin typeface="Bookman Old Style" pitchFamily="18" charset="0"/>
                <a:cs typeface="Arial" charset="0"/>
              </a:rPr>
            </a:br>
            <a:r>
              <a:rPr lang="en-US" sz="2000" b="1" dirty="0">
                <a:solidFill>
                  <a:schemeClr val="bg1"/>
                </a:solidFill>
                <a:latin typeface="Bookman Old Style" pitchFamily="18" charset="0"/>
                <a:cs typeface="Arial" charset="0"/>
              </a:rPr>
              <a:t>Drug </a:t>
            </a:r>
            <a:r>
              <a:rPr lang="en-US" sz="2000" b="1" dirty="0" smtClean="0">
                <a:solidFill>
                  <a:schemeClr val="bg1"/>
                </a:solidFill>
                <a:latin typeface="Bookman Old Style" pitchFamily="18" charset="0"/>
                <a:cs typeface="Arial" charset="0"/>
              </a:rPr>
              <a:t>Recommendation System </a:t>
            </a:r>
            <a:r>
              <a:rPr lang="en-US" sz="2000" b="1" dirty="0">
                <a:solidFill>
                  <a:schemeClr val="bg1"/>
                </a:solidFill>
                <a:latin typeface="Bookman Old Style" pitchFamily="18" charset="0"/>
                <a:cs typeface="Arial" charset="0"/>
              </a:rPr>
              <a:t>based on Sentiment Analysis of Drug Reviews using Machine Learning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xmlns="" id="{26D07384-E5AE-C31C-34D6-CEE072D76C2E}"/>
              </a:ext>
            </a:extLst>
          </p:cNvPr>
          <p:cNvSpPr txBox="1"/>
          <p:nvPr/>
        </p:nvSpPr>
        <p:spPr>
          <a:xfrm>
            <a:off x="2336800" y="3768636"/>
            <a:ext cx="7543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1" dirty="0">
              <a:solidFill>
                <a:schemeClr val="tx2">
                  <a:lumMod val="50000"/>
                </a:schemeClr>
              </a:solidFill>
              <a:latin typeface="Bookman Old Style" pitchFamily="18" charset="0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  <a:cs typeface="Times New Roman" pitchFamily="18" charset="0"/>
              </a:rPr>
              <a:t>Under the Guidance of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  <a:cs typeface="Times New Roman" pitchFamily="18" charset="0"/>
              </a:rPr>
              <a:t>TABEEN FATIMA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  <a:cs typeface="Times New Roman" pitchFamily="18" charset="0"/>
              </a:rPr>
              <a:t>Assistant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  <a:cs typeface="Times New Roman" pitchFamily="18" charset="0"/>
              </a:rPr>
              <a:t>Professor)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91F0FFC-53BB-2C5C-A733-65A7B2834CD6}"/>
              </a:ext>
            </a:extLst>
          </p:cNvPr>
          <p:cNvSpPr txBox="1"/>
          <p:nvPr/>
        </p:nvSpPr>
        <p:spPr>
          <a:xfrm>
            <a:off x="7962900" y="5279072"/>
            <a:ext cx="42291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>
              <a:solidFill>
                <a:schemeClr val="tx2">
                  <a:lumMod val="50000"/>
                </a:schemeClr>
              </a:solidFill>
              <a:latin typeface="Bookman Old Style" pitchFamily="18" charset="0"/>
            </a:endParaRP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Presented by</a:t>
            </a: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Shrigiri Divya (207R1A05B4)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Bookman Old Style" pitchFamily="18" charset="0"/>
            </a:endParaRPr>
          </a:p>
          <a:p>
            <a:pPr algn="r"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Bollepally Lahari (207R1A0567)</a:t>
            </a: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M.Sri Harsha (207R1A0592)</a:t>
            </a:r>
          </a:p>
        </p:txBody>
      </p:sp>
    </p:spTree>
    <p:extLst>
      <p:ext uri="{BB962C8B-B14F-4D97-AF65-F5344CB8AC3E}">
        <p14:creationId xmlns:p14="http://schemas.microsoft.com/office/powerpoint/2010/main" val="239256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3087" y="577811"/>
            <a:ext cx="8911687" cy="1280890"/>
          </a:xfrm>
        </p:spPr>
        <p:txBody>
          <a:bodyPr/>
          <a:lstStyle/>
          <a:p>
            <a:pPr algn="ctr"/>
            <a:r>
              <a:rPr lang="en-US" dirty="0" smtClean="0">
                <a:latin typeface="Bookman Old Style" panose="02050604050505020204" pitchFamily="18" charset="0"/>
              </a:rPr>
              <a:t>NOVELTY OF PROJECT</a:t>
            </a:r>
            <a:br>
              <a:rPr lang="en-US" dirty="0" smtClean="0">
                <a:latin typeface="Bookman Old Style" panose="02050604050505020204" pitchFamily="18" charset="0"/>
              </a:rPr>
            </a:b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recommendation system based on Sentiment Analysis of Drug Reviews using Machine Learning presents several novel aspects that distinguish it from previous research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sentiment analysis and machine learning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machine learning in healthcare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improving patient outcomes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the use of patient-generated data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10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xmlns="" id="{AC62E5A5-E663-B444-3192-03C3BAC6D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316" y="1382219"/>
            <a:ext cx="5007006" cy="49209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8F8EDCF-51FE-C835-F22D-63AC01CD299E}"/>
              </a:ext>
            </a:extLst>
          </p:cNvPr>
          <p:cNvSpPr txBox="1"/>
          <p:nvPr/>
        </p:nvSpPr>
        <p:spPr>
          <a:xfrm>
            <a:off x="2922559" y="529054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latin typeface="Bookman Old Style" panose="02050604050505020204" pitchFamily="18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21350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8352" y="606115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Bookman Old Style" panose="02050604050505020204" pitchFamily="18" charset="0"/>
              </a:rPr>
              <a:t>MODULES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089" y="2057803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module, the Service Provider has to login by using valid user name and password. After login is successful he can do some operations.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Authorize Users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admin can view the list of users who all registered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User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module, there are n numbers of users are present. User should register before doing any operations. Once user registers, their details will be stored to the database.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47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B076C83-DC29-DEFF-FACD-89B72FF53ECB}"/>
              </a:ext>
            </a:extLst>
          </p:cNvPr>
          <p:cNvSpPr txBox="1"/>
          <p:nvPr/>
        </p:nvSpPr>
        <p:spPr>
          <a:xfrm>
            <a:off x="2704888" y="150428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Bookman Old Style" panose="02050604050505020204" pitchFamily="18" charset="0"/>
              </a:rPr>
              <a:t>USECASE DIAGRAM</a:t>
            </a:r>
            <a:endParaRPr lang="en-IN" sz="3600" dirty="0">
              <a:latin typeface="Bookman Old Style" panose="0205060405050502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834" y="960863"/>
            <a:ext cx="6111770" cy="574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8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5ECB806-6971-11AB-9A1C-6AD21BC14659}"/>
              </a:ext>
            </a:extLst>
          </p:cNvPr>
          <p:cNvSpPr txBox="1"/>
          <p:nvPr/>
        </p:nvSpPr>
        <p:spPr>
          <a:xfrm>
            <a:off x="2760163" y="273902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Bookman Old Style" panose="02050604050505020204" pitchFamily="18" charset="0"/>
              </a:rPr>
              <a:t>CLASS DIAGRAM</a:t>
            </a:r>
            <a:endParaRPr lang="en-IN" sz="3600" dirty="0"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234" y="1238168"/>
            <a:ext cx="6818857" cy="540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5A1BFC6-9E06-0B4D-B79F-B86AA197618B}"/>
              </a:ext>
            </a:extLst>
          </p:cNvPr>
          <p:cNvSpPr txBox="1"/>
          <p:nvPr/>
        </p:nvSpPr>
        <p:spPr>
          <a:xfrm>
            <a:off x="2897024" y="280105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Bookman Old Style" panose="02050604050505020204" pitchFamily="18" charset="0"/>
              </a:rPr>
              <a:t>SEQUENCE DIAGRAM</a:t>
            </a:r>
            <a:endParaRPr lang="en-IN" sz="3600"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C78E1C6-AF71-0C42-EF27-BAD4D1AB7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024" y="1268648"/>
            <a:ext cx="6204247" cy="479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0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3735" t="23675" r="34915" b="10000"/>
          <a:stretch/>
        </p:blipFill>
        <p:spPr>
          <a:xfrm>
            <a:off x="5998507" y="1289429"/>
            <a:ext cx="5120711" cy="49582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4007" t="20247" r="34410" b="26842"/>
          <a:stretch/>
        </p:blipFill>
        <p:spPr>
          <a:xfrm>
            <a:off x="1031851" y="1289429"/>
            <a:ext cx="4538392" cy="488063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22270" y="477177"/>
            <a:ext cx="4774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ookman Old Style" panose="02050604050505020204" pitchFamily="18" charset="0"/>
              </a:rPr>
              <a:t>ACTIVITY DIAGRAM</a:t>
            </a:r>
            <a:endParaRPr lang="en-IN" sz="36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12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9869" y="131450"/>
            <a:ext cx="8911687" cy="1280890"/>
          </a:xfrm>
        </p:spPr>
        <p:txBody>
          <a:bodyPr/>
          <a:lstStyle/>
          <a:p>
            <a:pPr algn="ctr"/>
            <a:r>
              <a:rPr lang="en-US" dirty="0" smtClean="0">
                <a:latin typeface="Bookman Old Style" panose="02050604050505020204" pitchFamily="18" charset="0"/>
              </a:rPr>
              <a:t>SAMPLE CODE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9869" y="1412340"/>
            <a:ext cx="9494743" cy="525101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sys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os.environ.setdefault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('DJANGO_SETTINGS_MODULE', 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drug_recommendation_system.settings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try: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django.core.management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execute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from_command_line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except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ImportError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raise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ImportError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"Couldn't 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Are you sure it's installed and "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"available on your PYTHONPATH environment variable? Did you "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"forget to activate a virtual environment?"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) 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execute_from_command_line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sys.argv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__name__ == '__main__':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main()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796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684" y="66095"/>
            <a:ext cx="8911687" cy="1280890"/>
          </a:xfrm>
        </p:spPr>
        <p:txBody>
          <a:bodyPr/>
          <a:lstStyle/>
          <a:p>
            <a:pPr algn="ctr"/>
            <a:r>
              <a:rPr lang="en-US" dirty="0" smtClean="0">
                <a:latin typeface="Bookman Old Style" panose="02050604050505020204" pitchFamily="18" charset="0"/>
              </a:rPr>
              <a:t>RESULTS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248" b="4664"/>
          <a:stretch/>
        </p:blipFill>
        <p:spPr>
          <a:xfrm>
            <a:off x="1509292" y="1085316"/>
            <a:ext cx="9758472" cy="505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2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963" b="5110"/>
          <a:stretch/>
        </p:blipFill>
        <p:spPr>
          <a:xfrm>
            <a:off x="982016" y="949960"/>
            <a:ext cx="10773103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6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594" y="307239"/>
            <a:ext cx="8911687" cy="1280890"/>
          </a:xfrm>
        </p:spPr>
        <p:txBody>
          <a:bodyPr/>
          <a:lstStyle/>
          <a:p>
            <a:pPr algn="ctr"/>
            <a:r>
              <a:rPr lang="en-US" dirty="0" smtClean="0">
                <a:latin typeface="Bookman Old Style" panose="02050604050505020204" pitchFamily="18" charset="0"/>
              </a:rPr>
              <a:t>CONTENTS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Existing System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Disadvantages of existing system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Advantages of proposed system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Hardware and software requirements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Novelty of project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Architecture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UML Diagrams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Sample Code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Link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127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292" b="4646"/>
          <a:stretch/>
        </p:blipFill>
        <p:spPr>
          <a:xfrm>
            <a:off x="948589" y="1064871"/>
            <a:ext cx="10622919" cy="516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2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9047" b="5202"/>
          <a:stretch/>
        </p:blipFill>
        <p:spPr>
          <a:xfrm>
            <a:off x="1341120" y="1351280"/>
            <a:ext cx="10068560" cy="485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8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98DE26-950C-ACB2-6EB5-3C5D471C9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749" y="419305"/>
            <a:ext cx="9601196" cy="85913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dirty="0" smtClean="0">
                <a:solidFill>
                  <a:schemeClr val="tx2">
                    <a:lumMod val="75000"/>
                  </a:schemeClr>
                </a:solidFill>
                <a:latin typeface="Bookman Old Style" pitchFamily="18" charset="0"/>
                <a:cs typeface="Times New Roman" pitchFamily="18" charset="0"/>
              </a:rPr>
              <a:t>CONCLUSION</a:t>
            </a:r>
            <a:r>
              <a:rPr lang="en-GB" sz="4400" b="1" dirty="0">
                <a:solidFill>
                  <a:schemeClr val="tx2">
                    <a:lumMod val="75000"/>
                  </a:schemeClr>
                </a:solidFill>
                <a:latin typeface="Bookman Old Style" pitchFamily="18" charset="0"/>
                <a:cs typeface="Times New Roman" pitchFamily="18" charset="0"/>
              </a:rPr>
              <a:t/>
            </a:r>
            <a:br>
              <a:rPr lang="en-GB" sz="4400" b="1" dirty="0">
                <a:solidFill>
                  <a:schemeClr val="tx2">
                    <a:lumMod val="75000"/>
                  </a:schemeClr>
                </a:solidFill>
                <a:latin typeface="Bookman Old Style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3E8D05-8B3A-0CD8-0716-53D67AA29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592" y="1813449"/>
            <a:ext cx="10545510" cy="331893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concluded that the drug recommendation system developed using sentiment analysis of drug reviews and machine learning has the potential to be a useful tool in assisting healthcare providers in making informed decisions about drug prescriptions.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the sentiment of drug reviews, the system can identify positive and negative experiences with certain medications, which can help healthcare providers make more personalized and effective drug recommendations.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development of a drug recommendation system based on sentiment analysis of drug reviews using machine learning is a promising approach that can enhance the quality of healthcare provided to patients.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60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947" y="142697"/>
            <a:ext cx="8911687" cy="1280890"/>
          </a:xfrm>
        </p:spPr>
        <p:txBody>
          <a:bodyPr/>
          <a:lstStyle/>
          <a:p>
            <a:pPr algn="ctr"/>
            <a:r>
              <a:rPr lang="en-US" dirty="0" smtClean="0">
                <a:latin typeface="Bookman Old Style" panose="02050604050505020204" pitchFamily="18" charset="0"/>
              </a:rPr>
              <a:t>FUTURE SCOPE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947" y="1541283"/>
            <a:ext cx="8915400" cy="377762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Recommendations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Updates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Privacy and Security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Trails and Research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Expansion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11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8507" y="284140"/>
            <a:ext cx="8911687" cy="1280890"/>
          </a:xfrm>
        </p:spPr>
        <p:txBody>
          <a:bodyPr/>
          <a:lstStyle/>
          <a:p>
            <a:pPr algn="ctr"/>
            <a:r>
              <a:rPr lang="en-US" dirty="0" smtClean="0">
                <a:latin typeface="Bookman Old Style" panose="02050604050505020204" pitchFamily="18" charset="0"/>
              </a:rPr>
              <a:t>REFERENCES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507" y="1565030"/>
            <a:ext cx="10176974" cy="487973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Telemedicine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https://www.mohfw.gov.in/pdf/Telemedicine.pdf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Wittich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Burkle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CM, Lanier WL. Medication errors: an overview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clinicians. Mayo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Proc. 2014 Aug;89(8):1116-25.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R., &amp; WANG, H. F. (2013). The reason and prevention of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hospital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medication errors. Practical Journal of Clinical Medicine, 4.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Dataset, https://archive.ics.uci.edu/ml/datasets/Drug%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2BReview%2BDataset%2B%2528Drugs.com%2529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Susannah, and Maeve Duggan. ”Health online 2013. 2013.” URL: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http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://pewinternet.org/Reports/2013/Health-online.aspx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Susannah &amp; Duggan, Maeve. (2012). Health Online 2013. Pew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Research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Project Report.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9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1733" y="370613"/>
            <a:ext cx="8911687" cy="1280890"/>
          </a:xfrm>
        </p:spPr>
        <p:txBody>
          <a:bodyPr/>
          <a:lstStyle/>
          <a:p>
            <a:pPr algn="ctr"/>
            <a:r>
              <a:rPr lang="en-US" dirty="0" err="1" smtClean="0">
                <a:latin typeface="Bookman Old Style" panose="02050604050505020204" pitchFamily="18" charset="0"/>
              </a:rPr>
              <a:t>GitHub</a:t>
            </a:r>
            <a:r>
              <a:rPr lang="en-US" dirty="0" smtClean="0">
                <a:latin typeface="Bookman Old Style" panose="02050604050505020204" pitchFamily="18" charset="0"/>
              </a:rPr>
              <a:t> Link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://github.com/bollepallylahari/DrugRecommendtion</a:t>
            </a:r>
          </a:p>
        </p:txBody>
      </p:sp>
    </p:spTree>
    <p:extLst>
      <p:ext uri="{BB962C8B-B14F-4D97-AF65-F5344CB8AC3E}">
        <p14:creationId xmlns:p14="http://schemas.microsoft.com/office/powerpoint/2010/main" val="63467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A74459-B6F0-96CB-D371-D90E0E2BA52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82396" y="2487613"/>
            <a:ext cx="9601200" cy="130333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Bookman Old Style" panose="02050604050505020204" pitchFamily="18" charset="0"/>
              </a:rPr>
              <a:t>THANK YOU</a:t>
            </a:r>
            <a:endParaRPr lang="en-IN" sz="4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59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129" y="406826"/>
            <a:ext cx="8911687" cy="1280890"/>
          </a:xfrm>
        </p:spPr>
        <p:txBody>
          <a:bodyPr/>
          <a:lstStyle/>
          <a:p>
            <a:pPr algn="ctr"/>
            <a:r>
              <a:rPr lang="en-US" dirty="0" smtClean="0">
                <a:latin typeface="Bookman Old Style" panose="02050604050505020204" pitchFamily="18" charset="0"/>
              </a:rPr>
              <a:t>ABSTRACT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Drug Recommendation system is a system that analyzes drug reviews to determine the sentiment of the reviewer towards the drug and recommend the best drugs based on sentiment analysis.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Since many studies show that number of people die due to the medical errors caused by medical practitioners , who prescribe medicine based on their experiences.  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unavailability caused a lot individuals to start taking medication independently without appropriate consultation.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system provide a drug recommendation system for doctors which can be used by them while prescribing medicines.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307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ookman Old Style" panose="02050604050505020204" pitchFamily="18" charset="0"/>
              </a:rPr>
              <a:t>EXISTING SYSTEM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There are several existing systems that use sentiment analysis and machine learning to recommend drugs based on reviews. 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These systems analyze the sentiment of the reviews and use that information to recommend drugs that are most likely to be effective for the patient's specific needs.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This system uses a combination of machine learning algorithms and natural language processing techniques to analyze drug reviews and extract important features such as drug effectiveness, side effects, and dosage.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system also takes into account the patient's medical history ,symptoms ,age and gender to provide personalized drug recommendations.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27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DISADVANTAGES OF EXISTING SYSTEM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Biased Reviews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 Data Availability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Privacy Concerns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 Scope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Information about one disease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86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ookman Old Style" panose="02050604050505020204" pitchFamily="18" charset="0"/>
              </a:rPr>
              <a:t>PROPOSED SYSTEM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customary system that proposes an item to the user, dependent on their advantage and necessity.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edicine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offered on a specific condition dependent on patient reviews using sentiment analysis and feature engineering.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is a progression of strategies, methods, and tools for distinguishing and extracting emotional data, such as opinion and attitudes.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predicts the reviews based upon sentiment analysis of the patient who have already used that particular drug previously.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58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763" y="624110"/>
            <a:ext cx="9512850" cy="1280890"/>
          </a:xfrm>
        </p:spPr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ADVANTAGES OF PROPOSED SYSTEM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Suggests the quality </a:t>
            </a:r>
            <a:r>
              <a:rPr lang="en-US" dirty="0" smtClean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Medication</a:t>
            </a:r>
          </a:p>
          <a:p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Improves the quality of rapid patient </a:t>
            </a:r>
            <a:r>
              <a:rPr lang="en-US" dirty="0" smtClean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</a:t>
            </a:r>
          </a:p>
          <a:p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efficiency of medical treatment </a:t>
            </a:r>
          </a:p>
          <a:p>
            <a:endParaRPr lang="en-US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202124"/>
              </a:solidFill>
              <a:latin typeface="Bookman Old Style" panose="020506040505050202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47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ookman Old Style" panose="02050604050505020204" pitchFamily="18" charset="0"/>
              </a:rPr>
              <a:t>HARDWARE REQUIREMENTS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  		:  	 i3 or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Ram   	      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4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GB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 Disk    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:      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40 GB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02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ookman Old Style" panose="02050604050505020204" pitchFamily="18" charset="0"/>
              </a:rPr>
              <a:t>SOFTWARE REQUIREMENTS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06439"/>
            <a:ext cx="8915400" cy="2302599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 system  	:  	Windows8 or Above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Coding Language 	: 	 python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IN" dirty="0"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945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6535</TotalTime>
  <Words>741</Words>
  <Application>Microsoft Office PowerPoint</Application>
  <PresentationFormat>Widescreen</PresentationFormat>
  <Paragraphs>129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Bookman Old Style</vt:lpstr>
      <vt:lpstr>Century Gothic</vt:lpstr>
      <vt:lpstr>Times New Roman</vt:lpstr>
      <vt:lpstr>Trebuchet MS</vt:lpstr>
      <vt:lpstr>Wingdings 3</vt:lpstr>
      <vt:lpstr>Wisp</vt:lpstr>
      <vt:lpstr>   </vt:lpstr>
      <vt:lpstr>CONTENTS</vt:lpstr>
      <vt:lpstr>ABSTRACT</vt:lpstr>
      <vt:lpstr>EXISTING SYSTEM</vt:lpstr>
      <vt:lpstr>DISADVANTAGES OF EXISTING SYSTEM</vt:lpstr>
      <vt:lpstr>PROPOSED SYSTEM</vt:lpstr>
      <vt:lpstr>ADVANTAGES OF PROPOSED SYSTEM</vt:lpstr>
      <vt:lpstr>HARDWARE REQUIREMENTS</vt:lpstr>
      <vt:lpstr>SOFTWARE REQUIREMENTS</vt:lpstr>
      <vt:lpstr>NOVELTY OF PROJECT </vt:lpstr>
      <vt:lpstr>PowerPoint Presentation</vt:lpstr>
      <vt:lpstr>MODULES</vt:lpstr>
      <vt:lpstr>PowerPoint Presentation</vt:lpstr>
      <vt:lpstr>PowerPoint Presentation</vt:lpstr>
      <vt:lpstr>PowerPoint Presentation</vt:lpstr>
      <vt:lpstr>PowerPoint Presentation</vt:lpstr>
      <vt:lpstr>SAMPLE CODE</vt:lpstr>
      <vt:lpstr>RESULTS</vt:lpstr>
      <vt:lpstr>PowerPoint Presentation</vt:lpstr>
      <vt:lpstr>PowerPoint Presentation</vt:lpstr>
      <vt:lpstr>PowerPoint Presentation</vt:lpstr>
      <vt:lpstr>CONCLUSION </vt:lpstr>
      <vt:lpstr>FUTURE SCOPE</vt:lpstr>
      <vt:lpstr>REFERENCES</vt:lpstr>
      <vt:lpstr>GitHub Link</vt:lpstr>
      <vt:lpstr>THANK YOU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kanthala.srilekhya@gmail.com</dc:creator>
  <cp:lastModifiedBy>user</cp:lastModifiedBy>
  <cp:revision>75</cp:revision>
  <dcterms:created xsi:type="dcterms:W3CDTF">2023-03-01T17:29:26Z</dcterms:created>
  <dcterms:modified xsi:type="dcterms:W3CDTF">2023-09-16T13:03:32Z</dcterms:modified>
</cp:coreProperties>
</file>