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9" r:id="rId3"/>
    <p:sldId id="258" r:id="rId4"/>
    <p:sldId id="260" r:id="rId5"/>
    <p:sldId id="268" r:id="rId6"/>
    <p:sldId id="261" r:id="rId7"/>
    <p:sldId id="267" r:id="rId8"/>
    <p:sldId id="262" r:id="rId9"/>
    <p:sldId id="270" r:id="rId10"/>
    <p:sldId id="280" r:id="rId11"/>
    <p:sldId id="271" r:id="rId12"/>
    <p:sldId id="272" r:id="rId13"/>
    <p:sldId id="273" r:id="rId14"/>
    <p:sldId id="274" r:id="rId15"/>
    <p:sldId id="275" r:id="rId16"/>
    <p:sldId id="288" r:id="rId17"/>
    <p:sldId id="289" r:id="rId18"/>
    <p:sldId id="292" r:id="rId19"/>
    <p:sldId id="293" r:id="rId20"/>
    <p:sldId id="294" r:id="rId21"/>
    <p:sldId id="295" r:id="rId22"/>
    <p:sldId id="269" r:id="rId23"/>
    <p:sldId id="290" r:id="rId24"/>
    <p:sldId id="291"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showGuides="1">
      <p:cViewPr varScale="1">
        <p:scale>
          <a:sx n="86" d="100"/>
          <a:sy n="86" d="100"/>
        </p:scale>
        <p:origin x="610" y="67"/>
      </p:cViewPr>
      <p:guideLst>
        <p:guide orient="horz" pos="215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8" name="Slide Number Placeholder 7"/>
          <p:cNvSpPr>
            <a:spLocks noGrp="1"/>
          </p:cNvSpPr>
          <p:nvPr>
            <p:ph type="sldNum" sz="quarter" idx="11"/>
          </p:nvPr>
        </p:nvSpPr>
        <p:spPr/>
        <p:txBody>
          <a:bodyPr/>
          <a:lstStyle/>
          <a:p>
            <a:fld id="{EDB477FF-0904-48D3-B31A-6C84F8C801D7}"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t>‹#›</a:t>
            </a:fld>
            <a:endParaRPr lang="en-IN"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t>‹#›</a:t>
            </a:fld>
            <a:endParaRPr lang="en-IN"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B477FF-0904-48D3-B31A-6C84F8C801D7}" type="slidenum">
              <a:rPr lang="en-IN" smtClean="0"/>
              <a:t>‹#›</a:t>
            </a:fld>
            <a:endParaRPr lang="en-IN"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t>26-03-2024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7FD21541-49A0-4FFD-96F4-14EB3A7D5114}" type="datetimeFigureOut">
              <a:rPr lang="en-IN" smtClean="0"/>
              <a:t>26-03-2024</a:t>
            </a:fld>
            <a:endParaRPr lang="en-IN"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IN"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EDB477FF-0904-48D3-B31A-6C84F8C801D7}" type="slidenum">
              <a:rPr lang="en-IN" smtClean="0"/>
              <a:t>‹#›</a:t>
            </a:fld>
            <a:endParaRPr lang="en-IN"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7870" y="1779270"/>
            <a:ext cx="10614025" cy="2030095"/>
          </a:xfrm>
          <a:prstGeom prst="rect">
            <a:avLst/>
          </a:prstGeom>
          <a:noFill/>
        </p:spPr>
        <p:txBody>
          <a:bodyPr wrap="square">
            <a:noAutofit/>
          </a:bodyPr>
          <a:lstStyle/>
          <a:p>
            <a:pPr algn="ctr">
              <a:lnSpc>
                <a:spcPct val="100000"/>
              </a:lnSpc>
            </a:pPr>
            <a:endParaRPr lang="en-IN" sz="2800" b="1" dirty="0">
              <a:solidFill>
                <a:srgbClr val="00B050"/>
              </a:solidFill>
              <a:latin typeface="Times New Roman" panose="02020603050405020304" pitchFamily="18" charset="0"/>
              <a:cs typeface="Times New Roman" panose="02020603050405020304" pitchFamily="18" charset="0"/>
            </a:endParaRPr>
          </a:p>
          <a:p>
            <a:pPr algn="ctr">
              <a:lnSpc>
                <a:spcPct val="100000"/>
              </a:lnSpc>
            </a:pPr>
            <a:r>
              <a:rPr lang="en-IN" sz="2800" b="1" dirty="0">
                <a:solidFill>
                  <a:srgbClr val="00B050"/>
                </a:solidFill>
                <a:latin typeface="Times New Roman" panose="02020603050405020304" pitchFamily="18" charset="0"/>
                <a:cs typeface="Times New Roman" panose="02020603050405020304" pitchFamily="18" charset="0"/>
              </a:rPr>
              <a:t>A</a:t>
            </a:r>
          </a:p>
          <a:p>
            <a:pPr algn="ctr">
              <a:lnSpc>
                <a:spcPct val="100000"/>
              </a:lnSpc>
            </a:pPr>
            <a:r>
              <a:rPr lang="en-IN" sz="2800" b="1" dirty="0">
                <a:solidFill>
                  <a:srgbClr val="00B050"/>
                </a:solidFill>
                <a:latin typeface="Times New Roman" panose="02020603050405020304" pitchFamily="18" charset="0"/>
                <a:cs typeface="Times New Roman" panose="02020603050405020304" pitchFamily="18" charset="0"/>
              </a:rPr>
              <a:t> Major Project On</a:t>
            </a:r>
          </a:p>
          <a:p>
            <a:pPr algn="ctr">
              <a:lnSpc>
                <a:spcPct val="100000"/>
              </a:lnSpc>
            </a:pPr>
            <a:r>
              <a:rPr lang="en-US" sz="3200" b="1"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PROBABILISTIC INFERENCE AND TRUSTWORTHINESS EVALUATION OF ASSOCIATIVE LINKS TOWARDS MALLICIOUS ATTACK DETECTION FOR ONLINE RECOMMENDATIONS</a:t>
            </a:r>
            <a:endParaRPr lang="en-US" sz="2800" b="1" dirty="0">
              <a:latin typeface="Times New Roman" panose="02020603050405020304" pitchFamily="18" charset="0"/>
              <a:ea typeface="Times New Roman" panose="02020603050405020304" pitchFamily="18" charset="0"/>
            </a:endParaRPr>
          </a:p>
          <a:p>
            <a:pPr algn="ctr">
              <a:lnSpc>
                <a:spcPct val="100000"/>
              </a:lnSpc>
            </a:pPr>
            <a:r>
              <a:rPr lang="en-IN" sz="1600" b="1" dirty="0">
                <a:solidFill>
                  <a:srgbClr val="FF0000"/>
                </a:solidFill>
                <a:latin typeface="Times New Roman" panose="02020603050405020304" pitchFamily="18" charset="0"/>
                <a:cs typeface="Times New Roman" panose="02020603050405020304" pitchFamily="18" charset="0"/>
              </a:rPr>
              <a:t>BATCH NO</a:t>
            </a:r>
            <a:r>
              <a:rPr lang="en-IN" sz="1600" dirty="0">
                <a:solidFill>
                  <a:srgbClr val="FF0000"/>
                </a:solidFill>
                <a:latin typeface="Times New Roman" panose="02020603050405020304" pitchFamily="18" charset="0"/>
                <a:cs typeface="Times New Roman" panose="02020603050405020304" pitchFamily="18" charset="0"/>
              </a:rPr>
              <a:t>:</a:t>
            </a:r>
            <a:r>
              <a:rPr lang="en-US" altLang="en-IN" sz="1600" dirty="0">
                <a:solidFill>
                  <a:srgbClr val="FF0000"/>
                </a:solidFill>
                <a:latin typeface="Times New Roman" panose="02020603050405020304" pitchFamily="18" charset="0"/>
                <a:cs typeface="Times New Roman" panose="02020603050405020304" pitchFamily="18" charset="0"/>
              </a:rPr>
              <a:t> </a:t>
            </a:r>
            <a:r>
              <a:rPr lang="en-US" altLang="en-IN" sz="1600" b="1" dirty="0">
                <a:solidFill>
                  <a:srgbClr val="FF0000"/>
                </a:solidFill>
                <a:latin typeface="Times New Roman" panose="02020603050405020304" pitchFamily="18" charset="0"/>
                <a:cs typeface="Times New Roman" panose="02020603050405020304" pitchFamily="18" charset="0"/>
              </a:rPr>
              <a:t>19</a:t>
            </a:r>
            <a:endParaRPr lang="en-US" altLang="en-I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791881" y="4618108"/>
            <a:ext cx="5253319" cy="1476375"/>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GROUP  MEMBERS :</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207R1A05</a:t>
            </a:r>
            <a:r>
              <a:rPr lang="en-US" altLang="en-IN" dirty="0">
                <a:latin typeface="Times New Roman" panose="02020603050405020304" pitchFamily="18" charset="0"/>
                <a:cs typeface="Times New Roman" panose="02020603050405020304" pitchFamily="18" charset="0"/>
              </a:rPr>
              <a:t>B4</a:t>
            </a:r>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S. Divya</a:t>
            </a:r>
          </a:p>
          <a:p>
            <a:r>
              <a:rPr lang="en-IN" dirty="0">
                <a:latin typeface="Times New Roman" panose="02020603050405020304" pitchFamily="18" charset="0"/>
                <a:cs typeface="Times New Roman" panose="02020603050405020304" pitchFamily="18" charset="0"/>
              </a:rPr>
              <a:t> 207R5A05</a:t>
            </a:r>
            <a:r>
              <a:rPr lang="en-US" altLang="en-IN" dirty="0">
                <a:latin typeface="Times New Roman" panose="02020603050405020304" pitchFamily="18" charset="0"/>
                <a:cs typeface="Times New Roman" panose="02020603050405020304" pitchFamily="18" charset="0"/>
              </a:rPr>
              <a:t>67</a:t>
            </a:r>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 B. Lahari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207R1A059</a:t>
            </a:r>
            <a:r>
              <a:rPr lang="en-US" altLang="en-IN"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M. Sri Harsha </a:t>
            </a:r>
            <a:endParaRPr lang="en-US" dirty="0"/>
          </a:p>
          <a:p>
            <a:endParaRPr lang="en-IN" dirty="0"/>
          </a:p>
        </p:txBody>
      </p:sp>
      <p:sp>
        <p:nvSpPr>
          <p:cNvPr id="5" name="TextBox 4"/>
          <p:cNvSpPr txBox="1"/>
          <p:nvPr/>
        </p:nvSpPr>
        <p:spPr>
          <a:xfrm>
            <a:off x="8115300" y="4669851"/>
            <a:ext cx="3472481" cy="922020"/>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UNDER THE GUIDANCE OF: </a:t>
            </a:r>
          </a:p>
          <a:p>
            <a:r>
              <a:rPr lang="en-IN" b="1" dirty="0">
                <a:latin typeface="Times New Roman" panose="02020603050405020304" pitchFamily="18" charset="0"/>
                <a:cs typeface="Times New Roman" panose="02020603050405020304" pitchFamily="18" charset="0"/>
              </a:rPr>
              <a:t> </a:t>
            </a:r>
            <a:r>
              <a:rPr lang="en-US" altLang="en-IN" b="1" dirty="0">
                <a:latin typeface="Times New Roman" panose="02020603050405020304" pitchFamily="18" charset="0"/>
                <a:cs typeface="Times New Roman" panose="02020603050405020304" pitchFamily="18" charset="0"/>
              </a:rPr>
              <a:t>MS TABEEN FATIMA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a:t>
            </a:r>
            <a:r>
              <a:rPr lang="en-IN" dirty="0"/>
              <a:t>)</a:t>
            </a:r>
          </a:p>
        </p:txBody>
      </p:sp>
      <p:pic>
        <p:nvPicPr>
          <p:cNvPr id="11" name="Picture 10" descr="CMRGI Logo New2"/>
          <p:cNvPicPr>
            <a:picLocks noChangeAspect="1"/>
          </p:cNvPicPr>
          <p:nvPr/>
        </p:nvPicPr>
        <p:blipFill>
          <a:blip r:embed="rId2" cstate="print"/>
          <a:srcRect/>
          <a:stretch>
            <a:fillRect/>
          </a:stretch>
        </p:blipFill>
        <p:spPr bwMode="auto">
          <a:xfrm>
            <a:off x="967104" y="866298"/>
            <a:ext cx="1425133" cy="992823"/>
          </a:xfrm>
          <a:prstGeom prst="rect">
            <a:avLst/>
          </a:prstGeom>
          <a:noFill/>
          <a:ln w="9525">
            <a:noFill/>
            <a:miter lim="800000"/>
            <a:headEnd/>
            <a:tailEnd/>
          </a:ln>
        </p:spPr>
      </p:pic>
      <p:pic>
        <p:nvPicPr>
          <p:cNvPr id="12" name="Picture 11"/>
          <p:cNvPicPr>
            <a:picLocks noChangeAspect="1"/>
          </p:cNvPicPr>
          <p:nvPr/>
        </p:nvPicPr>
        <p:blipFill>
          <a:blip r:embed="rId3"/>
          <a:srcRect/>
          <a:stretch>
            <a:fillRect/>
          </a:stretch>
        </p:blipFill>
        <p:spPr bwMode="auto">
          <a:xfrm>
            <a:off x="9799763" y="993267"/>
            <a:ext cx="1425133" cy="957689"/>
          </a:xfrm>
          <a:prstGeom prst="rect">
            <a:avLst/>
          </a:prstGeom>
          <a:noFill/>
          <a:ln w="9525">
            <a:noFill/>
            <a:miter lim="800000"/>
            <a:headEnd/>
            <a:tailEnd/>
          </a:ln>
        </p:spPr>
      </p:pic>
      <p:sp>
        <p:nvSpPr>
          <p:cNvPr id="13" name="Rounded Rectangle 4"/>
          <p:cNvSpPr>
            <a:spLocks noChangeArrowheads="1"/>
          </p:cNvSpPr>
          <p:nvPr/>
        </p:nvSpPr>
        <p:spPr bwMode="auto">
          <a:xfrm>
            <a:off x="10055129" y="713052"/>
            <a:ext cx="914400" cy="257175"/>
          </a:xfrm>
          <a:prstGeom prst="roundRect">
            <a:avLst>
              <a:gd name="adj" fmla="val 16667"/>
            </a:avLst>
          </a:prstGeom>
          <a:solidFill>
            <a:schemeClr val="bg2">
              <a:lumMod val="100000"/>
              <a:lumOff val="0"/>
            </a:schemeClr>
          </a:solidFill>
          <a:ln w="9525">
            <a:solidFill>
              <a:srgbClr val="000000"/>
            </a:solidFill>
            <a:round/>
          </a:ln>
        </p:spPr>
        <p:txBody>
          <a:bodyPr rot="0" vert="horz" wrap="square" lIns="91440" tIns="45720" rIns="91440" bIns="45720" anchor="t" anchorCtr="0" upright="1">
            <a:noAutofit/>
          </a:bodyPr>
          <a:lstStyle/>
          <a:p>
            <a:pPr algn="ctr">
              <a:lnSpc>
                <a:spcPct val="107000"/>
              </a:lnSpc>
              <a:spcAft>
                <a:spcPts val="800"/>
              </a:spcAft>
            </a:pPr>
            <a:r>
              <a:rPr lang="en-IN" sz="900" dirty="0">
                <a:effectLst/>
                <a:latin typeface="Bookman Old Style" panose="02050604050505020204" pitchFamily="18" charset="0"/>
                <a:ea typeface="Calibri" panose="020F0502020204030204" pitchFamily="34" charset="0"/>
                <a:cs typeface="Times New Roman" panose="02020603050405020304" pitchFamily="18" charset="0"/>
              </a:rPr>
              <a:t>ESTD: 2009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TextBox 14"/>
          <p:cNvSpPr txBox="1"/>
          <p:nvPr/>
        </p:nvSpPr>
        <p:spPr>
          <a:xfrm>
            <a:off x="2324100" y="731283"/>
            <a:ext cx="7467600" cy="1569660"/>
          </a:xfrm>
          <a:prstGeom prst="rect">
            <a:avLst/>
          </a:prstGeom>
          <a:noFill/>
        </p:spPr>
        <p:txBody>
          <a:bodyPr wrap="square">
            <a:spAutoFit/>
          </a:bodyPr>
          <a:lstStyle/>
          <a:p>
            <a:pPr algn="ctr"/>
            <a:r>
              <a:rPr lang="en-IN" sz="2400" b="1" dirty="0">
                <a:solidFill>
                  <a:srgbClr val="00B0F0"/>
                </a:solidFill>
                <a:latin typeface="Times New Roman" panose="02020603050405020304" pitchFamily="18" charset="0"/>
                <a:cs typeface="Times New Roman" panose="02020603050405020304" pitchFamily="18" charset="0"/>
              </a:rPr>
              <a:t>CMR TECHNICAL CAMPUS</a:t>
            </a:r>
            <a:br>
              <a:rPr lang="en-IN" sz="2400" b="1" dirty="0">
                <a:solidFill>
                  <a:srgbClr val="00B0F0"/>
                </a:solidFill>
                <a:latin typeface="Times New Roman" panose="02020603050405020304" pitchFamily="18" charset="0"/>
                <a:cs typeface="Times New Roman" panose="02020603050405020304" pitchFamily="18" charset="0"/>
              </a:rPr>
            </a:br>
            <a:r>
              <a:rPr lang="en-IN" sz="2400" b="1" dirty="0">
                <a:solidFill>
                  <a:srgbClr val="00B0F0"/>
                </a:solidFill>
                <a:latin typeface="Times New Roman" panose="02020603050405020304" pitchFamily="18" charset="0"/>
                <a:cs typeface="Times New Roman" panose="02020603050405020304" pitchFamily="18" charset="0"/>
              </a:rPr>
              <a:t>UGC (Autonomous)</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Kandlakoya, Medchal Road, Hyd-501401</a:t>
            </a:r>
            <a:br>
              <a:rPr lang="en-IN" sz="2400" dirty="0">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Department of Computer Science and Engineering</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096"/>
            <a:ext cx="10972800" cy="1116938"/>
          </a:xfrm>
        </p:spPr>
        <p:txBody>
          <a:bodyPr/>
          <a:lstStyle/>
          <a:p>
            <a:r>
              <a:rPr lang="en-US" sz="4000" b="1" u="sng" dirty="0">
                <a:solidFill>
                  <a:schemeClr val="tx1"/>
                </a:solidFill>
                <a:effectLst/>
                <a:latin typeface="Times New Roman" panose="02020603050405020304" pitchFamily="18" charset="0"/>
                <a:cs typeface="Times New Roman" panose="02020603050405020304" pitchFamily="18" charset="0"/>
                <a:sym typeface="+mn-ea"/>
              </a:rPr>
              <a:t>MODULES</a:t>
            </a:r>
          </a:p>
        </p:txBody>
      </p:sp>
      <p:sp>
        <p:nvSpPr>
          <p:cNvPr id="3" name="Content Placeholder 2"/>
          <p:cNvSpPr>
            <a:spLocks noGrp="1"/>
          </p:cNvSpPr>
          <p:nvPr>
            <p:ph idx="1"/>
          </p:nvPr>
        </p:nvSpPr>
        <p:spPr>
          <a:xfrm>
            <a:off x="609600" y="1848775"/>
            <a:ext cx="10972800" cy="4525963"/>
          </a:xfrm>
        </p:spPr>
        <p:txBody>
          <a:bodyPr>
            <a:normAutofit/>
          </a:bodyPr>
          <a:lstStyle/>
          <a:p>
            <a:pPr algn="just">
              <a:lnSpc>
                <a:spcPct val="150000"/>
              </a:lnSpc>
              <a:buClr>
                <a:schemeClr val="tx1"/>
              </a:buClr>
              <a:buFont typeface="Wingdings" panose="05000000000000000000" charset="0"/>
              <a:buChar char="Ø"/>
            </a:pPr>
            <a:r>
              <a:rPr lang="en-US" sz="2000" b="1" dirty="0">
                <a:solidFill>
                  <a:schemeClr val="tx1"/>
                </a:solidFill>
                <a:latin typeface="Times New Roman" panose="02020603050405020304" pitchFamily="18" charset="0"/>
                <a:cs typeface="Times New Roman" panose="02020603050405020304" pitchFamily="18" charset="0"/>
                <a:sym typeface="+mn-ea"/>
              </a:rPr>
              <a:t>Service Provider : </a:t>
            </a:r>
            <a:r>
              <a:rPr lang="en-US" sz="2000" dirty="0">
                <a:solidFill>
                  <a:schemeClr val="tx1"/>
                </a:solidFill>
                <a:latin typeface="Times New Roman" panose="02020603050405020304" pitchFamily="18" charset="0"/>
                <a:cs typeface="Times New Roman" panose="02020603050405020304" pitchFamily="18" charset="0"/>
                <a:sym typeface="+mn-ea"/>
              </a:rPr>
              <a:t>The Service Provider has to login by using valid user name and password. After login successful he can do some operations.</a:t>
            </a:r>
          </a:p>
          <a:p>
            <a:pPr algn="just">
              <a:lnSpc>
                <a:spcPct val="150000"/>
              </a:lnSpc>
              <a:buFont typeface="Wingdings" panose="05000000000000000000" charset="0"/>
              <a:buChar char="Ø"/>
            </a:pPr>
            <a:r>
              <a:rPr lang="en-US" sz="2000" b="1" dirty="0">
                <a:solidFill>
                  <a:schemeClr val="tx1"/>
                </a:solidFill>
                <a:latin typeface="Times New Roman" panose="02020603050405020304" pitchFamily="18" charset="0"/>
                <a:cs typeface="Times New Roman" panose="02020603050405020304" pitchFamily="18" charset="0"/>
                <a:sym typeface="+mn-ea"/>
              </a:rPr>
              <a:t>Remote User </a:t>
            </a:r>
            <a:r>
              <a:rPr lang="en-US" sz="2000" dirty="0">
                <a:solidFill>
                  <a:schemeClr val="tx1"/>
                </a:solidFill>
                <a:latin typeface="Times New Roman" panose="02020603050405020304" pitchFamily="18" charset="0"/>
                <a:cs typeface="Times New Roman" panose="02020603050405020304" pitchFamily="18" charset="0"/>
                <a:sym typeface="+mn-ea"/>
              </a:rPr>
              <a:t>: There are n numbers of users are present. User should register before doing any operations.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98276" y="338979"/>
            <a:ext cx="4712677"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ARCHITECTURE</a:t>
            </a:r>
          </a:p>
        </p:txBody>
      </p:sp>
      <p:sp>
        <p:nvSpPr>
          <p:cNvPr id="2" name="AutoShape 2" descr="blob:https://web.whatsapp.com/5c158dfa-2edb-415f-98c0-39d49db289b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 name="AutoShape 4" descr="blob:https://web.whatsapp.com/5c158dfa-2edb-415f-98c0-39d49db289b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6"/>
          <p:cNvPicPr>
            <a:picLocks noChangeAspect="1"/>
          </p:cNvPicPr>
          <p:nvPr/>
        </p:nvPicPr>
        <p:blipFill>
          <a:blip r:embed="rId2"/>
          <a:stretch>
            <a:fillRect/>
          </a:stretch>
        </p:blipFill>
        <p:spPr>
          <a:xfrm>
            <a:off x="1533845" y="1165378"/>
            <a:ext cx="9124310" cy="48890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3599" y="135"/>
            <a:ext cx="441235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UML DIAGRAMS</a:t>
            </a:r>
          </a:p>
        </p:txBody>
      </p:sp>
      <p:sp>
        <p:nvSpPr>
          <p:cNvPr id="3" name="TextBox 2"/>
          <p:cNvSpPr txBox="1"/>
          <p:nvPr/>
        </p:nvSpPr>
        <p:spPr>
          <a:xfrm>
            <a:off x="3862526" y="910266"/>
            <a:ext cx="4072051"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Use case Diagram</a:t>
            </a:r>
          </a:p>
        </p:txBody>
      </p:sp>
      <p:pic>
        <p:nvPicPr>
          <p:cNvPr id="5" name="Picture 4"/>
          <p:cNvPicPr>
            <a:picLocks noChangeAspect="1"/>
          </p:cNvPicPr>
          <p:nvPr/>
        </p:nvPicPr>
        <p:blipFill>
          <a:blip r:embed="rId2"/>
          <a:srcRect l="30382" t="23295" r="27661" b="10887"/>
          <a:stretch>
            <a:fillRect/>
          </a:stretch>
        </p:blipFill>
        <p:spPr>
          <a:xfrm>
            <a:off x="2465548" y="2055284"/>
            <a:ext cx="6688455" cy="48027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961" y="364822"/>
            <a:ext cx="5344732" cy="707886"/>
          </a:xfrm>
          <a:prstGeom prst="rect">
            <a:avLst/>
          </a:prstGeom>
          <a:noFill/>
        </p:spPr>
        <p:txBody>
          <a:bodyPr wrap="square" rtlCol="0">
            <a:spAutoFit/>
          </a:bodyPr>
          <a:lstStyle/>
          <a:p>
            <a:pPr algn="ctr"/>
            <a:r>
              <a:rPr lang="en-US" sz="4000" u="sng"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srcRect l="21632" t="36296" r="38529" b="34452"/>
          <a:stretch>
            <a:fillRect/>
          </a:stretch>
        </p:blipFill>
        <p:spPr>
          <a:xfrm>
            <a:off x="2299532" y="1870366"/>
            <a:ext cx="7133590" cy="2946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423" y="390820"/>
            <a:ext cx="5048518" cy="707886"/>
          </a:xfrm>
          <a:prstGeom prst="rect">
            <a:avLst/>
          </a:prstGeom>
          <a:noFill/>
        </p:spPr>
        <p:txBody>
          <a:bodyPr wrap="square" rtlCol="0">
            <a:spAutoFit/>
          </a:bodyPr>
          <a:lstStyle/>
          <a:p>
            <a:pPr algn="ctr"/>
            <a:r>
              <a:rPr lang="en-US" sz="4000" u="sng" dirty="0">
                <a:latin typeface="Times New Roman" panose="02020603050405020304" pitchFamily="18" charset="0"/>
                <a:cs typeface="Times New Roman" panose="02020603050405020304" pitchFamily="18" charset="0"/>
              </a:rPr>
              <a:t>Sequence Diagram</a:t>
            </a:r>
          </a:p>
        </p:txBody>
      </p:sp>
      <p:pic>
        <p:nvPicPr>
          <p:cNvPr id="4" name="Picture 3"/>
          <p:cNvPicPr>
            <a:picLocks noChangeAspect="1"/>
          </p:cNvPicPr>
          <p:nvPr/>
        </p:nvPicPr>
        <p:blipFill>
          <a:blip r:embed="rId2"/>
          <a:srcRect l="23390" t="22099" r="46181" b="12400"/>
          <a:stretch>
            <a:fillRect/>
          </a:stretch>
        </p:blipFill>
        <p:spPr>
          <a:xfrm>
            <a:off x="3869690" y="1232535"/>
            <a:ext cx="4451985" cy="53905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878" y="424641"/>
            <a:ext cx="5872766" cy="707886"/>
          </a:xfrm>
          <a:prstGeom prst="rect">
            <a:avLst/>
          </a:prstGeom>
          <a:noFill/>
        </p:spPr>
        <p:txBody>
          <a:bodyPr wrap="square" rtlCol="0">
            <a:spAutoFit/>
          </a:bodyPr>
          <a:lstStyle/>
          <a:p>
            <a:pPr algn="ctr"/>
            <a:r>
              <a:rPr lang="en-US" sz="4000" u="sng" dirty="0">
                <a:latin typeface="Times New Roman" panose="02020603050405020304" pitchFamily="18" charset="0"/>
                <a:cs typeface="Times New Roman" panose="02020603050405020304" pitchFamily="18" charset="0"/>
              </a:rPr>
              <a:t>Activity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597" y="1300671"/>
            <a:ext cx="2276475" cy="4895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53468"/>
            <a:ext cx="10972800" cy="794903"/>
          </a:xfrm>
        </p:spPr>
        <p:txBody>
          <a:bodyPr/>
          <a:lstStyle/>
          <a:p>
            <a:r>
              <a:rPr lang="en-US" sz="4000" b="1" u="sng" dirty="0">
                <a:solidFill>
                  <a:schemeClr val="tx1"/>
                </a:solidFill>
                <a:latin typeface="Times New Roman" panose="02020603050405020304" pitchFamily="18" charset="0"/>
                <a:cs typeface="Times New Roman" panose="02020603050405020304" pitchFamily="18" charset="0"/>
              </a:rPr>
              <a:t>SAMPLE CODE</a:t>
            </a:r>
          </a:p>
        </p:txBody>
      </p:sp>
      <p:sp>
        <p:nvSpPr>
          <p:cNvPr id="5" name="Content Placeholder 4"/>
          <p:cNvSpPr>
            <a:spLocks noGrp="1"/>
          </p:cNvSpPr>
          <p:nvPr>
            <p:ph idx="1"/>
          </p:nvPr>
        </p:nvSpPr>
        <p:spPr>
          <a:xfrm>
            <a:off x="609600" y="1090703"/>
            <a:ext cx="10972800" cy="4525963"/>
          </a:xfrm>
        </p:spPr>
        <p:txBody>
          <a:bodyPr>
            <a:noAutofit/>
          </a:bodyPr>
          <a:lstStyle/>
          <a:p>
            <a:r>
              <a:rPr lang="en-IN" sz="1800" b="0" dirty="0">
                <a:solidFill>
                  <a:schemeClr val="tx1"/>
                </a:solidFill>
                <a:effectLst/>
                <a:latin typeface="Times New Roman" panose="02020603050405020304" pitchFamily="18" charset="0"/>
                <a:cs typeface="Times New Roman" panose="02020603050405020304" pitchFamily="18" charset="0"/>
              </a:rPr>
              <a:t># SVM Model</a:t>
            </a:r>
          </a:p>
          <a:p>
            <a:r>
              <a:rPr lang="en-IN" sz="1800" b="0" dirty="0">
                <a:solidFill>
                  <a:schemeClr val="tx1"/>
                </a:solidFill>
                <a:effectLst/>
                <a:latin typeface="Times New Roman" panose="02020603050405020304" pitchFamily="18" charset="0"/>
                <a:cs typeface="Times New Roman" panose="02020603050405020304" pitchFamily="18" charset="0"/>
              </a:rPr>
              <a:t>    print("SVM")</a:t>
            </a:r>
          </a:p>
          <a:p>
            <a:r>
              <a:rPr lang="en-IN" sz="1800" b="0" dirty="0">
                <a:solidFill>
                  <a:schemeClr val="tx1"/>
                </a:solidFill>
                <a:effectLst/>
                <a:latin typeface="Times New Roman" panose="02020603050405020304" pitchFamily="18" charset="0"/>
                <a:cs typeface="Times New Roman" panose="02020603050405020304" pitchFamily="18" charset="0"/>
              </a:rPr>
              <a:t>    from </a:t>
            </a:r>
            <a:r>
              <a:rPr lang="en-IN" sz="1800" b="0" dirty="0" err="1">
                <a:solidFill>
                  <a:schemeClr val="tx1"/>
                </a:solidFill>
                <a:effectLst/>
                <a:latin typeface="Times New Roman" panose="02020603050405020304" pitchFamily="18" charset="0"/>
                <a:cs typeface="Times New Roman" panose="02020603050405020304" pitchFamily="18" charset="0"/>
              </a:rPr>
              <a:t>sklearn</a:t>
            </a:r>
            <a:r>
              <a:rPr lang="en-IN" sz="1800" b="0" dirty="0">
                <a:solidFill>
                  <a:schemeClr val="tx1"/>
                </a:solidFill>
                <a:effectLst/>
                <a:latin typeface="Times New Roman" panose="02020603050405020304" pitchFamily="18" charset="0"/>
                <a:cs typeface="Times New Roman" panose="02020603050405020304" pitchFamily="18" charset="0"/>
              </a:rPr>
              <a:t> import </a:t>
            </a:r>
            <a:r>
              <a:rPr lang="en-IN" sz="1800" b="0" dirty="0" err="1">
                <a:solidFill>
                  <a:schemeClr val="tx1"/>
                </a:solidFill>
                <a:effectLst/>
                <a:latin typeface="Times New Roman" panose="02020603050405020304" pitchFamily="18" charset="0"/>
                <a:cs typeface="Times New Roman" panose="02020603050405020304" pitchFamily="18" charset="0"/>
              </a:rPr>
              <a:t>svm</a:t>
            </a:r>
            <a:endParaRPr lang="en-IN" sz="1800" b="0" dirty="0">
              <a:solidFill>
                <a:schemeClr val="tx1"/>
              </a:solidFill>
              <a:effectLst/>
              <a:latin typeface="Times New Roman" panose="02020603050405020304" pitchFamily="18" charset="0"/>
              <a:cs typeface="Times New Roman" panose="02020603050405020304" pitchFamily="18" charset="0"/>
            </a:endParaRPr>
          </a:p>
          <a:p>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lin_clf</a:t>
            </a:r>
            <a:r>
              <a:rPr lang="en-IN" sz="1800" b="0" dirty="0">
                <a:solidFill>
                  <a:schemeClr val="tx1"/>
                </a:solidFill>
                <a:effectLst/>
                <a:latin typeface="Times New Roman" panose="02020603050405020304" pitchFamily="18" charset="0"/>
                <a:cs typeface="Times New Roman" panose="02020603050405020304" pitchFamily="18" charset="0"/>
              </a:rPr>
              <a:t> = </a:t>
            </a:r>
            <a:r>
              <a:rPr lang="en-IN" sz="1800" b="0" dirty="0" err="1">
                <a:solidFill>
                  <a:schemeClr val="tx1"/>
                </a:solidFill>
                <a:effectLst/>
                <a:latin typeface="Times New Roman" panose="02020603050405020304" pitchFamily="18" charset="0"/>
                <a:cs typeface="Times New Roman" panose="02020603050405020304" pitchFamily="18" charset="0"/>
              </a:rPr>
              <a:t>svm.LinearSVC</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lin_clf.fit</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X_train</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y_train</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predict_svm</a:t>
            </a:r>
            <a:r>
              <a:rPr lang="en-IN" sz="1800" b="0" dirty="0">
                <a:solidFill>
                  <a:schemeClr val="tx1"/>
                </a:solidFill>
                <a:effectLst/>
                <a:latin typeface="Times New Roman" panose="02020603050405020304" pitchFamily="18" charset="0"/>
                <a:cs typeface="Times New Roman" panose="02020603050405020304" pitchFamily="18" charset="0"/>
              </a:rPr>
              <a:t> = </a:t>
            </a:r>
            <a:r>
              <a:rPr lang="en-IN" sz="1800" b="0" dirty="0" err="1">
                <a:solidFill>
                  <a:schemeClr val="tx1"/>
                </a:solidFill>
                <a:effectLst/>
                <a:latin typeface="Times New Roman" panose="02020603050405020304" pitchFamily="18" charset="0"/>
                <a:cs typeface="Times New Roman" panose="02020603050405020304" pitchFamily="18" charset="0"/>
              </a:rPr>
              <a:t>lin_clf.predict</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X_test</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svm_acc</a:t>
            </a:r>
            <a:r>
              <a:rPr lang="en-IN" sz="1800" b="0" dirty="0">
                <a:solidFill>
                  <a:schemeClr val="tx1"/>
                </a:solidFill>
                <a:effectLst/>
                <a:latin typeface="Times New Roman" panose="02020603050405020304" pitchFamily="18" charset="0"/>
                <a:cs typeface="Times New Roman" panose="02020603050405020304" pitchFamily="18" charset="0"/>
              </a:rPr>
              <a:t> = </a:t>
            </a:r>
            <a:r>
              <a:rPr lang="en-IN" sz="1800" b="0" dirty="0" err="1">
                <a:solidFill>
                  <a:schemeClr val="tx1"/>
                </a:solidFill>
                <a:effectLst/>
                <a:latin typeface="Times New Roman" panose="02020603050405020304" pitchFamily="18" charset="0"/>
                <a:cs typeface="Times New Roman" panose="02020603050405020304" pitchFamily="18" charset="0"/>
              </a:rPr>
              <a:t>accuracy_score</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y_test</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predict_svm</a:t>
            </a:r>
            <a:r>
              <a:rPr lang="en-IN" sz="1800" b="0" dirty="0">
                <a:solidFill>
                  <a:schemeClr val="tx1"/>
                </a:solidFill>
                <a:effectLst/>
                <a:latin typeface="Times New Roman" panose="02020603050405020304" pitchFamily="18" charset="0"/>
                <a:cs typeface="Times New Roman" panose="02020603050405020304" pitchFamily="18" charset="0"/>
              </a:rPr>
              <a:t>) * 100</a:t>
            </a:r>
          </a:p>
          <a:p>
            <a:r>
              <a:rPr lang="en-IN" sz="1800" b="0" dirty="0">
                <a:solidFill>
                  <a:schemeClr val="tx1"/>
                </a:solidFill>
                <a:effectLst/>
                <a:latin typeface="Times New Roman" panose="02020603050405020304" pitchFamily="18" charset="0"/>
                <a:cs typeface="Times New Roman" panose="02020603050405020304" pitchFamily="18" charset="0"/>
              </a:rPr>
              <a:t>    print(</a:t>
            </a:r>
            <a:r>
              <a:rPr lang="en-IN" sz="1800" b="0" dirty="0" err="1">
                <a:solidFill>
                  <a:schemeClr val="tx1"/>
                </a:solidFill>
                <a:effectLst/>
                <a:latin typeface="Times New Roman" panose="02020603050405020304" pitchFamily="18" charset="0"/>
                <a:cs typeface="Times New Roman" panose="02020603050405020304" pitchFamily="18" charset="0"/>
              </a:rPr>
              <a:t>svm_acc</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print("CLASSIFICATION REPORT")</a:t>
            </a:r>
          </a:p>
          <a:p>
            <a:r>
              <a:rPr lang="en-IN" sz="1800" b="0" dirty="0">
                <a:solidFill>
                  <a:schemeClr val="tx1"/>
                </a:solidFill>
                <a:effectLst/>
                <a:latin typeface="Times New Roman" panose="02020603050405020304" pitchFamily="18" charset="0"/>
                <a:cs typeface="Times New Roman" panose="02020603050405020304" pitchFamily="18" charset="0"/>
              </a:rPr>
              <a:t>    print(</a:t>
            </a:r>
            <a:r>
              <a:rPr lang="en-IN" sz="1800" b="0" dirty="0" err="1">
                <a:solidFill>
                  <a:schemeClr val="tx1"/>
                </a:solidFill>
                <a:effectLst/>
                <a:latin typeface="Times New Roman" panose="02020603050405020304" pitchFamily="18" charset="0"/>
                <a:cs typeface="Times New Roman" panose="02020603050405020304" pitchFamily="18" charset="0"/>
              </a:rPr>
              <a:t>classification_report</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y_test</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predict_svm</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print("CONFUSION MATRIX")</a:t>
            </a:r>
          </a:p>
          <a:p>
            <a:r>
              <a:rPr lang="en-IN" sz="1800" b="0" dirty="0">
                <a:solidFill>
                  <a:schemeClr val="tx1"/>
                </a:solidFill>
                <a:effectLst/>
                <a:latin typeface="Times New Roman" panose="02020603050405020304" pitchFamily="18" charset="0"/>
                <a:cs typeface="Times New Roman" panose="02020603050405020304" pitchFamily="18" charset="0"/>
              </a:rPr>
              <a:t>    print(</a:t>
            </a:r>
            <a:r>
              <a:rPr lang="en-IN" sz="1800" b="0" dirty="0" err="1">
                <a:solidFill>
                  <a:schemeClr val="tx1"/>
                </a:solidFill>
                <a:effectLst/>
                <a:latin typeface="Times New Roman" panose="02020603050405020304" pitchFamily="18" charset="0"/>
                <a:cs typeface="Times New Roman" panose="02020603050405020304" pitchFamily="18" charset="0"/>
              </a:rPr>
              <a:t>confusion_matrix</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y_test</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predict_svm</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models.append</a:t>
            </a:r>
            <a:r>
              <a:rPr lang="en-IN" sz="1800" b="0" dirty="0">
                <a:solidFill>
                  <a:schemeClr val="tx1"/>
                </a:solidFill>
                <a:effectLst/>
                <a:latin typeface="Times New Roman" panose="02020603050405020304" pitchFamily="18" charset="0"/>
                <a:cs typeface="Times New Roman" panose="02020603050405020304" pitchFamily="18" charset="0"/>
              </a:rPr>
              <a:t>(('</a:t>
            </a:r>
            <a:r>
              <a:rPr lang="en-IN" sz="1800" b="0" dirty="0" err="1">
                <a:solidFill>
                  <a:schemeClr val="tx1"/>
                </a:solidFill>
                <a:effectLst/>
                <a:latin typeface="Times New Roman" panose="02020603050405020304" pitchFamily="18" charset="0"/>
                <a:cs typeface="Times New Roman" panose="02020603050405020304" pitchFamily="18" charset="0"/>
              </a:rPr>
              <a:t>svm</a:t>
            </a:r>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lin_clf</a:t>
            </a:r>
            <a:r>
              <a:rPr lang="en-IN" sz="1800" b="0" dirty="0">
                <a:solidFill>
                  <a:schemeClr val="tx1"/>
                </a:solidFill>
                <a:effectLst/>
                <a:latin typeface="Times New Roman" panose="02020603050405020304" pitchFamily="18" charset="0"/>
                <a:cs typeface="Times New Roman" panose="02020603050405020304" pitchFamily="18" charset="0"/>
              </a:rPr>
              <a:t>))</a:t>
            </a:r>
          </a:p>
          <a:p>
            <a:r>
              <a:rPr lang="en-IN" sz="1800" b="0" dirty="0">
                <a:solidFill>
                  <a:schemeClr val="tx1"/>
                </a:solidFill>
                <a:effectLst/>
                <a:latin typeface="Times New Roman" panose="02020603050405020304" pitchFamily="18" charset="0"/>
                <a:cs typeface="Times New Roman" panose="02020603050405020304" pitchFamily="18" charset="0"/>
              </a:rPr>
              <a:t>    </a:t>
            </a:r>
            <a:r>
              <a:rPr lang="en-IN" sz="1800" b="0" dirty="0" err="1">
                <a:solidFill>
                  <a:schemeClr val="tx1"/>
                </a:solidFill>
                <a:effectLst/>
                <a:latin typeface="Times New Roman" panose="02020603050405020304" pitchFamily="18" charset="0"/>
                <a:cs typeface="Times New Roman" panose="02020603050405020304" pitchFamily="18" charset="0"/>
              </a:rPr>
              <a:t>detection_accuracy.objects.create</a:t>
            </a:r>
            <a:r>
              <a:rPr lang="en-IN" sz="1800" b="0" dirty="0">
                <a:solidFill>
                  <a:schemeClr val="tx1"/>
                </a:solidFill>
                <a:effectLst/>
                <a:latin typeface="Times New Roman" panose="02020603050405020304" pitchFamily="18" charset="0"/>
                <a:cs typeface="Times New Roman" panose="02020603050405020304" pitchFamily="18" charset="0"/>
              </a:rPr>
              <a:t>(names="SVM", ratio=</a:t>
            </a:r>
            <a:r>
              <a:rPr lang="en-IN" sz="1800" b="0" dirty="0" err="1">
                <a:solidFill>
                  <a:schemeClr val="tx1"/>
                </a:solidFill>
                <a:effectLst/>
                <a:latin typeface="Times New Roman" panose="02020603050405020304" pitchFamily="18" charset="0"/>
                <a:cs typeface="Times New Roman" panose="02020603050405020304" pitchFamily="18" charset="0"/>
              </a:rPr>
              <a:t>svm_acc</a:t>
            </a:r>
            <a:r>
              <a:rPr lang="en-IN" sz="1800" b="0" dirty="0">
                <a:solidFill>
                  <a:schemeClr val="tx1"/>
                </a:solidFill>
                <a:effectLst/>
                <a:latin typeface="Times New Roman" panose="02020603050405020304" pitchFamily="18" charset="0"/>
                <a:cs typeface="Times New Roman" panose="02020603050405020304" pitchFamily="18" charset="0"/>
              </a:rPr>
              <a:t>)</a:t>
            </a:r>
          </a:p>
          <a:p>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56970"/>
          </a:xfrm>
        </p:spPr>
        <p:txBody>
          <a:bodyPr/>
          <a:lstStyle/>
          <a:p>
            <a:r>
              <a:rPr lang="en-US" sz="4000" b="1" u="sng" dirty="0">
                <a:solidFill>
                  <a:schemeClr val="tx1"/>
                </a:solidFill>
                <a:latin typeface="Times New Roman" panose="02020603050405020304" pitchFamily="18" charset="0"/>
                <a:cs typeface="Times New Roman" panose="02020603050405020304" pitchFamily="18" charset="0"/>
              </a:rPr>
              <a:t>RESULTS</a:t>
            </a:r>
          </a:p>
        </p:txBody>
      </p:sp>
      <p:pic>
        <p:nvPicPr>
          <p:cNvPr id="4" name="Content Placeholder 3"/>
          <p:cNvPicPr>
            <a:picLocks noGrp="1" noChangeAspect="1"/>
          </p:cNvPicPr>
          <p:nvPr>
            <p:ph idx="1"/>
          </p:nvPr>
        </p:nvPicPr>
        <p:blipFill>
          <a:blip r:embed="rId2"/>
          <a:srcRect t="10763" r="189" b="7045"/>
          <a:stretch>
            <a:fillRect/>
          </a:stretch>
        </p:blipFill>
        <p:spPr>
          <a:xfrm>
            <a:off x="1343660" y="1654175"/>
            <a:ext cx="9504680" cy="4403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t="11251" b="7239"/>
          <a:stretch>
            <a:fillRect/>
          </a:stretch>
        </p:blipFill>
        <p:spPr>
          <a:xfrm>
            <a:off x="1241425" y="1203325"/>
            <a:ext cx="9708515" cy="4451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t="11251" b="7478"/>
          <a:stretch>
            <a:fillRect/>
          </a:stretch>
        </p:blipFill>
        <p:spPr>
          <a:xfrm>
            <a:off x="1388110" y="1276350"/>
            <a:ext cx="9416415" cy="4305300"/>
          </a:xfrm>
          <a:prstGeom prst="rect">
            <a:avLst/>
          </a:prstGeom>
        </p:spPr>
      </p:pic>
      <p:pic>
        <p:nvPicPr>
          <p:cNvPr id="3" name="Picture 2">
            <a:extLst>
              <a:ext uri="{FF2B5EF4-FFF2-40B4-BE49-F238E27FC236}">
                <a16:creationId xmlns:a16="http://schemas.microsoft.com/office/drawing/2014/main" id="{3D6E19F1-9AA9-75D2-5343-F8DFF85E2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6358"/>
            <a:ext cx="12192000" cy="59452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p:txBody>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Architecture</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UML Diagrams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Sample Code</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Results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Conclusion</a:t>
            </a: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Future Scope</a:t>
            </a: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References</a:t>
            </a:r>
          </a:p>
        </p:txBody>
      </p:sp>
      <p:sp>
        <p:nvSpPr>
          <p:cNvPr id="11" name="Content Placeholder 10"/>
          <p:cNvSpPr>
            <a:spLocks noGrp="1"/>
          </p:cNvSpPr>
          <p:nvPr>
            <p:ph sz="quarter" idx="13"/>
          </p:nvPr>
        </p:nvSpPr>
        <p:spPr/>
        <p:txBody>
          <a:bodyPr>
            <a:norm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Abstract</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Existing System</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Disadvantages in Existing System</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Proposed System</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Advantages of  Proposed System</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Hardware and Software Requirements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Novelty</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Modules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54424" y="378142"/>
            <a:ext cx="10927976" cy="706755"/>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CONTENTS</a:t>
            </a:r>
            <a:endParaRPr lang="en-IN" sz="4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t="11013" b="8193"/>
          <a:stretch>
            <a:fillRect/>
          </a:stretch>
        </p:blipFill>
        <p:spPr>
          <a:xfrm>
            <a:off x="1228090" y="1216660"/>
            <a:ext cx="9735185" cy="4424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l="-469" t="10640" b="8380"/>
          <a:stretch>
            <a:fillRect/>
          </a:stretch>
        </p:blipFill>
        <p:spPr>
          <a:xfrm>
            <a:off x="1003935" y="1195705"/>
            <a:ext cx="10184130" cy="46177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012" y="362753"/>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CONCLUSION</a:t>
            </a:r>
            <a:endParaRPr lang="en-IN"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2318" y="1301584"/>
            <a:ext cx="9807906" cy="4653646"/>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In conclusion, this project aimed to address the critical issue of malicious URL detection through the implementation of novel features and the utilization of the Support Vector Machine (SVM</a:t>
            </a:r>
            <a:r>
              <a:rPr lang="en-US" sz="2000">
                <a:latin typeface="Times New Roman" panose="02020603050405020304" pitchFamily="18" charset="0"/>
                <a:cs typeface="Times New Roman" panose="02020603050405020304" pitchFamily="18" charset="0"/>
                <a:sym typeface="+mn-ea"/>
              </a:rPr>
              <a:t>) algorithm. </a:t>
            </a:r>
            <a:endParaRPr lang="en-US" sz="2000" dirty="0">
              <a:latin typeface="Times New Roman" panose="02020603050405020304" pitchFamily="18" charset="0"/>
              <a:cs typeface="Times New Roman" panose="02020603050405020304" pitchFamily="18" charset="0"/>
              <a:sym typeface="+mn-ea"/>
            </a:endParaRPr>
          </a:p>
          <a:p>
            <a:pPr marL="914400" lvl="1" indent="-4572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By extracting both static and dynamic features from URLs, we developed a robust classification system capable of accurately distinguishing between benign and malicious URLs.</a:t>
            </a: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The results demonstrate the efficacy of the proposed system in effectively identifying malicious URLs with a high degree of accuracy.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16000"/>
          </a:xfrm>
        </p:spPr>
        <p:txBody>
          <a:bodyPr/>
          <a:lstStyle/>
          <a:p>
            <a:r>
              <a:rPr lang="en-US" sz="4000" b="1" u="sng"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609600" y="1274446"/>
            <a:ext cx="10972800" cy="4525963"/>
          </a:xfrm>
        </p:spPr>
        <p:txBody>
          <a:bodyPr/>
          <a:lstStyle/>
          <a:p>
            <a:pPr marL="0" indent="0">
              <a:lnSpc>
                <a:spcPct val="150000"/>
              </a:lnSpc>
              <a:buNone/>
            </a:pPr>
            <a:r>
              <a:rPr lang="en-US" sz="2000">
                <a:solidFill>
                  <a:schemeClr val="tx1"/>
                </a:solidFill>
                <a:latin typeface="Times New Roman" panose="02020603050405020304" pitchFamily="18" charset="0"/>
                <a:cs typeface="Times New Roman" panose="02020603050405020304" pitchFamily="18" charset="0"/>
              </a:rPr>
              <a:t>The future scope for probabilistic inference and trustworthiness evaluation of associative links for malicious attack detection in online recommendations is promising, with several potential areas of advancement:</a:t>
            </a:r>
          </a:p>
          <a:p>
            <a:pPr>
              <a:lnSpc>
                <a:spcPct val="150000"/>
              </a:lnSpc>
            </a:pPr>
            <a:r>
              <a:rPr lang="en-US" sz="2000">
                <a:solidFill>
                  <a:schemeClr val="tx1"/>
                </a:solidFill>
                <a:latin typeface="Times New Roman" panose="02020603050405020304" pitchFamily="18" charset="0"/>
                <a:cs typeface="Times New Roman" panose="02020603050405020304" pitchFamily="18" charset="0"/>
              </a:rPr>
              <a:t>Integration of Advanced Machine Learning Techniques</a:t>
            </a:r>
          </a:p>
          <a:p>
            <a:pPr>
              <a:lnSpc>
                <a:spcPct val="150000"/>
              </a:lnSpc>
            </a:pPr>
            <a:r>
              <a:rPr lang="en-US" sz="2000">
                <a:solidFill>
                  <a:schemeClr val="tx1"/>
                </a:solidFill>
                <a:latin typeface="Times New Roman" panose="02020603050405020304" pitchFamily="18" charset="0"/>
                <a:cs typeface="Times New Roman" panose="02020603050405020304" pitchFamily="18" charset="0"/>
              </a:rPr>
              <a:t>Privacy-Preserving Mechanisms</a:t>
            </a:r>
          </a:p>
          <a:p>
            <a:pPr>
              <a:lnSpc>
                <a:spcPct val="150000"/>
              </a:lnSpc>
            </a:pPr>
            <a:r>
              <a:rPr lang="en-US" sz="2000">
                <a:solidFill>
                  <a:schemeClr val="tx1"/>
                </a:solidFill>
                <a:latin typeface="Times New Roman" panose="02020603050405020304" pitchFamily="18" charset="0"/>
                <a:cs typeface="Times New Roman" panose="02020603050405020304" pitchFamily="18" charset="0"/>
              </a:rPr>
              <a:t>Cross-Domain Application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81405"/>
          </a:xfrm>
        </p:spPr>
        <p:txBody>
          <a:bodyPr/>
          <a:lstStyle/>
          <a:p>
            <a:r>
              <a:rPr lang="en-US" sz="4000" b="1" u="sng"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9600" y="1214570"/>
            <a:ext cx="10972800" cy="5337150"/>
          </a:xfrm>
        </p:spPr>
        <p:txBody>
          <a:bodyPr>
            <a:no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M. Fang, G. Yang, N. Gong, and J. Liu, “Poisoning attacks to graph-based recommender systems,”          ACSAC, </a:t>
            </a:r>
            <a:r>
              <a:rPr lang="en-US" sz="2000" dirty="0" err="1">
                <a:solidFill>
                  <a:schemeClr val="tx1"/>
                </a:solidFill>
                <a:latin typeface="Times New Roman" panose="02020603050405020304" pitchFamily="18" charset="0"/>
                <a:cs typeface="Times New Roman" panose="02020603050405020304" pitchFamily="18" charset="0"/>
              </a:rPr>
              <a:t>arXiv</a:t>
            </a:r>
            <a:r>
              <a:rPr lang="en-US" sz="2000" dirty="0">
                <a:solidFill>
                  <a:schemeClr val="tx1"/>
                </a:solidFill>
                <a:latin typeface="Times New Roman" panose="02020603050405020304" pitchFamily="18" charset="0"/>
                <a:cs typeface="Times New Roman" panose="02020603050405020304" pitchFamily="18" charset="0"/>
              </a:rPr>
              <a:t> preprint arX_x0002_iv:1809.04127, 2018.</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 </a:t>
            </a:r>
            <a:r>
              <a:rPr lang="en-US" sz="2000" dirty="0" err="1">
                <a:solidFill>
                  <a:schemeClr val="tx1"/>
                </a:solidFill>
                <a:latin typeface="Times New Roman" panose="02020603050405020304" pitchFamily="18" charset="0"/>
                <a:cs typeface="Times New Roman" panose="02020603050405020304" pitchFamily="18" charset="0"/>
              </a:rPr>
              <a:t>Chirita</a:t>
            </a:r>
            <a:r>
              <a:rPr lang="en-US" sz="2000" dirty="0">
                <a:solidFill>
                  <a:schemeClr val="tx1"/>
                </a:solidFill>
                <a:latin typeface="Times New Roman" panose="02020603050405020304" pitchFamily="18" charset="0"/>
                <a:cs typeface="Times New Roman" panose="02020603050405020304" pitchFamily="18" charset="0"/>
              </a:rPr>
              <a:t>, W. </a:t>
            </a:r>
            <a:r>
              <a:rPr lang="en-US" sz="2000" dirty="0" err="1">
                <a:solidFill>
                  <a:schemeClr val="tx1"/>
                </a:solidFill>
                <a:latin typeface="Times New Roman" panose="02020603050405020304" pitchFamily="18" charset="0"/>
                <a:cs typeface="Times New Roman" panose="02020603050405020304" pitchFamily="18" charset="0"/>
              </a:rPr>
              <a:t>Nejdl</a:t>
            </a:r>
            <a:r>
              <a:rPr lang="en-US" sz="2000" dirty="0">
                <a:solidFill>
                  <a:schemeClr val="tx1"/>
                </a:solidFill>
                <a:latin typeface="Times New Roman" panose="02020603050405020304" pitchFamily="18" charset="0"/>
                <a:cs typeface="Times New Roman" panose="02020603050405020304" pitchFamily="18" charset="0"/>
              </a:rPr>
              <a:t>, and C. </a:t>
            </a:r>
            <a:r>
              <a:rPr lang="en-US" sz="2000" dirty="0" err="1">
                <a:solidFill>
                  <a:schemeClr val="tx1"/>
                </a:solidFill>
                <a:latin typeface="Times New Roman" panose="02020603050405020304" pitchFamily="18" charset="0"/>
                <a:cs typeface="Times New Roman" panose="02020603050405020304" pitchFamily="18" charset="0"/>
              </a:rPr>
              <a:t>Zamfir</a:t>
            </a:r>
            <a:r>
              <a:rPr lang="en-US" sz="2000" dirty="0">
                <a:solidFill>
                  <a:schemeClr val="tx1"/>
                </a:solidFill>
                <a:latin typeface="Times New Roman" panose="02020603050405020304" pitchFamily="18" charset="0"/>
                <a:cs typeface="Times New Roman" panose="02020603050405020304" pitchFamily="18" charset="0"/>
              </a:rPr>
              <a:t>, “Preventing shilling attacks in online recommender systems,” In Proceedings of the 7th annual ACM WIDM, pp. 67–74, 2005.</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 A. Williams, B. </a:t>
            </a:r>
            <a:r>
              <a:rPr lang="en-US" sz="2000" dirty="0" err="1">
                <a:solidFill>
                  <a:schemeClr val="tx1"/>
                </a:solidFill>
                <a:latin typeface="Times New Roman" panose="02020603050405020304" pitchFamily="18" charset="0"/>
                <a:cs typeface="Times New Roman" panose="02020603050405020304" pitchFamily="18" charset="0"/>
              </a:rPr>
              <a:t>Mobasher</a:t>
            </a:r>
            <a:r>
              <a:rPr lang="en-US" sz="2000" dirty="0">
                <a:solidFill>
                  <a:schemeClr val="tx1"/>
                </a:solidFill>
                <a:latin typeface="Times New Roman" panose="02020603050405020304" pitchFamily="18" charset="0"/>
                <a:cs typeface="Times New Roman" panose="02020603050405020304" pitchFamily="18" charset="0"/>
              </a:rPr>
              <a:t>, R. Burke, and R. Bhaumik, “Detecting profile injection attacks in collaborative filtering: a classification_x0002_based approach,” Advances in Web Mining and Web Usage Analysis, pp. 167–186, 2007.</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J. </a:t>
            </a:r>
            <a:r>
              <a:rPr lang="en-US" sz="2000" dirty="0" err="1">
                <a:solidFill>
                  <a:schemeClr val="tx1"/>
                </a:solidFill>
                <a:latin typeface="Times New Roman" panose="02020603050405020304" pitchFamily="18" charset="0"/>
                <a:cs typeface="Times New Roman" panose="02020603050405020304" pitchFamily="18" charset="0"/>
              </a:rPr>
              <a:t>Calandrino</a:t>
            </a:r>
            <a:r>
              <a:rPr lang="en-US" sz="2000" dirty="0">
                <a:solidFill>
                  <a:schemeClr val="tx1"/>
                </a:solidFill>
                <a:latin typeface="Times New Roman" panose="02020603050405020304" pitchFamily="18" charset="0"/>
                <a:cs typeface="Times New Roman" panose="02020603050405020304" pitchFamily="18" charset="0"/>
              </a:rPr>
              <a:t>, A. </a:t>
            </a:r>
            <a:r>
              <a:rPr lang="en-US" sz="2000" dirty="0" err="1">
                <a:solidFill>
                  <a:schemeClr val="tx1"/>
                </a:solidFill>
                <a:latin typeface="Times New Roman" panose="02020603050405020304" pitchFamily="18" charset="0"/>
                <a:cs typeface="Times New Roman" panose="02020603050405020304" pitchFamily="18" charset="0"/>
              </a:rPr>
              <a:t>Kilzer</a:t>
            </a:r>
            <a:r>
              <a:rPr lang="en-US" sz="2000" dirty="0">
                <a:solidFill>
                  <a:schemeClr val="tx1"/>
                </a:solidFill>
                <a:latin typeface="Times New Roman" panose="02020603050405020304" pitchFamily="18" charset="0"/>
                <a:cs typeface="Times New Roman" panose="02020603050405020304" pitchFamily="18" charset="0"/>
              </a:rPr>
              <a:t>, A. Narayanan, E. </a:t>
            </a:r>
            <a:r>
              <a:rPr lang="en-US" sz="2000" dirty="0" err="1">
                <a:solidFill>
                  <a:schemeClr val="tx1"/>
                </a:solidFill>
                <a:latin typeface="Times New Roman" panose="02020603050405020304" pitchFamily="18" charset="0"/>
                <a:cs typeface="Times New Roman" panose="02020603050405020304" pitchFamily="18" charset="0"/>
              </a:rPr>
              <a:t>Felten</a:t>
            </a:r>
            <a:r>
              <a:rPr lang="en-US" sz="2000" dirty="0">
                <a:solidFill>
                  <a:schemeClr val="tx1"/>
                </a:solidFill>
                <a:latin typeface="Times New Roman" panose="02020603050405020304" pitchFamily="18" charset="0"/>
                <a:cs typeface="Times New Roman" panose="02020603050405020304" pitchFamily="18" charset="0"/>
              </a:rPr>
              <a:t>, and V. Shmatikov, “You might also like: Privacy risks of collaborative filtering,” IEEE Symposium on Security and Privacy (SP), pp. 231–246, 2011.</a:t>
            </a:r>
          </a:p>
          <a:p>
            <a:pPr algn="just">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GitHub Link</a:t>
            </a:r>
            <a:r>
              <a:rPr lang="en-US" sz="20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https://github.com/bollepallylahari/Probabilistic-Inference </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743201"/>
            <a:ext cx="11331388" cy="1015663"/>
          </a:xfrm>
          <a:prstGeom prst="rect">
            <a:avLst/>
          </a:prstGeom>
          <a:noFill/>
        </p:spPr>
        <p:txBody>
          <a:bodyPr wrap="square" rtlCol="0">
            <a:spAutoFit/>
          </a:bodyPr>
          <a:lstStyle/>
          <a:p>
            <a:pPr algn="ctr"/>
            <a:r>
              <a:rPr lang="en-US" sz="6000" b="1" i="1" dirty="0">
                <a:latin typeface="Times New Roman" panose="02020603050405020304" pitchFamily="18" charset="0"/>
                <a:cs typeface="Times New Roman" panose="02020603050405020304" pitchFamily="18" charset="0"/>
              </a:rPr>
              <a:t>Thank You</a:t>
            </a:r>
            <a:endParaRPr lang="en-IN" sz="6000" b="1"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012" y="431242"/>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43641" y="1676400"/>
            <a:ext cx="10516347" cy="3784600"/>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The increasing use of recommender systems as personalization  recommendation services such as Amazon, TripAdvisor, and Yelp, has stressed the demand for secure and usable abnormality detection techniques, due to fundamental vulnerabilities of recommender systems and their openness. </a:t>
            </a:r>
          </a:p>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With the emergence of new attacks, how to defend diverse malicious attacks for online recommendations is a challenging issue.</a:t>
            </a:r>
          </a:p>
          <a:p>
            <a:pPr marL="571500" indent="-5715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Moreover, characterizing and evaluating sparse rating behaviours are a long-standing problem that still remains open, leading to an upsurge of research, as well as real application.</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4891" y="331981"/>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EXISTING SYSTEM</a:t>
            </a:r>
            <a:endParaRPr lang="en-IN" sz="40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72420" y="1439113"/>
            <a:ext cx="9777653" cy="3651885"/>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With the development of machine learning and online social network, researchers have begun to investigate detection models from the perspectives of supervised, unsupervised and semi-supervised learning.</a:t>
            </a:r>
          </a:p>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On the other hand, graph-based detection methods for spotting fake accounts or Sybil nodes have been well developed.</a:t>
            </a:r>
          </a:p>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 Investigating attributes of link behavior in association graphs has also attracted much attention.</a:t>
            </a:r>
            <a:endParaRPr lang="en-US"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012" y="762000"/>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DISADVANTAGES IN EXISTING SYSTEM</a:t>
            </a:r>
            <a:endParaRPr lang="en-IN" sz="4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69106" y="2266461"/>
            <a:ext cx="10464800" cy="2451100"/>
          </a:xfrm>
          <a:prstGeom prst="rect">
            <a:avLst/>
          </a:prstGeom>
          <a:noFill/>
        </p:spPr>
        <p:txBody>
          <a:bodyPr wrap="square">
            <a:spAutoFit/>
          </a:bodyPr>
          <a:lstStyle/>
          <a:p>
            <a:pPr marL="469900" indent="-457200" algn="just">
              <a:lnSpc>
                <a:spcPct val="150000"/>
              </a:lnSpc>
              <a:spcBef>
                <a:spcPts val="10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False Positives/Negatives</a:t>
            </a:r>
          </a:p>
          <a:p>
            <a:pPr marL="469900" indent="-457200" algn="just">
              <a:lnSpc>
                <a:spcPct val="150000"/>
              </a:lnSpc>
              <a:spcBef>
                <a:spcPts val="10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Scalability</a:t>
            </a:r>
          </a:p>
          <a:p>
            <a:pPr marL="469900" indent="-457200" algn="just">
              <a:lnSpc>
                <a:spcPct val="150000"/>
              </a:lnSpc>
              <a:spcBef>
                <a:spcPts val="10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Complexity</a:t>
            </a:r>
          </a:p>
          <a:p>
            <a:pPr marL="469900" indent="-457200" algn="just">
              <a:lnSpc>
                <a:spcPct val="150000"/>
              </a:lnSpc>
              <a:spcBef>
                <a:spcPts val="10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Adversarial Attacks</a:t>
            </a:r>
          </a:p>
          <a:p>
            <a:pPr marL="469900" indent="-457200" algn="just">
              <a:lnSpc>
                <a:spcPct val="150000"/>
              </a:lnSpc>
              <a:spcBef>
                <a:spcPts val="10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Privacy Concerns</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012" y="246692"/>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PROPOSED SYSTEM</a:t>
            </a:r>
            <a:endParaRPr lang="en-IN" sz="40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19908" y="1106790"/>
            <a:ext cx="10352137" cy="3784600"/>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We develop a unified representation of injection behaviors to deal with different injection attacks, and propose to combine the iteration propagation of behaviors and atomic propagation rules of coupled networks for both the trustworthiness evaluation of nodes and the determination of disturbed information.</a:t>
            </a:r>
          </a:p>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We propose a unified detection approach to identify both profile injection attacks and co-visitation injection attacks.</a:t>
            </a:r>
          </a:p>
          <a:p>
            <a:pPr marL="571500" indent="-5715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Additionally, discovering spam users on Trip Advisor and Amazon data is also investigated and analyzed.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012" y="600635"/>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ADVANTAGES OF PROPOSED SYSTEM</a:t>
            </a:r>
            <a:endParaRPr lang="en-IN" sz="4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3718" y="2066192"/>
            <a:ext cx="10524564" cy="2399665"/>
          </a:xfrm>
          <a:prstGeom prst="rect">
            <a:avLst/>
          </a:prstGeom>
          <a:noFill/>
        </p:spPr>
        <p:txBody>
          <a:bodyPr wrap="square">
            <a:spAutoFit/>
          </a:bodyPr>
          <a:lstStyle/>
          <a:p>
            <a:pPr lvl="1" algn="just">
              <a:lnSpc>
                <a:spcPct val="150000"/>
              </a:lnSpc>
              <a:buClrTx/>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 	Improved Accuracy</a:t>
            </a:r>
          </a:p>
          <a:p>
            <a:pPr lvl="1" algn="just">
              <a:lnSpc>
                <a:spcPct val="150000"/>
              </a:lnSpc>
              <a:buClrTx/>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 	Enhanced Scalability</a:t>
            </a:r>
          </a:p>
          <a:p>
            <a:pPr lvl="1" algn="just">
              <a:lnSpc>
                <a:spcPct val="150000"/>
              </a:lnSpc>
              <a:buClrTx/>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 	Efficient Resource Utilization</a:t>
            </a:r>
          </a:p>
          <a:p>
            <a:pPr lvl="1" algn="just">
              <a:lnSpc>
                <a:spcPct val="150000"/>
              </a:lnSpc>
              <a:buClrTx/>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sym typeface="+mn-ea"/>
              </a:rPr>
              <a:t> 	User Privacy Protection</a:t>
            </a:r>
          </a:p>
          <a:p>
            <a:pPr lvl="0">
              <a:lnSpc>
                <a:spcPct val="150000"/>
              </a:lnSpc>
              <a:buClrTx/>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011" y="600636"/>
            <a:ext cx="11559989"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Hardware and Software Requirements</a:t>
            </a:r>
            <a:endParaRPr lang="en-IN" sz="4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30217" y="2129150"/>
            <a:ext cx="5100917" cy="3751861"/>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 Pentium –IV</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 4 GB (min)</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 Disk : 20 GB</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Board : Standard Windows Keyboard</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Mouse : Two or Three Button Mouse</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Monitor : SVGA</a:t>
            </a:r>
          </a:p>
        </p:txBody>
      </p:sp>
      <p:sp>
        <p:nvSpPr>
          <p:cNvPr id="6" name="TextBox 5"/>
          <p:cNvSpPr txBox="1"/>
          <p:nvPr/>
        </p:nvSpPr>
        <p:spPr>
          <a:xfrm>
            <a:off x="6531134" y="2129150"/>
            <a:ext cx="4824400" cy="3751861"/>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Operating system : Windows 7 Ultimate.</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Coding Language : Python.</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Front-End : Python.</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Back-End : Django-ORM</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Designing : Html, css, javascript.</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Base : MySQL (WAMP Server)</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923" y="408057"/>
            <a:ext cx="4911970" cy="707886"/>
          </a:xfrm>
          <a:prstGeom prst="rect">
            <a:avLst/>
          </a:prstGeom>
          <a:noFill/>
        </p:spPr>
        <p:txBody>
          <a:bodyPr wrap="square" rtlCol="0" anchor="ctr">
            <a:spAutoFit/>
          </a:bodyPr>
          <a:lstStyle/>
          <a:p>
            <a:r>
              <a:rPr lang="en-US" sz="4000" b="1" u="sng" dirty="0">
                <a:latin typeface="Times New Roman" panose="02020603050405020304" pitchFamily="18" charset="0"/>
                <a:cs typeface="Times New Roman" panose="02020603050405020304" pitchFamily="18" charset="0"/>
              </a:rPr>
              <a:t>NOVELTY</a:t>
            </a:r>
          </a:p>
        </p:txBody>
      </p:sp>
      <p:sp>
        <p:nvSpPr>
          <p:cNvPr id="3" name="TextBox 2"/>
          <p:cNvSpPr txBox="1"/>
          <p:nvPr/>
        </p:nvSpPr>
        <p:spPr>
          <a:xfrm>
            <a:off x="726830" y="1509628"/>
            <a:ext cx="10925908" cy="4191981"/>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sym typeface="+mn-ea"/>
              </a:rPr>
              <a:t>The project of probabilistic inference, trustworthiness evaluation of associative links, and malicious attack detection for online recommendations are all areas of ongoing research and development. </a:t>
            </a:r>
          </a:p>
          <a:p>
            <a:pPr marL="571500" indent="-5715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sym typeface="+mn-ea"/>
              </a:rPr>
              <a:t>The novelty lies in the application of probabilistic reasoning to evaluate the trustworthiness of links in online recommendation systems.</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sym typeface="+mn-ea"/>
              </a:rPr>
              <a:t>By integrating the probabilistic models into recommendation systems, it is possible to improve the system's ability to detect and filter out malicious content or attacks aimed at manipulating recommendations.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19</TotalTime>
  <Words>1080</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Bookman Old Style</vt:lpstr>
      <vt:lpstr>Calibri</vt:lpstr>
      <vt:lpstr>Century Gothic</vt:lpstr>
      <vt:lpstr>Courier New</vt:lpstr>
      <vt:lpstr>Palatino Linotype</vt:lpstr>
      <vt:lpstr>Times New Roman</vt:lpstr>
      <vt:lpstr>Wingdings</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SAMPLE CODE</vt:lpstr>
      <vt:lpstr>RESULTS</vt:lpstr>
      <vt:lpstr>PowerPoint Presentation</vt:lpstr>
      <vt:lpstr>PowerPoint Presentation</vt:lpstr>
      <vt:lpstr>PowerPoint Presentation</vt:lpstr>
      <vt:lpstr>PowerPoint Presentation</vt:lpstr>
      <vt:lpstr>PowerPoint Presentation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harsha maddineni</cp:lastModifiedBy>
  <cp:revision>125</cp:revision>
  <dcterms:created xsi:type="dcterms:W3CDTF">2023-02-24T12:06:00Z</dcterms:created>
  <dcterms:modified xsi:type="dcterms:W3CDTF">2024-03-26T06:59:54Z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D97EC5044AA043ABBDB7398F3FF2E817_12</vt:lpwstr>
  </property>
  <property fmtid="{D5CDD505-2E9C-101B-9397-08002B2CF9AE}" pid="3" name="KSOProductBuildVer">
    <vt:lpwstr>1033-12.2.0.13489</vt:lpwstr>
  </property>
</Properties>
</file>