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9" r:id="rId1"/>
  </p:sldMasterIdLst>
  <p:sldIdLst>
    <p:sldId id="256" r:id="rId2"/>
    <p:sldId id="257" r:id="rId3"/>
    <p:sldId id="258" r:id="rId4"/>
    <p:sldId id="259" r:id="rId5"/>
    <p:sldId id="261" r:id="rId6"/>
    <p:sldId id="262" r:id="rId7"/>
    <p:sldId id="263" r:id="rId8"/>
    <p:sldId id="273" r:id="rId9"/>
    <p:sldId id="293" r:id="rId10"/>
    <p:sldId id="276" r:id="rId11"/>
    <p:sldId id="277" r:id="rId12"/>
    <p:sldId id="278" r:id="rId13"/>
    <p:sldId id="279" r:id="rId14"/>
    <p:sldId id="280" r:id="rId15"/>
    <p:sldId id="284" r:id="rId16"/>
    <p:sldId id="281" r:id="rId17"/>
    <p:sldId id="295" r:id="rId18"/>
    <p:sldId id="282" r:id="rId19"/>
    <p:sldId id="283" r:id="rId20"/>
    <p:sldId id="287" r:id="rId21"/>
    <p:sldId id="294" r:id="rId22"/>
    <p:sldId id="288" r:id="rId23"/>
    <p:sldId id="286" r:id="rId24"/>
    <p:sldId id="290" r:id="rId25"/>
    <p:sldId id="291" r:id="rId26"/>
    <p:sldId id="292" r:id="rId27"/>
    <p:sldId id="274" r:id="rId28"/>
    <p:sldId id="289" r:id="rId29"/>
    <p:sldId id="271" r:id="rId30"/>
    <p:sldId id="275"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lan Saldanha" initials="DS" lastIdx="1" clrIdx="0">
    <p:extLst>
      <p:ext uri="{19B8F6BF-5375-455C-9EA6-DF929625EA0E}">
        <p15:presenceInfo xmlns:p15="http://schemas.microsoft.com/office/powerpoint/2012/main" userId="7307acb177d246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41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4T23:54:25.73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91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236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37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17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10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622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485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A87A34-81AB-432B-8DAE-1953F412C126}" type="datetimeFigureOut">
              <a:rPr lang="en-US" smtClean="0"/>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19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416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0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12/14/2018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265502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7" name="Google Shape;38;p1">
            <a:extLst>
              <a:ext uri="{FF2B5EF4-FFF2-40B4-BE49-F238E27FC236}">
                <a16:creationId xmlns:a16="http://schemas.microsoft.com/office/drawing/2014/main" id="{114E2885-7EC0-4D89-A844-F63085355769}"/>
              </a:ext>
            </a:extLst>
          </p:cNvPr>
          <p:cNvSpPr txBox="1">
            <a:spLocks/>
          </p:cNvSpPr>
          <p:nvPr/>
        </p:nvSpPr>
        <p:spPr>
          <a:xfrm>
            <a:off x="501553" y="895217"/>
            <a:ext cx="11188891" cy="1197313"/>
          </a:xfrm>
          <a:prstGeom prst="rect">
            <a:avLst/>
          </a:prstGeom>
          <a:noFill/>
          <a:ln>
            <a:noFill/>
          </a:ln>
          <a:effectLst>
            <a:glow rad="139700">
              <a:srgbClr val="96FF18">
                <a:alpha val="40000"/>
              </a:srgbClr>
            </a:glow>
            <a:reflection stA="0" endPos="65000" dist="50800" dir="5400000" fadeDir="5400012" sy="-100000" algn="bl" rotWithShape="0"/>
            <a:softEdge rad="558800"/>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5400"/>
            </a:pPr>
            <a:r>
              <a:rPr lang="en-IN" sz="4000" b="1" dirty="0">
                <a:solidFill>
                  <a:schemeClr val="tx1"/>
                </a:solidFill>
              </a:rPr>
              <a:t>Hydrocarbon Exploration using Seismic Imaging</a:t>
            </a:r>
            <a:r>
              <a:rPr lang="en-US" sz="4000" b="1" dirty="0" smtClean="0">
                <a:solidFill>
                  <a:schemeClr val="tx1"/>
                </a:solidFill>
              </a:rPr>
              <a:t> </a:t>
            </a:r>
            <a:endParaRPr lang="en-US" sz="4000" b="1" dirty="0">
              <a:solidFill>
                <a:schemeClr val="tx1"/>
              </a:solidFill>
            </a:endParaRPr>
          </a:p>
        </p:txBody>
      </p:sp>
      <p:sp>
        <p:nvSpPr>
          <p:cNvPr id="18" name="Google Shape;39;p1">
            <a:extLst>
              <a:ext uri="{FF2B5EF4-FFF2-40B4-BE49-F238E27FC236}">
                <a16:creationId xmlns:a16="http://schemas.microsoft.com/office/drawing/2014/main" id="{6751794B-87A1-48DA-9246-09DD420DBDFE}"/>
              </a:ext>
            </a:extLst>
          </p:cNvPr>
          <p:cNvSpPr/>
          <p:nvPr/>
        </p:nvSpPr>
        <p:spPr>
          <a:xfrm>
            <a:off x="7743825" y="5721271"/>
            <a:ext cx="4448175" cy="923289"/>
          </a:xfrm>
          <a:prstGeom prst="rect">
            <a:avLst/>
          </a:prstGeom>
          <a:noFill/>
          <a:ln>
            <a:noFill/>
          </a:ln>
        </p:spPr>
        <p:txBody>
          <a:bodyPr spcFirstLastPara="1" wrap="square" lIns="91425" tIns="45700" rIns="91425" bIns="45700" anchor="t" anchorCtr="0">
            <a:spAutoFit/>
          </a:bodyPr>
          <a:lstStyle/>
          <a:p>
            <a:pPr algn="ctr"/>
            <a:r>
              <a:rPr lang="en-US" dirty="0">
                <a:latin typeface="Century Gothic" panose="020B0502020202020204" pitchFamily="34" charset="0"/>
              </a:rPr>
              <a:t>Under the guidance of :</a:t>
            </a:r>
            <a:endParaRPr lang="en-IN" dirty="0">
              <a:latin typeface="Century Gothic" panose="020B0502020202020204" pitchFamily="34" charset="0"/>
            </a:endParaRPr>
          </a:p>
          <a:p>
            <a:pPr algn="ctr"/>
            <a:r>
              <a:rPr lang="en-US" dirty="0">
                <a:latin typeface="Century Gothic" panose="020B0502020202020204" pitchFamily="34" charset="0"/>
              </a:rPr>
              <a:t>Mrs. </a:t>
            </a:r>
            <a:r>
              <a:rPr lang="en-US" dirty="0" err="1" smtClean="0">
                <a:latin typeface="Century Gothic" panose="020B0502020202020204" pitchFamily="34" charset="0"/>
              </a:rPr>
              <a:t>Madhushree</a:t>
            </a:r>
            <a:r>
              <a:rPr lang="en-US" dirty="0" smtClean="0">
                <a:latin typeface="Century Gothic" panose="020B0502020202020204" pitchFamily="34" charset="0"/>
              </a:rPr>
              <a:t>                                                Assistant </a:t>
            </a:r>
            <a:r>
              <a:rPr lang="en-US" dirty="0">
                <a:latin typeface="Century Gothic" panose="020B0502020202020204" pitchFamily="34" charset="0"/>
              </a:rPr>
              <a:t>Professor, Dept. of CSE</a:t>
            </a:r>
            <a:endParaRPr lang="en-IN" dirty="0">
              <a:latin typeface="Century Gothic" panose="020B0502020202020204" pitchFamily="34" charset="0"/>
            </a:endParaRPr>
          </a:p>
        </p:txBody>
      </p:sp>
      <p:sp>
        <p:nvSpPr>
          <p:cNvPr id="21" name="Rectangle 3">
            <a:extLst>
              <a:ext uri="{FF2B5EF4-FFF2-40B4-BE49-F238E27FC236}">
                <a16:creationId xmlns:a16="http://schemas.microsoft.com/office/drawing/2014/main" id="{14F8BE01-DEDF-44A4-9984-2733467D9CD3}"/>
              </a:ext>
            </a:extLst>
          </p:cNvPr>
          <p:cNvSpPr>
            <a:spLocks noChangeArrowheads="1"/>
          </p:cNvSpPr>
          <p:nvPr/>
        </p:nvSpPr>
        <p:spPr bwMode="auto">
          <a:xfrm>
            <a:off x="2000096" y="4328052"/>
            <a:ext cx="8191806"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DEPARTMENT OF COMPUTER </a:t>
            </a:r>
            <a:r>
              <a:rPr kumimoji="0" lang="en-US" altLang="en-US" sz="2800" i="0" u="none" strike="noStrike" cap="none" normalizeH="0" baseline="0" dirty="0" smtClean="0">
                <a:ln>
                  <a:noFill/>
                </a:ln>
                <a:solidFill>
                  <a:schemeClr val="tx1"/>
                </a:solidFill>
                <a:effectLst/>
                <a:latin typeface="Century Gothic" panose="020B0502020202020204" pitchFamily="34" charset="0"/>
                <a:ea typeface="Times New Roman" panose="02020603050405020304" pitchFamily="18" charset="0"/>
              </a:rPr>
              <a:t>SCIENCE </a:t>
            </a:r>
            <a:r>
              <a:rPr kumimoji="0" lang="en-US" altLang="en-US" sz="28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AND ENGINEERING</a:t>
            </a:r>
            <a:endParaRPr kumimoji="0" lang="en-US" altLang="en-US" sz="200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entury Gothic" panose="020B0502020202020204" pitchFamily="34" charset="0"/>
                <a:ea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Century Gothic" panose="020B0502020202020204" pitchFamily="34" charset="0"/>
            </a:endParaRPr>
          </a:p>
        </p:txBody>
      </p:sp>
      <p:sp>
        <p:nvSpPr>
          <p:cNvPr id="22" name="Google Shape;39;p1">
            <a:extLst>
              <a:ext uri="{FF2B5EF4-FFF2-40B4-BE49-F238E27FC236}">
                <a16:creationId xmlns:a16="http://schemas.microsoft.com/office/drawing/2014/main" id="{6038C6D6-1464-42D8-BC94-9139A314E5DB}"/>
              </a:ext>
            </a:extLst>
          </p:cNvPr>
          <p:cNvSpPr/>
          <p:nvPr/>
        </p:nvSpPr>
        <p:spPr>
          <a:xfrm>
            <a:off x="97808" y="5875159"/>
            <a:ext cx="5698308"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Project By:</a:t>
            </a:r>
            <a:r>
              <a:rPr lang="en-US" i="0" u="none" strike="noStrike" dirty="0">
                <a:sym typeface="Century Gothic"/>
              </a:rPr>
              <a:t> </a:t>
            </a:r>
          </a:p>
          <a:p>
            <a:pPr lvl="0"/>
            <a:r>
              <a:rPr lang="en-US" b="0" cap="none" dirty="0" smtClean="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Abhishek Varma (1SG15CS004), Aman Gupta (1SG15CS008), Dylan </a:t>
            </a:r>
            <a:r>
              <a:rPr lang="en-US" b="0" cap="none" dirty="0" err="1" smtClean="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Saldanha</a:t>
            </a:r>
            <a:r>
              <a:rPr lang="en-US" b="0" cap="none" dirty="0" smtClean="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rPr>
              <a:t> (1SG15CS026)</a:t>
            </a:r>
            <a:endParaRPr b="0" cap="none" dirty="0">
              <a:solidFill>
                <a:srgbClr val="0C0C0C"/>
              </a:solidFill>
              <a:effectLst>
                <a:outerShdw blurRad="38100" dist="19050" dir="2700000" algn="tl" rotWithShape="0">
                  <a:srgbClr val="000000">
                    <a:alpha val="40000"/>
                  </a:srgbClr>
                </a:outerShdw>
              </a:effectLst>
              <a:latin typeface="Century Gothic"/>
              <a:ea typeface="Century Gothic"/>
              <a:cs typeface="Times New Roman" panose="02020603050405020304" pitchFamily="18" charset="0"/>
              <a:sym typeface="Century Gothic"/>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549" y="2516253"/>
            <a:ext cx="1644898" cy="171343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a:bodyPr>
          <a:lstStyle/>
          <a:p>
            <a:pPr algn="ctr"/>
            <a:r>
              <a:rPr lang="en-IN" dirty="0"/>
              <a:t>Supervised learning to detect salt body </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fontScale="92500" lnSpcReduction="10000"/>
          </a:bodyPr>
          <a:lstStyle/>
          <a:p>
            <a:r>
              <a:rPr lang="en-IN" dirty="0" smtClean="0"/>
              <a:t>One </a:t>
            </a:r>
            <a:r>
              <a:rPr lang="en-IN" dirty="0"/>
              <a:t>of the greatest problems for accurate identification of hydrocarbon reservoirs in marine environments in geophysical surveys is clear delineation of the salt structure, as reservoirs usually exist beside or beneath salt bodies.</a:t>
            </a:r>
          </a:p>
          <a:p>
            <a:r>
              <a:rPr lang="en-IN" dirty="0" smtClean="0"/>
              <a:t>The authors have</a:t>
            </a:r>
            <a:r>
              <a:rPr lang="en-IN" dirty="0" smtClean="0"/>
              <a:t> </a:t>
            </a:r>
            <a:r>
              <a:rPr lang="en-IN" dirty="0"/>
              <a:t>have worked with a complex synthetic seismic dataset from phase I model of the SEG Advanced </a:t>
            </a:r>
            <a:r>
              <a:rPr lang="en-IN" dirty="0" err="1"/>
              <a:t>Modeling</a:t>
            </a:r>
            <a:r>
              <a:rPr lang="en-IN" dirty="0"/>
              <a:t> Corporation (SEAM) that corresponds to deep water regions of the Gulf of Mexico</a:t>
            </a:r>
            <a:r>
              <a:rPr lang="en-IN" dirty="0" smtClean="0"/>
              <a:t>.</a:t>
            </a:r>
          </a:p>
          <a:p>
            <a:r>
              <a:rPr lang="en-IN" dirty="0"/>
              <a:t>Seismic-data interpretation has as its main goal the identification of compartments, faults, fault sealing, and trapping mechanism that hold hydrocarbons; it additionally tries to understand the depositional history of the environment to describe the relationship between seismic data and a priori geological </a:t>
            </a:r>
            <a:r>
              <a:rPr lang="en-IN" dirty="0" smtClean="0"/>
              <a:t>information.</a:t>
            </a:r>
          </a:p>
          <a:p>
            <a:pPr marL="0" indent="0">
              <a:buNone/>
            </a:pPr>
            <a:endParaRPr lang="en-IN" dirty="0"/>
          </a:p>
        </p:txBody>
      </p:sp>
    </p:spTree>
    <p:extLst>
      <p:ext uri="{BB962C8B-B14F-4D97-AF65-F5344CB8AC3E}">
        <p14:creationId xmlns:p14="http://schemas.microsoft.com/office/powerpoint/2010/main" val="1316573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a:bodyPr>
          <a:lstStyle/>
          <a:p>
            <a:pPr algn="ctr"/>
            <a:r>
              <a:rPr lang="en-IN" dirty="0"/>
              <a:t>Supervised learning to detect salt body </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fontScale="85000" lnSpcReduction="20000"/>
          </a:bodyPr>
          <a:lstStyle/>
          <a:p>
            <a:r>
              <a:rPr lang="en-IN" dirty="0" smtClean="0"/>
              <a:t>The authors</a:t>
            </a:r>
            <a:r>
              <a:rPr lang="en-IN" dirty="0" smtClean="0"/>
              <a:t> </a:t>
            </a:r>
            <a:r>
              <a:rPr lang="en-IN" dirty="0"/>
              <a:t>assume each element of study is represented as an n-component vector-valued random variable (X1 , X2 ,..,</a:t>
            </a:r>
            <a:r>
              <a:rPr lang="en-IN" dirty="0" err="1"/>
              <a:t>Xn</a:t>
            </a:r>
            <a:r>
              <a:rPr lang="en-IN" dirty="0"/>
              <a:t> ), where each Xi represents an attribute or feature; the space of all possible feature vectors is called the input space </a:t>
            </a:r>
            <a:r>
              <a:rPr lang="en-IN" dirty="0" smtClean="0"/>
              <a:t>X.</a:t>
            </a:r>
          </a:p>
          <a:p>
            <a:r>
              <a:rPr lang="en-IN" dirty="0"/>
              <a:t>A proper characterization of voxels can be attained with useful and informative features. We selected three features for our study exhibiting high correlation with the target class: signal amplitude (directly from seismic data), second derivative, and curve length; the last two derived from amplitude. Second derivative is instrumental to detect edges in images, and curve length capture patterns which characterize different features observed inside a salt structure and in its surroundings</a:t>
            </a:r>
            <a:r>
              <a:rPr lang="en-IN" dirty="0" smtClean="0"/>
              <a:t>.</a:t>
            </a:r>
          </a:p>
          <a:p>
            <a:r>
              <a:rPr lang="en-IN" dirty="0"/>
              <a:t>Mathematical and machine learning algorithms were taken from Python’s </a:t>
            </a:r>
            <a:r>
              <a:rPr lang="en-IN" dirty="0" err="1"/>
              <a:t>Numpy</a:t>
            </a:r>
            <a:r>
              <a:rPr lang="en-IN" dirty="0"/>
              <a:t> and </a:t>
            </a:r>
            <a:r>
              <a:rPr lang="en-IN" dirty="0" err="1"/>
              <a:t>Scikit</a:t>
            </a:r>
            <a:r>
              <a:rPr lang="en-IN" dirty="0"/>
              <a:t>-learn libraries, respectively. Our final predictive model of choice was Extremely Randomized </a:t>
            </a:r>
            <a:r>
              <a:rPr lang="en-IN" dirty="0" smtClean="0"/>
              <a:t>Trees(80 %), </a:t>
            </a:r>
            <a:r>
              <a:rPr lang="en-IN" dirty="0"/>
              <a:t>which was used to predict the labels of 376,752,501 </a:t>
            </a:r>
            <a:r>
              <a:rPr lang="en-IN" dirty="0" smtClean="0"/>
              <a:t>samples.</a:t>
            </a:r>
            <a:endParaRPr lang="en-IN" dirty="0"/>
          </a:p>
        </p:txBody>
      </p:sp>
    </p:spTree>
    <p:extLst>
      <p:ext uri="{BB962C8B-B14F-4D97-AF65-F5344CB8AC3E}">
        <p14:creationId xmlns:p14="http://schemas.microsoft.com/office/powerpoint/2010/main" val="4089397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fontScale="90000"/>
          </a:bodyPr>
          <a:lstStyle/>
          <a:p>
            <a:pPr algn="ctr"/>
            <a:r>
              <a:rPr lang="en-IN" dirty="0"/>
              <a:t>Automated Fault Detection Without Seismic Processing</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fontScale="92500"/>
          </a:bodyPr>
          <a:lstStyle/>
          <a:p>
            <a:r>
              <a:rPr lang="en-IN" dirty="0"/>
              <a:t>For hydrocarbon exploration, large volumes of data are acquired and used in physical </a:t>
            </a:r>
            <a:r>
              <a:rPr lang="en-IN" dirty="0" err="1"/>
              <a:t>modeling</a:t>
            </a:r>
            <a:r>
              <a:rPr lang="en-IN" dirty="0"/>
              <a:t>-based workflows to identify geologic features of interest such as fault networks, salt bodies, or, in general, elements of petroleum systems</a:t>
            </a:r>
            <a:r>
              <a:rPr lang="en-IN" dirty="0" smtClean="0"/>
              <a:t>.</a:t>
            </a:r>
          </a:p>
          <a:p>
            <a:r>
              <a:rPr lang="en-IN" dirty="0" smtClean="0"/>
              <a:t>Here, the authors</a:t>
            </a:r>
            <a:r>
              <a:rPr lang="en-IN" dirty="0" smtClean="0"/>
              <a:t> </a:t>
            </a:r>
            <a:r>
              <a:rPr lang="en-IN" dirty="0"/>
              <a:t>propose and implement a unique approach that bypasses these demanding steps, directly assisting interpretation. </a:t>
            </a:r>
            <a:r>
              <a:rPr lang="en-IN" dirty="0" smtClean="0"/>
              <a:t>They</a:t>
            </a:r>
            <a:r>
              <a:rPr lang="en-IN" dirty="0" smtClean="0"/>
              <a:t> </a:t>
            </a:r>
            <a:r>
              <a:rPr lang="en-IN" dirty="0"/>
              <a:t>do this by training a deep neural network to learn a mapping relationship between the data space and the final output (particularly, spatial points indicating fault presence</a:t>
            </a:r>
            <a:r>
              <a:rPr lang="en-IN" dirty="0" smtClean="0"/>
              <a:t>).</a:t>
            </a:r>
          </a:p>
          <a:p>
            <a:r>
              <a:rPr lang="en-IN" dirty="0"/>
              <a:t>The key geologic feature we target in this work is a fault network. Shifted rock layers can trap liquid hydrocarbons, which will form reservoirs</a:t>
            </a:r>
          </a:p>
        </p:txBody>
      </p:sp>
    </p:spTree>
    <p:extLst>
      <p:ext uri="{BB962C8B-B14F-4D97-AF65-F5344CB8AC3E}">
        <p14:creationId xmlns:p14="http://schemas.microsoft.com/office/powerpoint/2010/main" val="1038929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fontScale="90000"/>
          </a:bodyPr>
          <a:lstStyle/>
          <a:p>
            <a:pPr algn="ctr"/>
            <a:r>
              <a:rPr lang="en-IN" dirty="0"/>
              <a:t>Automated Fault Detection Without Seismic Processing</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fontScale="77500" lnSpcReduction="20000"/>
          </a:bodyPr>
          <a:lstStyle/>
          <a:p>
            <a:r>
              <a:rPr lang="en-IN" dirty="0" smtClean="0"/>
              <a:t>They </a:t>
            </a:r>
            <a:r>
              <a:rPr lang="en-IN" dirty="0"/>
              <a:t>generate realistic 3D velocity models synthetically, with the fault </a:t>
            </a:r>
            <a:r>
              <a:rPr lang="en-IN" dirty="0" err="1"/>
              <a:t>labeling</a:t>
            </a:r>
            <a:r>
              <a:rPr lang="en-IN" dirty="0"/>
              <a:t> generated concurrently for an unbiased ground truth. Next, we use an acoustic approximation to the wave equation to generate </a:t>
            </a:r>
            <a:r>
              <a:rPr lang="en-IN" dirty="0" err="1"/>
              <a:t>wavefields</a:t>
            </a:r>
            <a:r>
              <a:rPr lang="en-IN" dirty="0"/>
              <a:t> and record them as time-series signals with predefined acquisition geometry</a:t>
            </a:r>
            <a:r>
              <a:rPr lang="en-IN" dirty="0" smtClean="0"/>
              <a:t>.</a:t>
            </a:r>
          </a:p>
          <a:p>
            <a:r>
              <a:rPr lang="en-IN" dirty="0"/>
              <a:t>Since the positions of the faults are known a priori, the </a:t>
            </a:r>
            <a:r>
              <a:rPr lang="en-IN" dirty="0" err="1"/>
              <a:t>labeling</a:t>
            </a:r>
            <a:r>
              <a:rPr lang="en-IN" dirty="0"/>
              <a:t> process is straightforward. However, complexity is added to this process when the </a:t>
            </a:r>
            <a:r>
              <a:rPr lang="en-IN" dirty="0" err="1"/>
              <a:t>labeling</a:t>
            </a:r>
            <a:r>
              <a:rPr lang="en-IN" dirty="0"/>
              <a:t> targets a subsampled grid for computational efficiency. Addition of a threshold parameter to define the </a:t>
            </a:r>
            <a:r>
              <a:rPr lang="en-IN" dirty="0" err="1"/>
              <a:t>labeling</a:t>
            </a:r>
            <a:r>
              <a:rPr lang="en-IN" dirty="0"/>
              <a:t> of the coarse grid is needed</a:t>
            </a:r>
            <a:r>
              <a:rPr lang="en-IN" dirty="0" smtClean="0"/>
              <a:t>.</a:t>
            </a:r>
          </a:p>
          <a:p>
            <a:r>
              <a:rPr lang="en-IN" dirty="0"/>
              <a:t>Formally, let K = D × D × D be the number of output voxels. We normalize the ground-truth binary output vector y ∈ {0,1} K to y = y / y 1 so that it represents a probability distribution over the 3D grid. Moreover, we model our predictor as a DNN with a </a:t>
            </a:r>
            <a:r>
              <a:rPr lang="en-IN" dirty="0" err="1"/>
              <a:t>softmax</a:t>
            </a:r>
            <a:r>
              <a:rPr lang="en-IN" dirty="0"/>
              <a:t> layer at the top so that it also produces a probability distribution </a:t>
            </a:r>
            <a:r>
              <a:rPr lang="en-IN" dirty="0" err="1"/>
              <a:t>hθ</a:t>
            </a:r>
            <a:r>
              <a:rPr lang="en-IN" dirty="0"/>
              <a:t> (x) ∈ ΔK , where ∆K is the K-dimensional simplex, and θ are all the parameters of the DNN. The cross-entropy loss is commonly used to measure the difference between two distributions. It is derived from the </a:t>
            </a:r>
            <a:r>
              <a:rPr lang="en-IN" dirty="0" err="1"/>
              <a:t>Kullback</a:t>
            </a:r>
            <a:r>
              <a:rPr lang="en-IN" dirty="0"/>
              <a:t>–</a:t>
            </a:r>
            <a:r>
              <a:rPr lang="en-IN" dirty="0" err="1"/>
              <a:t>Leibler</a:t>
            </a:r>
            <a:r>
              <a:rPr lang="en-IN" dirty="0"/>
              <a:t> divergence between the prediction yˆ and the ground-truth y : ℓCE ( yˆ, y) = k=1 K ∑ yˆ k log </a:t>
            </a:r>
            <a:r>
              <a:rPr lang="en-IN" dirty="0" err="1"/>
              <a:t>yk</a:t>
            </a:r>
            <a:r>
              <a:rPr lang="en-IN" dirty="0"/>
              <a:t> </a:t>
            </a:r>
            <a:r>
              <a:rPr lang="en-IN" dirty="0" smtClean="0"/>
              <a:t>,for </a:t>
            </a:r>
            <a:r>
              <a:rPr lang="en-IN" dirty="0"/>
              <a:t>yˆ, y ∈ ΔK .</a:t>
            </a:r>
          </a:p>
        </p:txBody>
      </p:sp>
    </p:spTree>
    <p:extLst>
      <p:ext uri="{BB962C8B-B14F-4D97-AF65-F5344CB8AC3E}">
        <p14:creationId xmlns:p14="http://schemas.microsoft.com/office/powerpoint/2010/main" val="1781227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fontScale="90000"/>
          </a:bodyPr>
          <a:lstStyle/>
          <a:p>
            <a:pPr algn="ctr"/>
            <a:r>
              <a:rPr lang="en-IN" dirty="0"/>
              <a:t>Automated Fault Detection Without Seismic Processing</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fontScale="92500" lnSpcReduction="20000"/>
          </a:bodyPr>
          <a:lstStyle/>
          <a:p>
            <a:r>
              <a:rPr lang="en-IN" dirty="0"/>
              <a:t>We generate thousands of random velocity models with up to four faults in them, of varying strike, dip angle, and position. Our models had between three and six layers each, with velocities varying from 2000 to 4000 [m/s], with layer velocity increasing with </a:t>
            </a:r>
            <a:r>
              <a:rPr lang="en-IN" dirty="0" smtClean="0"/>
              <a:t>depth</a:t>
            </a:r>
          </a:p>
          <a:p>
            <a:r>
              <a:rPr lang="en-IN" dirty="0"/>
              <a:t>With the generated features and labels, a variety of fully connected deep neural networks are trained. The network architecture main parameters varied from two to 20 hidden layers and 256 to 2048 units per layer</a:t>
            </a:r>
            <a:r>
              <a:rPr lang="en-IN" dirty="0" smtClean="0"/>
              <a:t>.</a:t>
            </a:r>
          </a:p>
          <a:p>
            <a:r>
              <a:rPr lang="en-IN" dirty="0"/>
              <a:t>AUC exceeds 0.9, which approaches that needed for practical use. Also, </a:t>
            </a:r>
            <a:r>
              <a:rPr lang="en-IN" dirty="0" err="1"/>
              <a:t>IoU</a:t>
            </a:r>
            <a:r>
              <a:rPr lang="en-IN" dirty="0"/>
              <a:t> surpasses 0.3 for many experiments, which implies that the prediction can be improved in terms of spatial alignment with respect to the ground truth.</a:t>
            </a:r>
            <a:endParaRPr lang="en-IN" dirty="0" smtClean="0"/>
          </a:p>
          <a:p>
            <a:r>
              <a:rPr lang="en-IN" dirty="0"/>
              <a:t>AUC exceeds 0.9, which approaches that needed for practical use. Also, </a:t>
            </a:r>
            <a:r>
              <a:rPr lang="en-IN" dirty="0" err="1"/>
              <a:t>IoU</a:t>
            </a:r>
            <a:r>
              <a:rPr lang="en-IN" dirty="0"/>
              <a:t> surpasses 0.3 for many experiments, which implies that the prediction can be improved in terms of spatial alignment with respect to the ground truth.</a:t>
            </a:r>
          </a:p>
        </p:txBody>
      </p:sp>
    </p:spTree>
    <p:extLst>
      <p:ext uri="{BB962C8B-B14F-4D97-AF65-F5344CB8AC3E}">
        <p14:creationId xmlns:p14="http://schemas.microsoft.com/office/powerpoint/2010/main" val="4150017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Wasserstein Loss</a:t>
            </a:r>
            <a:endParaRPr lang="en-IN" b="1" dirty="0"/>
          </a:p>
        </p:txBody>
      </p:sp>
      <p:sp>
        <p:nvSpPr>
          <p:cNvPr id="3" name="Content Placeholder 2"/>
          <p:cNvSpPr>
            <a:spLocks noGrp="1"/>
          </p:cNvSpPr>
          <p:nvPr>
            <p:ph idx="1"/>
          </p:nvPr>
        </p:nvSpPr>
        <p:spPr/>
        <p:txBody>
          <a:bodyPr/>
          <a:lstStyle/>
          <a:p>
            <a:r>
              <a:rPr lang="en-IN" dirty="0"/>
              <a:t> </a:t>
            </a:r>
            <a:r>
              <a:rPr lang="en-US" dirty="0"/>
              <a:t>T</a:t>
            </a:r>
            <a:r>
              <a:rPr lang="en-US" dirty="0" smtClean="0"/>
              <a:t>he </a:t>
            </a:r>
            <a:r>
              <a:rPr lang="en-US" dirty="0"/>
              <a:t>Wasserstein </a:t>
            </a:r>
            <a:r>
              <a:rPr lang="en-US" dirty="0" smtClean="0"/>
              <a:t>metric </a:t>
            </a:r>
            <a:r>
              <a:rPr lang="en-US" dirty="0"/>
              <a:t>or distance is a distance function defined between probability distributions on a given metric </a:t>
            </a:r>
            <a:r>
              <a:rPr lang="en-US" dirty="0" smtClean="0"/>
              <a:t>space.</a:t>
            </a:r>
          </a:p>
          <a:p>
            <a:r>
              <a:rPr lang="en-IN" dirty="0"/>
              <a:t> </a:t>
            </a:r>
            <a:r>
              <a:rPr lang="en-IN" dirty="0" smtClean="0"/>
              <a:t>To </a:t>
            </a:r>
            <a:r>
              <a:rPr lang="en-IN" dirty="0"/>
              <a:t>calculate the Wasserstein distance, we just need to find a 1-Lipschitz function. Like other deep learning </a:t>
            </a:r>
            <a:r>
              <a:rPr lang="en-IN" dirty="0" smtClean="0"/>
              <a:t>problems, </a:t>
            </a:r>
            <a:r>
              <a:rPr lang="en-IN" dirty="0"/>
              <a:t>we can build a deep network to learn </a:t>
            </a:r>
            <a:r>
              <a:rPr lang="en-IN" dirty="0" smtClean="0"/>
              <a:t>it. </a:t>
            </a:r>
            <a:r>
              <a:rPr lang="en-IN" dirty="0"/>
              <a:t>T</a:t>
            </a:r>
            <a:r>
              <a:rPr lang="en-IN" dirty="0" smtClean="0"/>
              <a:t>his </a:t>
            </a:r>
            <a:r>
              <a:rPr lang="en-IN" dirty="0"/>
              <a:t>network is </a:t>
            </a:r>
            <a:r>
              <a:rPr lang="en-IN" dirty="0" smtClean="0"/>
              <a:t>without </a:t>
            </a:r>
            <a:r>
              <a:rPr lang="en-IN" dirty="0"/>
              <a:t>the sigmoid function and outputs a scalar score rather than a probability.</a:t>
            </a:r>
          </a:p>
        </p:txBody>
      </p:sp>
    </p:spTree>
    <p:extLst>
      <p:ext uri="{BB962C8B-B14F-4D97-AF65-F5344CB8AC3E}">
        <p14:creationId xmlns:p14="http://schemas.microsoft.com/office/powerpoint/2010/main" val="1329183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fontScale="90000"/>
          </a:bodyPr>
          <a:lstStyle/>
          <a:p>
            <a:pPr algn="ctr"/>
            <a:r>
              <a:rPr lang="en-IN" dirty="0"/>
              <a:t>Automated Fault Detection Without Seismic Processing</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a:bodyPr>
          <a:lstStyle/>
          <a:p>
            <a:r>
              <a:rPr lang="en-IN" dirty="0" smtClean="0"/>
              <a:t>The first diagram represents the ground </a:t>
            </a:r>
          </a:p>
          <a:p>
            <a:pPr marL="0" indent="0">
              <a:buNone/>
            </a:pPr>
            <a:r>
              <a:rPr lang="en-IN" dirty="0" smtClean="0"/>
              <a:t>truth and the second represents the output</a:t>
            </a:r>
          </a:p>
          <a:p>
            <a:pPr marL="0" indent="0">
              <a:buNone/>
            </a:pPr>
            <a:r>
              <a:rPr lang="en-IN" dirty="0"/>
              <a:t>g</a:t>
            </a:r>
            <a:r>
              <a:rPr lang="en-IN" dirty="0" smtClean="0"/>
              <a:t>enerated.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437" y="1825625"/>
            <a:ext cx="3775364" cy="4287834"/>
          </a:xfrm>
          <a:prstGeom prst="rect">
            <a:avLst/>
          </a:prstGeom>
        </p:spPr>
      </p:pic>
    </p:spTree>
    <p:extLst>
      <p:ext uri="{BB962C8B-B14F-4D97-AF65-F5344CB8AC3E}">
        <p14:creationId xmlns:p14="http://schemas.microsoft.com/office/powerpoint/2010/main" val="3899267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Automated Fault Detection Without Seismic Processing</a:t>
            </a:r>
            <a:endParaRPr lang="en-US" dirty="0"/>
          </a:p>
        </p:txBody>
      </p:sp>
      <p:pic>
        <p:nvPicPr>
          <p:cNvPr id="4" name="Content Placeholder 3"/>
          <p:cNvPicPr>
            <a:picLocks noGrp="1" noChangeAspect="1"/>
          </p:cNvPicPr>
          <p:nvPr>
            <p:ph idx="1"/>
          </p:nvPr>
        </p:nvPicPr>
        <p:blipFill>
          <a:blip r:embed="rId2"/>
          <a:stretch>
            <a:fillRect/>
          </a:stretch>
        </p:blipFill>
        <p:spPr>
          <a:xfrm>
            <a:off x="3141610" y="1825625"/>
            <a:ext cx="5908780" cy="4351338"/>
          </a:xfrm>
          <a:prstGeom prst="rect">
            <a:avLst/>
          </a:prstGeom>
        </p:spPr>
      </p:pic>
      <p:sp>
        <p:nvSpPr>
          <p:cNvPr id="5" name="TextBox 4"/>
          <p:cNvSpPr txBox="1"/>
          <p:nvPr/>
        </p:nvSpPr>
        <p:spPr>
          <a:xfrm>
            <a:off x="9486900" y="2400300"/>
            <a:ext cx="2217420" cy="1477328"/>
          </a:xfrm>
          <a:prstGeom prst="rect">
            <a:avLst/>
          </a:prstGeom>
          <a:noFill/>
        </p:spPr>
        <p:txBody>
          <a:bodyPr wrap="square" rtlCol="0">
            <a:spAutoFit/>
          </a:bodyPr>
          <a:lstStyle/>
          <a:p>
            <a:r>
              <a:rPr lang="en-US" dirty="0"/>
              <a:t>R</a:t>
            </a:r>
            <a:r>
              <a:rPr lang="en-US" dirty="0" smtClean="0"/>
              <a:t>eceiver Operating </a:t>
            </a:r>
            <a:r>
              <a:rPr lang="en-US" dirty="0"/>
              <a:t>C</a:t>
            </a:r>
            <a:r>
              <a:rPr lang="en-US" dirty="0" smtClean="0"/>
              <a:t>haracteristics  (ROC) curves </a:t>
            </a:r>
            <a:r>
              <a:rPr lang="en-US" dirty="0"/>
              <a:t>for representative DNN architectures. </a:t>
            </a:r>
            <a:endParaRPr lang="en-US" dirty="0"/>
          </a:p>
        </p:txBody>
      </p:sp>
    </p:spTree>
    <p:extLst>
      <p:ext uri="{BB962C8B-B14F-4D97-AF65-F5344CB8AC3E}">
        <p14:creationId xmlns:p14="http://schemas.microsoft.com/office/powerpoint/2010/main" val="944367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fontScale="90000"/>
          </a:bodyPr>
          <a:lstStyle/>
          <a:p>
            <a:pPr algn="ctr"/>
            <a:r>
              <a:rPr lang="en-IN" dirty="0"/>
              <a:t>Automatic salt-body classification using </a:t>
            </a:r>
            <a:r>
              <a:rPr lang="en-IN" dirty="0" smtClean="0"/>
              <a:t>deep convolutional </a:t>
            </a:r>
            <a:r>
              <a:rPr lang="en-IN" dirty="0"/>
              <a:t>neural network </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fontScale="85000" lnSpcReduction="20000"/>
          </a:bodyPr>
          <a:lstStyle/>
          <a:p>
            <a:r>
              <a:rPr lang="en-IN" dirty="0" smtClean="0"/>
              <a:t>In this case, the authors </a:t>
            </a:r>
            <a:r>
              <a:rPr lang="en-IN" dirty="0"/>
              <a:t>consider salt body classification as an image segmentation problem, and propose to design a multi-layer convolutional neural network, feed in training data to train this network, and test the model using blind test data</a:t>
            </a:r>
            <a:r>
              <a:rPr lang="en-IN" dirty="0" smtClean="0"/>
              <a:t>.</a:t>
            </a:r>
          </a:p>
          <a:p>
            <a:r>
              <a:rPr lang="en-IN" dirty="0"/>
              <a:t>Salt boundary interpretation is important for understanding of salt tectonics and velocity-model building for seismic </a:t>
            </a:r>
            <a:r>
              <a:rPr lang="en-IN" dirty="0" smtClean="0"/>
              <a:t>migration.</a:t>
            </a:r>
          </a:p>
          <a:p>
            <a:r>
              <a:rPr lang="en-IN" dirty="0"/>
              <a:t>The framework of the proposed method is a convolutional </a:t>
            </a:r>
            <a:r>
              <a:rPr lang="en-IN" dirty="0" smtClean="0"/>
              <a:t>encoder decoder </a:t>
            </a:r>
            <a:r>
              <a:rPr lang="en-IN" dirty="0"/>
              <a:t>network. It is designed to be an efficient architecture for pixel-wise semantic segmentation</a:t>
            </a:r>
            <a:r>
              <a:rPr lang="en-IN" dirty="0" smtClean="0"/>
              <a:t>.</a:t>
            </a:r>
          </a:p>
          <a:p>
            <a:r>
              <a:rPr lang="en-IN" dirty="0"/>
              <a:t>Element-wise rectified-linear unit (σ(x) = max{0, x}) is applied as non-linear activation. Following that, </a:t>
            </a:r>
            <a:r>
              <a:rPr lang="en-IN" dirty="0" smtClean="0"/>
              <a:t>they</a:t>
            </a:r>
            <a:r>
              <a:rPr lang="en-IN" dirty="0" smtClean="0"/>
              <a:t> </a:t>
            </a:r>
            <a:r>
              <a:rPr lang="en-IN" dirty="0"/>
              <a:t>perform max-pooling and the resulting output is sub-sampled by a factor of 2. Max-pooling achieves translation invariance over small spatial shifts in the input image. The appropriate decoder in the decoder network </a:t>
            </a:r>
            <a:r>
              <a:rPr lang="en-IN" dirty="0" err="1"/>
              <a:t>upsamples</a:t>
            </a:r>
            <a:r>
              <a:rPr lang="en-IN" dirty="0"/>
              <a:t> its input feature maps by resizing-interpolation</a:t>
            </a:r>
          </a:p>
        </p:txBody>
      </p:sp>
    </p:spTree>
    <p:extLst>
      <p:ext uri="{BB962C8B-B14F-4D97-AF65-F5344CB8AC3E}">
        <p14:creationId xmlns:p14="http://schemas.microsoft.com/office/powerpoint/2010/main" val="211282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1AF-A2ED-43BB-A8CF-B26ACB05DC03}"/>
              </a:ext>
            </a:extLst>
          </p:cNvPr>
          <p:cNvSpPr>
            <a:spLocks noGrp="1"/>
          </p:cNvSpPr>
          <p:nvPr>
            <p:ph type="title"/>
          </p:nvPr>
        </p:nvSpPr>
        <p:spPr>
          <a:xfrm>
            <a:off x="651165" y="265756"/>
            <a:ext cx="10945090" cy="1293028"/>
          </a:xfrm>
        </p:spPr>
        <p:txBody>
          <a:bodyPr>
            <a:normAutofit fontScale="90000"/>
          </a:bodyPr>
          <a:lstStyle/>
          <a:p>
            <a:pPr algn="ctr"/>
            <a:r>
              <a:rPr lang="en-IN" dirty="0"/>
              <a:t>Automatic salt-body classification using </a:t>
            </a:r>
            <a:r>
              <a:rPr lang="en-IN" dirty="0" smtClean="0"/>
              <a:t>deep convolutional </a:t>
            </a:r>
            <a:r>
              <a:rPr lang="en-IN" dirty="0"/>
              <a:t>neural network </a:t>
            </a:r>
          </a:p>
        </p:txBody>
      </p:sp>
      <p:sp>
        <p:nvSpPr>
          <p:cNvPr id="3" name="Content Placeholder 2">
            <a:extLst>
              <a:ext uri="{FF2B5EF4-FFF2-40B4-BE49-F238E27FC236}">
                <a16:creationId xmlns:a16="http://schemas.microsoft.com/office/drawing/2014/main" id="{172F085B-4B40-40D9-A729-B93E2AEAB240}"/>
              </a:ext>
            </a:extLst>
          </p:cNvPr>
          <p:cNvSpPr>
            <a:spLocks noGrp="1"/>
          </p:cNvSpPr>
          <p:nvPr>
            <p:ph idx="1"/>
          </p:nvPr>
        </p:nvSpPr>
        <p:spPr/>
        <p:txBody>
          <a:bodyPr>
            <a:normAutofit lnSpcReduction="10000"/>
          </a:bodyPr>
          <a:lstStyle/>
          <a:p>
            <a:r>
              <a:rPr lang="en-IN" dirty="0" smtClean="0"/>
              <a:t>They</a:t>
            </a:r>
            <a:r>
              <a:rPr lang="en-IN" dirty="0" smtClean="0"/>
              <a:t> </a:t>
            </a:r>
            <a:r>
              <a:rPr lang="en-IN" dirty="0"/>
              <a:t>train and test the network using SEAM Phase 1 </a:t>
            </a:r>
            <a:r>
              <a:rPr lang="en-IN" dirty="0" smtClean="0"/>
              <a:t>dataset</a:t>
            </a:r>
          </a:p>
          <a:p>
            <a:r>
              <a:rPr lang="en-IN" dirty="0"/>
              <a:t>F</a:t>
            </a:r>
            <a:r>
              <a:rPr lang="en-IN" dirty="0" smtClean="0"/>
              <a:t>irst </a:t>
            </a:r>
            <a:r>
              <a:rPr lang="en-IN" dirty="0"/>
              <a:t>test the performance of the trained model at different crossline </a:t>
            </a:r>
            <a:r>
              <a:rPr lang="en-IN" dirty="0" smtClean="0"/>
              <a:t>slices</a:t>
            </a:r>
          </a:p>
          <a:p>
            <a:r>
              <a:rPr lang="en-IN" dirty="0"/>
              <a:t>U</a:t>
            </a:r>
            <a:r>
              <a:rPr lang="en-IN" dirty="0" smtClean="0"/>
              <a:t>se the Cross </a:t>
            </a:r>
            <a:r>
              <a:rPr lang="en-IN" dirty="0"/>
              <a:t>E</a:t>
            </a:r>
            <a:r>
              <a:rPr lang="en-IN" dirty="0" smtClean="0"/>
              <a:t>ntropy </a:t>
            </a:r>
            <a:r>
              <a:rPr lang="en-IN" dirty="0"/>
              <a:t>loss as the objective function, and adaptive momentum descent (Adam) as optimization </a:t>
            </a:r>
            <a:r>
              <a:rPr lang="en-IN" dirty="0" smtClean="0"/>
              <a:t>algorithm</a:t>
            </a:r>
          </a:p>
          <a:p>
            <a:r>
              <a:rPr lang="en-IN" dirty="0"/>
              <a:t>After 200 epochs of training, the model achieves </a:t>
            </a:r>
            <a:r>
              <a:rPr lang="en-IN" dirty="0" smtClean="0"/>
              <a:t>80</a:t>
            </a:r>
            <a:r>
              <a:rPr lang="en-IN" dirty="0" smtClean="0"/>
              <a:t>.77</a:t>
            </a:r>
            <a:r>
              <a:rPr lang="en-IN" dirty="0"/>
              <a:t>% global accuracy (the percentage of pixels correctly classified in the image). </a:t>
            </a:r>
            <a:r>
              <a:rPr lang="en-IN" dirty="0" smtClean="0"/>
              <a:t>The </a:t>
            </a:r>
            <a:r>
              <a:rPr lang="en-IN" dirty="0"/>
              <a:t>salt likelihood is the probability output of the </a:t>
            </a:r>
            <a:r>
              <a:rPr lang="en-IN" dirty="0" err="1"/>
              <a:t>softmax</a:t>
            </a:r>
            <a:r>
              <a:rPr lang="en-IN" dirty="0"/>
              <a:t> classifier, and the predictions are assigned by </a:t>
            </a:r>
            <a:r>
              <a:rPr lang="en-IN" dirty="0" err="1"/>
              <a:t>maxlikelihood</a:t>
            </a:r>
            <a:r>
              <a:rPr lang="en-IN" dirty="0"/>
              <a:t> class. Compared to the ground truth, the training accuracy is nearly as good as the human interpretation.</a:t>
            </a:r>
          </a:p>
        </p:txBody>
      </p:sp>
    </p:spTree>
    <p:extLst>
      <p:ext uri="{BB962C8B-B14F-4D97-AF65-F5344CB8AC3E}">
        <p14:creationId xmlns:p14="http://schemas.microsoft.com/office/powerpoint/2010/main" val="1862227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5" name="Title 1">
            <a:extLst>
              <a:ext uri="{FF2B5EF4-FFF2-40B4-BE49-F238E27FC236}">
                <a16:creationId xmlns:a16="http://schemas.microsoft.com/office/drawing/2014/main" id="{8DCC136B-FA16-4422-A503-8E87CA1917DD}"/>
              </a:ext>
            </a:extLst>
          </p:cNvPr>
          <p:cNvSpPr txBox="1">
            <a:spLocks/>
          </p:cNvSpPr>
          <p:nvPr/>
        </p:nvSpPr>
        <p:spPr>
          <a:xfrm>
            <a:off x="1790700" y="868494"/>
            <a:ext cx="8610600" cy="9280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CONTENTS</a:t>
            </a:r>
          </a:p>
        </p:txBody>
      </p:sp>
      <p:sp>
        <p:nvSpPr>
          <p:cNvPr id="16" name="Content Placeholder 2">
            <a:extLst>
              <a:ext uri="{FF2B5EF4-FFF2-40B4-BE49-F238E27FC236}">
                <a16:creationId xmlns:a16="http://schemas.microsoft.com/office/drawing/2014/main" id="{C522EADB-FA38-4FE6-8F45-CD2C187C9BD6}"/>
              </a:ext>
            </a:extLst>
          </p:cNvPr>
          <p:cNvSpPr>
            <a:spLocks noGrp="1"/>
          </p:cNvSpPr>
          <p:nvPr>
            <p:ph idx="1"/>
          </p:nvPr>
        </p:nvSpPr>
        <p:spPr>
          <a:xfrm>
            <a:off x="685800" y="2747717"/>
            <a:ext cx="10820400" cy="3043484"/>
          </a:xfrm>
        </p:spPr>
        <p:txBody>
          <a:bodyPr>
            <a:normAutofit fontScale="55000" lnSpcReduction="20000"/>
          </a:bodyPr>
          <a:lstStyle/>
          <a:p>
            <a:r>
              <a:rPr lang="en-IN" b="1" dirty="0">
                <a:cs typeface="Times New Roman" panose="02020603050405020304" pitchFamily="18" charset="0"/>
              </a:rPr>
              <a:t>ABSTRACT </a:t>
            </a:r>
          </a:p>
          <a:p>
            <a:r>
              <a:rPr lang="en-IN" b="1" dirty="0">
                <a:cs typeface="Times New Roman" panose="02020603050405020304" pitchFamily="18" charset="0"/>
              </a:rPr>
              <a:t>INTRODUCTION</a:t>
            </a:r>
          </a:p>
          <a:p>
            <a:r>
              <a:rPr lang="en-IN" b="1" dirty="0">
                <a:cs typeface="Times New Roman" panose="02020603050405020304" pitchFamily="18" charset="0"/>
              </a:rPr>
              <a:t>PROBLEM STATEMENT</a:t>
            </a:r>
          </a:p>
          <a:p>
            <a:r>
              <a:rPr lang="en-IN" b="1" dirty="0">
                <a:cs typeface="Times New Roman" panose="02020603050405020304" pitchFamily="18" charset="0"/>
              </a:rPr>
              <a:t>LITERATURE SURVEY</a:t>
            </a:r>
          </a:p>
          <a:p>
            <a:r>
              <a:rPr lang="en-IN" b="1" dirty="0" smtClean="0"/>
              <a:t>SUPERVISED LEARNING TO DETECT SALT BODY</a:t>
            </a:r>
          </a:p>
          <a:p>
            <a:r>
              <a:rPr lang="en-IN" b="1" dirty="0" smtClean="0"/>
              <a:t>AUTOMATED FAULT DETECTION WITHOUT SEISMIC </a:t>
            </a:r>
            <a:r>
              <a:rPr lang="en-IN" b="1" dirty="0" smtClean="0"/>
              <a:t>PROCCESSING</a:t>
            </a:r>
          </a:p>
          <a:p>
            <a:r>
              <a:rPr lang="en-IN" b="1" dirty="0"/>
              <a:t>WASSERSTEIN </a:t>
            </a:r>
            <a:r>
              <a:rPr lang="en-IN" b="1" dirty="0" smtClean="0"/>
              <a:t>LOSS</a:t>
            </a:r>
            <a:endParaRPr lang="en-IN" b="1" dirty="0" smtClean="0"/>
          </a:p>
          <a:p>
            <a:r>
              <a:rPr lang="en-IN" b="1" dirty="0" smtClean="0"/>
              <a:t>AUTOMATIC SALT-BODY CLASSIFICATION USING DEEP CONVOLUTIONAL NEURAL NETWORK </a:t>
            </a:r>
            <a:r>
              <a:rPr lang="en-IN" dirty="0" smtClean="0"/>
              <a:t> </a:t>
            </a:r>
            <a:endParaRPr lang="en-IN" b="1" dirty="0">
              <a:cs typeface="Times New Roman" panose="02020603050405020304" pitchFamily="18" charset="0"/>
            </a:endParaRPr>
          </a:p>
          <a:p>
            <a:r>
              <a:rPr lang="en-IN" b="1" dirty="0" smtClean="0"/>
              <a:t>MODULE SPECIFICATION</a:t>
            </a:r>
            <a:endParaRPr lang="en-IN" b="1" dirty="0" smtClean="0"/>
          </a:p>
          <a:p>
            <a:r>
              <a:rPr lang="en-IN" b="1" dirty="0" smtClean="0">
                <a:cs typeface="Times New Roman" panose="02020603050405020304" pitchFamily="18" charset="0"/>
              </a:rPr>
              <a:t>CONCLUSION</a:t>
            </a:r>
            <a:endParaRPr lang="en-IN" b="1" dirty="0">
              <a:cs typeface="Times New Roman" panose="02020603050405020304" pitchFamily="18" charset="0"/>
            </a:endParaRPr>
          </a:p>
        </p:txBody>
      </p:sp>
    </p:spTree>
    <p:extLst>
      <p:ext uri="{BB962C8B-B14F-4D97-AF65-F5344CB8AC3E}">
        <p14:creationId xmlns:p14="http://schemas.microsoft.com/office/powerpoint/2010/main" val="425814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Automatic salt-body classification using deep convolutional neural network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923" y="1856105"/>
            <a:ext cx="9298577" cy="4247515"/>
          </a:xfrm>
        </p:spPr>
      </p:pic>
      <p:sp>
        <p:nvSpPr>
          <p:cNvPr id="5" name="TextBox 4"/>
          <p:cNvSpPr txBox="1"/>
          <p:nvPr/>
        </p:nvSpPr>
        <p:spPr>
          <a:xfrm>
            <a:off x="5610496" y="5269865"/>
            <a:ext cx="2240280" cy="369332"/>
          </a:xfrm>
          <a:prstGeom prst="rect">
            <a:avLst/>
          </a:prstGeom>
          <a:noFill/>
        </p:spPr>
        <p:txBody>
          <a:bodyPr wrap="square" rtlCol="0">
            <a:spAutoFit/>
          </a:bodyPr>
          <a:lstStyle/>
          <a:p>
            <a:r>
              <a:rPr lang="en-US" dirty="0" smtClean="0"/>
              <a:t>Pooling in CNN</a:t>
            </a:r>
            <a:endParaRPr lang="en-US" dirty="0"/>
          </a:p>
        </p:txBody>
      </p:sp>
    </p:spTree>
    <p:extLst>
      <p:ext uri="{BB962C8B-B14F-4D97-AF65-F5344CB8AC3E}">
        <p14:creationId xmlns:p14="http://schemas.microsoft.com/office/powerpoint/2010/main" val="342048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Automatic salt-body classification using deep convolutional neural network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93938"/>
            <a:ext cx="10515600" cy="3014711"/>
          </a:xfr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852" y="3101339"/>
            <a:ext cx="1719348" cy="1684021"/>
          </a:xfrm>
          <a:prstGeom prst="rect">
            <a:avLst/>
          </a:prstGeom>
        </p:spPr>
      </p:pic>
    </p:spTree>
    <p:extLst>
      <p:ext uri="{BB962C8B-B14F-4D97-AF65-F5344CB8AC3E}">
        <p14:creationId xmlns:p14="http://schemas.microsoft.com/office/powerpoint/2010/main" val="1423601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1838"/>
          </a:xfrm>
        </p:spPr>
        <p:txBody>
          <a:bodyPr/>
          <a:lstStyle/>
          <a:p>
            <a:pPr algn="ctr"/>
            <a:r>
              <a:rPr lang="en-US" dirty="0" smtClean="0"/>
              <a:t>Module Specification</a:t>
            </a:r>
            <a:endParaRPr lang="en-US" dirty="0"/>
          </a:p>
        </p:txBody>
      </p:sp>
    </p:spTree>
    <p:extLst>
      <p:ext uri="{BB962C8B-B14F-4D97-AF65-F5344CB8AC3E}">
        <p14:creationId xmlns:p14="http://schemas.microsoft.com/office/powerpoint/2010/main" val="1698722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Dataset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7092" y="1913152"/>
            <a:ext cx="3948544" cy="3476265"/>
          </a:xfrm>
        </p:spPr>
      </p:pic>
    </p:spTree>
    <p:extLst>
      <p:ext uri="{BB962C8B-B14F-4D97-AF65-F5344CB8AC3E}">
        <p14:creationId xmlns:p14="http://schemas.microsoft.com/office/powerpoint/2010/main" val="466208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Preprocessing</a:t>
            </a:r>
            <a:endParaRPr lang="en-US" dirty="0"/>
          </a:p>
        </p:txBody>
      </p:sp>
      <p:sp>
        <p:nvSpPr>
          <p:cNvPr id="3" name="Content Placeholder 2"/>
          <p:cNvSpPr>
            <a:spLocks noGrp="1"/>
          </p:cNvSpPr>
          <p:nvPr>
            <p:ph idx="1"/>
          </p:nvPr>
        </p:nvSpPr>
        <p:spPr/>
        <p:txBody>
          <a:bodyPr>
            <a:normAutofit/>
          </a:bodyPr>
          <a:lstStyle/>
          <a:p>
            <a:r>
              <a:rPr lang="en-US" dirty="0"/>
              <a:t>Our approach aims at automatically identifying and delineating geological elements from seismic data. </a:t>
            </a:r>
          </a:p>
          <a:p>
            <a:r>
              <a:rPr lang="en-US" dirty="0"/>
              <a:t>The dataset we have obtained contains a set of PNG files, each image having a resolution of 101 x 101. Since we are using a U-Net we will need to convert each of them to 128 x 128</a:t>
            </a:r>
            <a:r>
              <a:rPr lang="en-US" dirty="0" smtClean="0"/>
              <a:t>.</a:t>
            </a:r>
            <a:endParaRPr lang="en-US" dirty="0"/>
          </a:p>
          <a:p>
            <a:r>
              <a:rPr lang="en-US" dirty="0"/>
              <a:t>The images in the dataset are compressed using Run-Length encoding, which is a form of lossless data compression in which runs of data (that is, sequences in which the same data value occurs in many consecutive data elements) are stored as a single data value and count, rather than as the original run.</a:t>
            </a:r>
          </a:p>
        </p:txBody>
      </p:sp>
    </p:spTree>
    <p:extLst>
      <p:ext uri="{BB962C8B-B14F-4D97-AF65-F5344CB8AC3E}">
        <p14:creationId xmlns:p14="http://schemas.microsoft.com/office/powerpoint/2010/main" val="1202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Plot the depth distribution in the training data</a:t>
            </a:r>
            <a:endParaRPr lang="en-US" dirty="0"/>
          </a:p>
        </p:txBody>
      </p:sp>
      <p:sp>
        <p:nvSpPr>
          <p:cNvPr id="3" name="Content Placeholder 2"/>
          <p:cNvSpPr>
            <a:spLocks noGrp="1"/>
          </p:cNvSpPr>
          <p:nvPr>
            <p:ph idx="1"/>
          </p:nvPr>
        </p:nvSpPr>
        <p:spPr/>
        <p:txBody>
          <a:bodyPr>
            <a:normAutofit/>
          </a:bodyPr>
          <a:lstStyle/>
          <a:p>
            <a:pPr algn="just"/>
            <a:r>
              <a:rPr lang="en-US" dirty="0"/>
              <a:t>Our data analysis phase receives as input a body of seismic data with the task of automatically identifying salt regions. We randomly sample a small fraction (0.5%) of the total data</a:t>
            </a:r>
            <a:r>
              <a:rPr lang="en-US" dirty="0" smtClean="0"/>
              <a:t>.</a:t>
            </a:r>
            <a:endParaRPr lang="en-US" dirty="0"/>
          </a:p>
          <a:p>
            <a:pPr algn="just"/>
            <a:r>
              <a:rPr lang="en-US" dirty="0" smtClean="0"/>
              <a:t>Achieve </a:t>
            </a:r>
            <a:r>
              <a:rPr lang="en-US" dirty="0"/>
              <a:t>a class-balanced problem, we plan to make sure exactly one half of the subset corresponded to salt, and the other half as non-salt (the task exhibited equal class priors</a:t>
            </a:r>
            <a:r>
              <a:rPr lang="en-US" dirty="0" smtClean="0"/>
              <a:t>).</a:t>
            </a:r>
            <a:endParaRPr lang="en-US" dirty="0"/>
          </a:p>
          <a:p>
            <a:pPr algn="just"/>
            <a:r>
              <a:rPr lang="en-US" dirty="0" smtClean="0"/>
              <a:t>We </a:t>
            </a:r>
            <a:r>
              <a:rPr lang="en-US" dirty="0"/>
              <a:t>plot the values of the depth attribute indicating how deep most of the salt bodies. This will help us generalize saying that most salt bodies lie in x to y range</a:t>
            </a:r>
            <a:r>
              <a:rPr lang="en-US" dirty="0" smtClean="0"/>
              <a:t>.</a:t>
            </a:r>
          </a:p>
          <a:p>
            <a:pPr marL="0" indent="0" algn="just">
              <a:buNone/>
            </a:pPr>
            <a:endParaRPr lang="en-US" dirty="0"/>
          </a:p>
          <a:p>
            <a:pPr algn="just"/>
            <a:endParaRPr lang="en-US" dirty="0" smtClean="0"/>
          </a:p>
          <a:p>
            <a:pPr algn="just"/>
            <a:endParaRPr lang="en-US" dirty="0"/>
          </a:p>
          <a:p>
            <a:endParaRPr lang="en-US" dirty="0"/>
          </a:p>
        </p:txBody>
      </p:sp>
    </p:spTree>
    <p:extLst>
      <p:ext uri="{BB962C8B-B14F-4D97-AF65-F5344CB8AC3E}">
        <p14:creationId xmlns:p14="http://schemas.microsoft.com/office/powerpoint/2010/main" val="3897297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Plot the proportion of salt vs depth in the training data</a:t>
            </a:r>
          </a:p>
        </p:txBody>
      </p:sp>
      <p:sp>
        <p:nvSpPr>
          <p:cNvPr id="3" name="Content Placeholder 2"/>
          <p:cNvSpPr>
            <a:spLocks noGrp="1"/>
          </p:cNvSpPr>
          <p:nvPr>
            <p:ph idx="1"/>
          </p:nvPr>
        </p:nvSpPr>
        <p:spPr/>
        <p:txBody>
          <a:bodyPr/>
          <a:lstStyle/>
          <a:p>
            <a:pPr algn="just"/>
            <a:r>
              <a:rPr lang="en-US" dirty="0"/>
              <a:t>Apply masks on the images as the masks are easier to process by the neural network than the raw images.</a:t>
            </a:r>
          </a:p>
          <a:p>
            <a:pPr algn="just"/>
            <a:r>
              <a:rPr lang="en-US" dirty="0"/>
              <a:t>Masks</a:t>
            </a:r>
            <a:r>
              <a:rPr lang="en-US" i="1" dirty="0"/>
              <a:t> </a:t>
            </a:r>
            <a:r>
              <a:rPr lang="en-US" dirty="0"/>
              <a:t>will be in black and white; making it easier to detect where salt is present and where it isn’t</a:t>
            </a:r>
          </a:p>
          <a:p>
            <a:pPr marL="0" indent="0">
              <a:buNone/>
            </a:pPr>
            <a:endParaRPr lang="en-US" dirty="0"/>
          </a:p>
        </p:txBody>
      </p:sp>
    </p:spTree>
    <p:extLst>
      <p:ext uri="{BB962C8B-B14F-4D97-AF65-F5344CB8AC3E}">
        <p14:creationId xmlns:p14="http://schemas.microsoft.com/office/powerpoint/2010/main" val="3809025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Building the U-Net algorithm</a:t>
            </a:r>
            <a:endParaRPr lang="en-IN" dirty="0"/>
          </a:p>
        </p:txBody>
      </p:sp>
      <p:sp>
        <p:nvSpPr>
          <p:cNvPr id="3" name="Content Placeholder 2"/>
          <p:cNvSpPr>
            <a:spLocks noGrp="1"/>
          </p:cNvSpPr>
          <p:nvPr>
            <p:ph idx="1"/>
          </p:nvPr>
        </p:nvSpPr>
        <p:spPr>
          <a:xfrm>
            <a:off x="586740" y="1950720"/>
            <a:ext cx="11201399" cy="4069080"/>
          </a:xfrm>
        </p:spPr>
        <p:txBody>
          <a:bodyPr>
            <a:normAutofit/>
          </a:bodyPr>
          <a:lstStyle/>
          <a:p>
            <a:r>
              <a:rPr lang="en-US" dirty="0"/>
              <a:t>U-Net is considered one of standard architectures for image classification tasks, when we need not only to segment the whole image by its class, but also to segment areas of image by </a:t>
            </a:r>
            <a:r>
              <a:rPr lang="en-US" dirty="0" smtClean="0"/>
              <a:t>class</a:t>
            </a:r>
          </a:p>
          <a:p>
            <a:r>
              <a:rPr lang="en-US" dirty="0"/>
              <a:t>U-Net predicts a pixel wise segmentation map of the input image rather than classifying the input image as a whole. For each pixel in the original image, it asks the question: “To which class does this pixel belong?’’</a:t>
            </a:r>
            <a:endParaRPr lang="en-IN" dirty="0"/>
          </a:p>
        </p:txBody>
      </p:sp>
    </p:spTree>
    <p:extLst>
      <p:ext uri="{BB962C8B-B14F-4D97-AF65-F5344CB8AC3E}">
        <p14:creationId xmlns:p14="http://schemas.microsoft.com/office/powerpoint/2010/main" val="1213750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Building the U-Net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740" y="1457206"/>
            <a:ext cx="7208520" cy="4910257"/>
          </a:xfrm>
        </p:spPr>
      </p:pic>
    </p:spTree>
    <p:extLst>
      <p:ext uri="{BB962C8B-B14F-4D97-AF65-F5344CB8AC3E}">
        <p14:creationId xmlns:p14="http://schemas.microsoft.com/office/powerpoint/2010/main" val="1737663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8E36-6F29-43C6-8557-77E6E020C996}"/>
              </a:ext>
            </a:extLst>
          </p:cNvPr>
          <p:cNvSpPr>
            <a:spLocks noGrp="1"/>
          </p:cNvSpPr>
          <p:nvPr>
            <p:ph type="title"/>
          </p:nvPr>
        </p:nvSpPr>
        <p:spPr>
          <a:xfrm>
            <a:off x="1790700" y="682388"/>
            <a:ext cx="8610600" cy="1023582"/>
          </a:xfrm>
        </p:spPr>
        <p:txBody>
          <a:bodyPr>
            <a:normAutofit/>
          </a:bodyPr>
          <a:lstStyle/>
          <a:p>
            <a:pPr algn="ctr"/>
            <a:r>
              <a:rPr lang="en-IN" dirty="0"/>
              <a:t>CONCLUSION</a:t>
            </a:r>
          </a:p>
        </p:txBody>
      </p:sp>
      <p:sp>
        <p:nvSpPr>
          <p:cNvPr id="3" name="Content Placeholder 2">
            <a:extLst>
              <a:ext uri="{FF2B5EF4-FFF2-40B4-BE49-F238E27FC236}">
                <a16:creationId xmlns:a16="http://schemas.microsoft.com/office/drawing/2014/main" id="{B382685B-E441-4F3E-A11F-3DC09DC696BD}"/>
              </a:ext>
            </a:extLst>
          </p:cNvPr>
          <p:cNvSpPr>
            <a:spLocks noGrp="1"/>
          </p:cNvSpPr>
          <p:nvPr>
            <p:ph idx="1"/>
          </p:nvPr>
        </p:nvSpPr>
        <p:spPr/>
        <p:txBody>
          <a:bodyPr>
            <a:normAutofit lnSpcReduction="10000"/>
          </a:bodyPr>
          <a:lstStyle/>
          <a:p>
            <a:pPr>
              <a:lnSpc>
                <a:spcPct val="200000"/>
              </a:lnSpc>
              <a:buFont typeface="Wingdings" pitchFamily="2" charset="2"/>
              <a:buChar char="Ø"/>
            </a:pPr>
            <a:r>
              <a:rPr lang="en-US" dirty="0"/>
              <a:t>We present a novel approach to the challenging multistep seismic model-building </a:t>
            </a:r>
            <a:r>
              <a:rPr lang="en-US" dirty="0" err="1" smtClean="0"/>
              <a:t>problem.Design</a:t>
            </a:r>
            <a:r>
              <a:rPr lang="en-US" dirty="0" smtClean="0"/>
              <a:t> </a:t>
            </a:r>
            <a:r>
              <a:rPr lang="en-US" dirty="0"/>
              <a:t>and workflow of </a:t>
            </a:r>
            <a:r>
              <a:rPr lang="en-US" dirty="0" smtClean="0"/>
              <a:t>a network </a:t>
            </a:r>
            <a:r>
              <a:rPr lang="en-US" dirty="0"/>
              <a:t>is made.</a:t>
            </a:r>
          </a:p>
          <a:p>
            <a:pPr>
              <a:lnSpc>
                <a:spcPct val="200000"/>
              </a:lnSpc>
              <a:buFont typeface="Wingdings" pitchFamily="2" charset="2"/>
              <a:buChar char="Ø"/>
            </a:pPr>
            <a:r>
              <a:rPr lang="en-US" dirty="0"/>
              <a:t>A distinguishing aspect of the solution is the use of the Wasserstein loss function, which is suited to problems in which the outputs have spatial layout dependency.</a:t>
            </a:r>
            <a:endParaRPr lang="en-IN" dirty="0"/>
          </a:p>
        </p:txBody>
      </p:sp>
    </p:spTree>
    <p:extLst>
      <p:ext uri="{BB962C8B-B14F-4D97-AF65-F5344CB8AC3E}">
        <p14:creationId xmlns:p14="http://schemas.microsoft.com/office/powerpoint/2010/main" val="47367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11" name="Google Shape;42;p2">
            <a:extLst>
              <a:ext uri="{FF2B5EF4-FFF2-40B4-BE49-F238E27FC236}">
                <a16:creationId xmlns:a16="http://schemas.microsoft.com/office/drawing/2014/main" id="{E5BF6707-071D-4F1D-9A44-88650E724F3C}"/>
              </a:ext>
            </a:extLst>
          </p:cNvPr>
          <p:cNvSpPr txBox="1">
            <a:spLocks noGrp="1"/>
          </p:cNvSpPr>
          <p:nvPr>
            <p:ph type="title"/>
          </p:nvPr>
        </p:nvSpPr>
        <p:spPr>
          <a:xfrm>
            <a:off x="1707573" y="235527"/>
            <a:ext cx="8610600" cy="129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entury Gothic"/>
              <a:buNone/>
            </a:pPr>
            <a:r>
              <a:rPr lang="en-US" dirty="0"/>
              <a:t>ABSTRACT</a:t>
            </a:r>
            <a:endParaRPr dirty="0"/>
          </a:p>
        </p:txBody>
      </p:sp>
      <p:sp>
        <p:nvSpPr>
          <p:cNvPr id="12" name="Google Shape;43;p2">
            <a:extLst>
              <a:ext uri="{FF2B5EF4-FFF2-40B4-BE49-F238E27FC236}">
                <a16:creationId xmlns:a16="http://schemas.microsoft.com/office/drawing/2014/main" id="{19FC3D0C-2630-430E-864D-B77F689BF50C}"/>
              </a:ext>
            </a:extLst>
          </p:cNvPr>
          <p:cNvSpPr txBox="1">
            <a:spLocks/>
          </p:cNvSpPr>
          <p:nvPr/>
        </p:nvSpPr>
        <p:spPr>
          <a:xfrm>
            <a:off x="549066" y="1776624"/>
            <a:ext cx="11255005" cy="4166976"/>
          </a:xfrm>
          <a:prstGeom prst="rect">
            <a:avLst/>
          </a:prstGeom>
          <a:noFill/>
          <a:ln>
            <a:noFill/>
          </a:ln>
        </p:spPr>
        <p:txBody>
          <a:bodyPr spcFirstLastPara="1" vert="horz" wrap="square" lIns="91425" tIns="45700" rIns="91425" bIns="45700" rtlCol="0" anchor="t" anchorCtr="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14300" indent="0">
              <a:lnSpc>
                <a:spcPct val="90000"/>
              </a:lnSpc>
              <a:spcBef>
                <a:spcPts val="0"/>
              </a:spcBef>
              <a:buClr>
                <a:schemeClr val="dk1"/>
              </a:buClr>
              <a:buSzPts val="1800"/>
              <a:buNone/>
            </a:pPr>
            <a:endParaRPr lang="en-US" dirty="0" smtClean="0"/>
          </a:p>
          <a:p>
            <a:pPr marL="114300" indent="0">
              <a:lnSpc>
                <a:spcPct val="90000"/>
              </a:lnSpc>
              <a:spcBef>
                <a:spcPts val="0"/>
              </a:spcBef>
              <a:buClr>
                <a:schemeClr val="dk1"/>
              </a:buClr>
              <a:buSzPts val="1800"/>
              <a:buNone/>
            </a:pPr>
            <a:r>
              <a:rPr lang="en-US" dirty="0"/>
              <a:t>	</a:t>
            </a:r>
            <a:r>
              <a:rPr lang="en-US" sz="2400" dirty="0"/>
              <a:t>Seismic-data interpretation has as it’s main goal the identification of </a:t>
            </a:r>
            <a:r>
              <a:rPr lang="en-US" sz="2400" b="1" dirty="0"/>
              <a:t>compartments</a:t>
            </a:r>
            <a:r>
              <a:rPr lang="en-US" sz="2400" dirty="0"/>
              <a:t>, faults, fault sealing, and trapping mechanism that hold hydrocarbons; it additionally tries to understand the depositional history of the environment to describe the relationship between </a:t>
            </a:r>
            <a:r>
              <a:rPr lang="en-US" sz="2400" b="1" dirty="0"/>
              <a:t>seismic data </a:t>
            </a:r>
            <a:r>
              <a:rPr lang="en-US" sz="2400" dirty="0"/>
              <a:t>and a priori geological information. Imaging salt has been a huge topic in the seismic industry, basically since they imaged salt the first time. </a:t>
            </a:r>
            <a:r>
              <a:rPr lang="en-US" sz="2400" b="1" dirty="0"/>
              <a:t>The Society of Exploration</a:t>
            </a:r>
            <a:r>
              <a:rPr lang="en-US" sz="2400" dirty="0"/>
              <a:t> geophysicist alone has over 10,000 publications with the keyword salt. </a:t>
            </a:r>
            <a:r>
              <a:rPr lang="en-US" sz="2400" b="1" dirty="0"/>
              <a:t>Salt bodies </a:t>
            </a:r>
            <a:r>
              <a:rPr lang="en-US" sz="2400" dirty="0"/>
              <a:t>are important for the hydrocarbon industry, as they usually form nice oil traps. So there's a clear motivation to delineate salt bodies in the subsurface. Seismic data interpreters are used to interpreting on 2D or 3D images that have been heavily processed. In our problem statement we our dealing with data that is less noisy which is an added advantage. Our solution to the problem is to basically use </a:t>
            </a:r>
            <a:r>
              <a:rPr lang="en-US" sz="2400" b="1" dirty="0"/>
              <a:t>U-Net</a:t>
            </a:r>
            <a:r>
              <a:rPr lang="en-US" sz="2400" dirty="0"/>
              <a:t>. The energy function is computed by a pixel-wise </a:t>
            </a:r>
            <a:r>
              <a:rPr lang="en-US" sz="2400" b="1" dirty="0"/>
              <a:t>soft-max</a:t>
            </a:r>
            <a:r>
              <a:rPr lang="en-US" sz="2400" dirty="0"/>
              <a:t> over the final feature map combined with the cross entropy loss function. </a:t>
            </a:r>
          </a:p>
        </p:txBody>
      </p:sp>
    </p:spTree>
    <p:extLst>
      <p:ext uri="{BB962C8B-B14F-4D97-AF65-F5344CB8AC3E}">
        <p14:creationId xmlns:p14="http://schemas.microsoft.com/office/powerpoint/2010/main" val="3583645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8E36-6F29-43C6-8557-77E6E020C996}"/>
              </a:ext>
            </a:extLst>
          </p:cNvPr>
          <p:cNvSpPr>
            <a:spLocks noGrp="1"/>
          </p:cNvSpPr>
          <p:nvPr>
            <p:ph type="title"/>
          </p:nvPr>
        </p:nvSpPr>
        <p:spPr>
          <a:xfrm>
            <a:off x="1790700" y="682388"/>
            <a:ext cx="8610600" cy="1023582"/>
          </a:xfrm>
        </p:spPr>
        <p:txBody>
          <a:bodyPr>
            <a:normAutofit/>
          </a:bodyPr>
          <a:lstStyle/>
          <a:p>
            <a:pPr algn="ctr"/>
            <a:r>
              <a:rPr lang="en-IN" dirty="0"/>
              <a:t>CONCLUSION</a:t>
            </a:r>
          </a:p>
        </p:txBody>
      </p:sp>
      <p:sp>
        <p:nvSpPr>
          <p:cNvPr id="3" name="Content Placeholder 2">
            <a:extLst>
              <a:ext uri="{FF2B5EF4-FFF2-40B4-BE49-F238E27FC236}">
                <a16:creationId xmlns:a16="http://schemas.microsoft.com/office/drawing/2014/main" id="{B382685B-E441-4F3E-A11F-3DC09DC696BD}"/>
              </a:ext>
            </a:extLst>
          </p:cNvPr>
          <p:cNvSpPr>
            <a:spLocks noGrp="1"/>
          </p:cNvSpPr>
          <p:nvPr>
            <p:ph idx="1"/>
          </p:nvPr>
        </p:nvSpPr>
        <p:spPr/>
        <p:txBody>
          <a:bodyPr>
            <a:normAutofit/>
          </a:bodyPr>
          <a:lstStyle/>
          <a:p>
            <a:pPr>
              <a:lnSpc>
                <a:spcPct val="200000"/>
              </a:lnSpc>
              <a:buFont typeface="Wingdings" pitchFamily="2" charset="2"/>
              <a:buChar char="Ø"/>
            </a:pPr>
            <a:r>
              <a:rPr lang="en-US" dirty="0"/>
              <a:t>The application of machine learning approaches to seismic imaging and interpretation shows great promise in hydrocarbon exploration and can dramatically change how the vast amount of seismic data is used in the future.</a:t>
            </a:r>
            <a:endParaRPr lang="en-IN" dirty="0"/>
          </a:p>
        </p:txBody>
      </p:sp>
    </p:spTree>
    <p:extLst>
      <p:ext uri="{BB962C8B-B14F-4D97-AF65-F5344CB8AC3E}">
        <p14:creationId xmlns:p14="http://schemas.microsoft.com/office/powerpoint/2010/main" val="814376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1790704" y="2782507"/>
            <a:ext cx="8610600" cy="129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919"/>
              <a:buFont typeface="Century Gothic"/>
              <a:buNone/>
            </a:pPr>
            <a:r>
              <a:rPr lang="en-US" sz="7919" dirty="0">
                <a:solidFill>
                  <a:schemeClr val="tx1"/>
                </a:solidFill>
              </a:rPr>
              <a:t>THANK</a:t>
            </a:r>
            <a:r>
              <a:rPr lang="en-US" sz="7919" dirty="0"/>
              <a:t>  </a:t>
            </a:r>
            <a:r>
              <a:rPr lang="en-US" sz="7919" dirty="0">
                <a:solidFill>
                  <a:schemeClr val="tx1"/>
                </a:solidFill>
              </a:rPr>
              <a:t>YOU</a:t>
            </a:r>
            <a:endParaRPr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7" name="Google Shape;45;p3">
            <a:extLst>
              <a:ext uri="{FF2B5EF4-FFF2-40B4-BE49-F238E27FC236}">
                <a16:creationId xmlns:a16="http://schemas.microsoft.com/office/drawing/2014/main" id="{A5BCEFB3-13F1-441D-AB35-58182A4976D2}"/>
              </a:ext>
            </a:extLst>
          </p:cNvPr>
          <p:cNvSpPr txBox="1">
            <a:spLocks/>
          </p:cNvSpPr>
          <p:nvPr/>
        </p:nvSpPr>
        <p:spPr>
          <a:xfrm>
            <a:off x="1859973" y="709173"/>
            <a:ext cx="8610600" cy="1317144"/>
          </a:xfrm>
          <a:prstGeom prst="rect">
            <a:avLst/>
          </a:prstGeom>
          <a:noFill/>
          <a:ln>
            <a:noFill/>
          </a:ln>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4000"/>
              <a:buFont typeface="Century Gothic"/>
              <a:buNone/>
            </a:pPr>
            <a:r>
              <a:rPr lang="en-US" dirty="0"/>
              <a:t>INTRODUCTION</a:t>
            </a:r>
          </a:p>
        </p:txBody>
      </p:sp>
      <p:sp>
        <p:nvSpPr>
          <p:cNvPr id="8" name="Google Shape;46;p3">
            <a:extLst>
              <a:ext uri="{FF2B5EF4-FFF2-40B4-BE49-F238E27FC236}">
                <a16:creationId xmlns:a16="http://schemas.microsoft.com/office/drawing/2014/main" id="{9293C113-C2C8-4743-966B-D705356014E4}"/>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fontScale="92500"/>
          </a:bodyPr>
          <a:lstStyle/>
          <a:p>
            <a:pPr marL="457200" lvl="0">
              <a:lnSpc>
                <a:spcPct val="90000"/>
              </a:lnSpc>
              <a:spcBef>
                <a:spcPts val="0"/>
              </a:spcBef>
              <a:buSzPts val="1800"/>
              <a:buFont typeface="Wingdings" panose="05000000000000000000" pitchFamily="2" charset="2"/>
              <a:buChar char="Ø"/>
            </a:pPr>
            <a:r>
              <a:rPr lang="en-US" dirty="0"/>
              <a:t>Seismic data is collected using reflection seismology, or seismic </a:t>
            </a:r>
            <a:r>
              <a:rPr lang="en-US" dirty="0" smtClean="0"/>
              <a:t>reflection</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Reflection seismology is similar to X-ray, sonar and </a:t>
            </a:r>
            <a:r>
              <a:rPr lang="en-US" dirty="0" smtClean="0"/>
              <a:t>echolocation</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Salt density is usually 2.14 g/cc which is lower than most surrounding </a:t>
            </a:r>
            <a:r>
              <a:rPr lang="en-US" dirty="0" smtClean="0"/>
              <a:t>rocks</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 The seismic velocity of salt is 4.5 km/sec, which is usually faster than its surrounding </a:t>
            </a:r>
            <a:r>
              <a:rPr lang="en-US" dirty="0" smtClean="0"/>
              <a:t>rocks</a:t>
            </a:r>
          </a:p>
          <a:p>
            <a:pPr marL="114300" lvl="0" indent="0">
              <a:lnSpc>
                <a:spcPct val="90000"/>
              </a:lnSpc>
              <a:spcBef>
                <a:spcPts val="0"/>
              </a:spcBef>
              <a:buSzPts val="1800"/>
              <a:buNone/>
            </a:pPr>
            <a:endParaRPr dirty="0"/>
          </a:p>
          <a:p>
            <a:pPr marL="457200" lvl="0">
              <a:lnSpc>
                <a:spcPct val="90000"/>
              </a:lnSpc>
              <a:spcBef>
                <a:spcPts val="0"/>
              </a:spcBef>
              <a:buSzPts val="1800"/>
              <a:buFont typeface="Wingdings" panose="05000000000000000000" pitchFamily="2" charset="2"/>
              <a:buChar char="Ø"/>
            </a:pPr>
            <a:r>
              <a:rPr lang="en-US" dirty="0"/>
              <a:t>This difference creates a sharp reflection at the salt-sediment interface</a:t>
            </a:r>
            <a:endParaRPr dirty="0"/>
          </a:p>
        </p:txBody>
      </p:sp>
    </p:spTree>
    <p:extLst>
      <p:ext uri="{BB962C8B-B14F-4D97-AF65-F5344CB8AC3E}">
        <p14:creationId xmlns:p14="http://schemas.microsoft.com/office/powerpoint/2010/main" val="137473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193-CB71-4D8F-B972-539ACAF182FE}"/>
              </a:ext>
            </a:extLst>
          </p:cNvPr>
          <p:cNvSpPr>
            <a:spLocks noGrp="1"/>
          </p:cNvSpPr>
          <p:nvPr>
            <p:ph type="title"/>
          </p:nvPr>
        </p:nvSpPr>
        <p:spPr>
          <a:xfrm>
            <a:off x="1790700" y="853605"/>
            <a:ext cx="8610600" cy="938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E9597EC9-2F03-4EEE-AD78-A30BE7C20498}"/>
              </a:ext>
            </a:extLst>
          </p:cNvPr>
          <p:cNvSpPr>
            <a:spLocks noGrp="1"/>
          </p:cNvSpPr>
          <p:nvPr>
            <p:ph idx="1"/>
          </p:nvPr>
        </p:nvSpPr>
        <p:spPr>
          <a:xfrm>
            <a:off x="677334" y="2160589"/>
            <a:ext cx="9723966" cy="4046247"/>
          </a:xfrm>
        </p:spPr>
        <p:txBody>
          <a:bodyPr>
            <a:normAutofit/>
          </a:bodyPr>
          <a:lstStyle/>
          <a:p>
            <a:pPr marL="0" indent="0">
              <a:buNone/>
            </a:pPr>
            <a:r>
              <a:rPr lang="en-IN" sz="2800" dirty="0"/>
              <a:t>Several areas of Earth with large accumulations of oil and gas also have huge deposits of salt below the </a:t>
            </a:r>
            <a:r>
              <a:rPr lang="en-IN" sz="2800" dirty="0" smtClean="0"/>
              <a:t>surface.</a:t>
            </a:r>
          </a:p>
          <a:p>
            <a:pPr marL="0" indent="0">
              <a:buNone/>
            </a:pPr>
            <a:r>
              <a:rPr lang="en-IN" sz="2800" dirty="0"/>
              <a:t>Professional seismic imaging still requires expert human interpretation of salt bodies. This leads to very subjective, highly variable renderings. More alarmingly, it leads to potentially dangerous situations for oil and gas company drillers.</a:t>
            </a:r>
          </a:p>
        </p:txBody>
      </p:sp>
    </p:spTree>
    <p:extLst>
      <p:ext uri="{BB962C8B-B14F-4D97-AF65-F5344CB8AC3E}">
        <p14:creationId xmlns:p14="http://schemas.microsoft.com/office/powerpoint/2010/main" val="2047232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E6E6EA-34FF-4F11-8EFF-D1D7C95FEE5B}"/>
              </a:ext>
            </a:extLst>
          </p:cNvPr>
          <p:cNvSpPr txBox="1">
            <a:spLocks/>
          </p:cNvSpPr>
          <p:nvPr/>
        </p:nvSpPr>
        <p:spPr>
          <a:xfrm>
            <a:off x="1789210" y="418540"/>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1"/>
                </a:solidFill>
              </a:rPr>
              <a:t>Literature survey</a:t>
            </a:r>
          </a:p>
        </p:txBody>
      </p:sp>
      <p:graphicFrame>
        <p:nvGraphicFramePr>
          <p:cNvPr id="3" name="Table 2">
            <a:extLst>
              <a:ext uri="{FF2B5EF4-FFF2-40B4-BE49-F238E27FC236}">
                <a16:creationId xmlns:a16="http://schemas.microsoft.com/office/drawing/2014/main" id="{EC29F40B-7AE9-4DBE-8CCB-D6E39ED0326B}"/>
              </a:ext>
            </a:extLst>
          </p:cNvPr>
          <p:cNvGraphicFramePr>
            <a:graphicFrameLocks noGrp="1"/>
          </p:cNvGraphicFramePr>
          <p:nvPr>
            <p:extLst>
              <p:ext uri="{D42A27DB-BD31-4B8C-83A1-F6EECF244321}">
                <p14:modId xmlns:p14="http://schemas.microsoft.com/office/powerpoint/2010/main" val="546254035"/>
              </p:ext>
            </p:extLst>
          </p:nvPr>
        </p:nvGraphicFramePr>
        <p:xfrm>
          <a:off x="644236" y="1864231"/>
          <a:ext cx="11159835" cy="4451641"/>
        </p:xfrm>
        <a:graphic>
          <a:graphicData uri="http://schemas.openxmlformats.org/drawingml/2006/table">
            <a:tbl>
              <a:tblPr firstRow="1" bandRow="1">
                <a:tableStyleId>{5C22544A-7EE6-4342-B048-85BDC9FD1C3A}</a:tableStyleId>
              </a:tblPr>
              <a:tblGrid>
                <a:gridCol w="1185174">
                  <a:extLst>
                    <a:ext uri="{9D8B030D-6E8A-4147-A177-3AD203B41FA5}">
                      <a16:colId xmlns:a16="http://schemas.microsoft.com/office/drawing/2014/main" val="3405989078"/>
                    </a:ext>
                  </a:extLst>
                </a:gridCol>
                <a:gridCol w="3006262">
                  <a:extLst>
                    <a:ext uri="{9D8B030D-6E8A-4147-A177-3AD203B41FA5}">
                      <a16:colId xmlns:a16="http://schemas.microsoft.com/office/drawing/2014/main" val="1912459071"/>
                    </a:ext>
                  </a:extLst>
                </a:gridCol>
                <a:gridCol w="4177508">
                  <a:extLst>
                    <a:ext uri="{9D8B030D-6E8A-4147-A177-3AD203B41FA5}">
                      <a16:colId xmlns:a16="http://schemas.microsoft.com/office/drawing/2014/main" val="527704513"/>
                    </a:ext>
                  </a:extLst>
                </a:gridCol>
                <a:gridCol w="2790891">
                  <a:extLst>
                    <a:ext uri="{9D8B030D-6E8A-4147-A177-3AD203B41FA5}">
                      <a16:colId xmlns:a16="http://schemas.microsoft.com/office/drawing/2014/main" val="2682329187"/>
                    </a:ext>
                  </a:extLst>
                </a:gridCol>
              </a:tblGrid>
              <a:tr h="1050859">
                <a:tc>
                  <a:txBody>
                    <a:bodyPr/>
                    <a:lstStyle/>
                    <a:p>
                      <a:pPr algn="ctr"/>
                      <a:r>
                        <a:rPr lang="en-IN" dirty="0"/>
                        <a:t>SL.NO.</a:t>
                      </a:r>
                      <a:endParaRPr lang="en-IN" b="0" dirty="0"/>
                    </a:p>
                  </a:txBody>
                  <a:tcPr anchor="ctr"/>
                </a:tc>
                <a:tc>
                  <a:txBody>
                    <a:bodyPr/>
                    <a:lstStyle/>
                    <a:p>
                      <a:pPr algn="ctr"/>
                      <a:r>
                        <a:rPr lang="en-IN" dirty="0"/>
                        <a:t>AUTHOR</a:t>
                      </a:r>
                      <a:endParaRPr lang="en-IN" b="0" dirty="0"/>
                    </a:p>
                  </a:txBody>
                  <a:tcPr anchor="ctr"/>
                </a:tc>
                <a:tc>
                  <a:txBody>
                    <a:bodyPr/>
                    <a:lstStyle/>
                    <a:p>
                      <a:pPr algn="ctr"/>
                      <a:r>
                        <a:rPr lang="en-IN" dirty="0"/>
                        <a:t>TITLE OF THE PROJECT</a:t>
                      </a:r>
                      <a:endParaRPr lang="en-IN" b="0" dirty="0"/>
                    </a:p>
                  </a:txBody>
                  <a:tcPr anchor="ctr"/>
                </a:tc>
                <a:tc>
                  <a:txBody>
                    <a:bodyPr/>
                    <a:lstStyle/>
                    <a:p>
                      <a:pPr algn="ctr"/>
                      <a:r>
                        <a:rPr lang="en-IN" dirty="0"/>
                        <a:t>PROPOSED YEAR</a:t>
                      </a:r>
                      <a:endParaRPr lang="en-IN" b="0" dirty="0"/>
                    </a:p>
                  </a:txBody>
                  <a:tcPr anchor="ctr"/>
                </a:tc>
                <a:extLst>
                  <a:ext uri="{0D108BD9-81ED-4DB2-BD59-A6C34878D82A}">
                    <a16:rowId xmlns:a16="http://schemas.microsoft.com/office/drawing/2014/main" val="159012002"/>
                  </a:ext>
                </a:extLst>
              </a:tr>
              <a:tr h="1700391">
                <a:tc>
                  <a:txBody>
                    <a:bodyPr/>
                    <a:lstStyle/>
                    <a:p>
                      <a:pPr algn="ctr"/>
                      <a:r>
                        <a:rPr lang="en-IN" dirty="0"/>
                        <a:t>1</a:t>
                      </a:r>
                    </a:p>
                  </a:txBody>
                  <a:tcPr anchor="ctr"/>
                </a:tc>
                <a:tc>
                  <a:txBody>
                    <a:bodyPr/>
                    <a:lstStyle/>
                    <a:p>
                      <a:pPr algn="ctr"/>
                      <a:r>
                        <a:rPr lang="en-US" sz="1800" kern="1200" dirty="0" smtClean="0">
                          <a:solidFill>
                            <a:schemeClr val="dk1"/>
                          </a:solidFill>
                          <a:effectLst/>
                          <a:latin typeface="+mn-lt"/>
                          <a:ea typeface="+mn-ea"/>
                          <a:cs typeface="+mn-cs"/>
                        </a:rPr>
                        <a:t>Guillen, Pablo &amp; </a:t>
                      </a:r>
                      <a:r>
                        <a:rPr lang="en-US" sz="1800" kern="1200" dirty="0" err="1" smtClean="0">
                          <a:solidFill>
                            <a:schemeClr val="dk1"/>
                          </a:solidFill>
                          <a:effectLst/>
                          <a:latin typeface="+mn-lt"/>
                          <a:ea typeface="+mn-ea"/>
                          <a:cs typeface="+mn-cs"/>
                        </a:rPr>
                        <a:t>Larrazabal</a:t>
                      </a:r>
                      <a:r>
                        <a:rPr lang="en-US" sz="1800" kern="1200" dirty="0" smtClean="0">
                          <a:solidFill>
                            <a:schemeClr val="dk1"/>
                          </a:solidFill>
                          <a:effectLst/>
                          <a:latin typeface="+mn-lt"/>
                          <a:ea typeface="+mn-ea"/>
                          <a:cs typeface="+mn-cs"/>
                        </a:rPr>
                        <a:t>, German &amp; Gonzalez, Gladys &amp; </a:t>
                      </a:r>
                      <a:r>
                        <a:rPr lang="en-US" sz="1800" kern="1200" dirty="0" err="1" smtClean="0">
                          <a:solidFill>
                            <a:schemeClr val="dk1"/>
                          </a:solidFill>
                          <a:effectLst/>
                          <a:latin typeface="+mn-lt"/>
                          <a:ea typeface="+mn-ea"/>
                          <a:cs typeface="+mn-cs"/>
                        </a:rPr>
                        <a:t>Boumber</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Dainis</a:t>
                      </a:r>
                      <a:r>
                        <a:rPr lang="en-US" sz="1800" kern="1200" dirty="0" smtClean="0">
                          <a:solidFill>
                            <a:schemeClr val="dk1"/>
                          </a:solidFill>
                          <a:effectLst/>
                          <a:latin typeface="+mn-lt"/>
                          <a:ea typeface="+mn-ea"/>
                          <a:cs typeface="+mn-cs"/>
                        </a:rPr>
                        <a:t> &amp; </a:t>
                      </a:r>
                      <a:r>
                        <a:rPr lang="en-US" sz="1800" kern="1200" dirty="0" err="1" smtClean="0">
                          <a:solidFill>
                            <a:schemeClr val="dk1"/>
                          </a:solidFill>
                          <a:effectLst/>
                          <a:latin typeface="+mn-lt"/>
                          <a:ea typeface="+mn-ea"/>
                          <a:cs typeface="+mn-cs"/>
                        </a:rPr>
                        <a:t>Vilalta</a:t>
                      </a:r>
                      <a:r>
                        <a:rPr lang="en-US" sz="1800" kern="1200" dirty="0" smtClean="0">
                          <a:solidFill>
                            <a:schemeClr val="dk1"/>
                          </a:solidFill>
                          <a:effectLst/>
                          <a:latin typeface="+mn-lt"/>
                          <a:ea typeface="+mn-ea"/>
                          <a:cs typeface="+mn-cs"/>
                        </a:rPr>
                        <a:t>, Ricardo</a:t>
                      </a:r>
                      <a:endParaRPr lang="en-IN" dirty="0"/>
                    </a:p>
                  </a:txBody>
                  <a:tcPr anchor="ctr"/>
                </a:tc>
                <a:tc>
                  <a:txBody>
                    <a:bodyPr/>
                    <a:lstStyle/>
                    <a:p>
                      <a:pPr algn="ctr"/>
                      <a:r>
                        <a:rPr lang="en-US" sz="1800" kern="1200" dirty="0" smtClean="0">
                          <a:solidFill>
                            <a:schemeClr val="dk1"/>
                          </a:solidFill>
                          <a:effectLst/>
                          <a:latin typeface="+mn-lt"/>
                          <a:ea typeface="+mn-ea"/>
                          <a:cs typeface="+mn-cs"/>
                        </a:rPr>
                        <a:t>Supervised Learning to detect Salt Body</a:t>
                      </a:r>
                      <a:endParaRPr lang="en-IN" dirty="0"/>
                    </a:p>
                  </a:txBody>
                  <a:tcPr anchor="ctr"/>
                </a:tc>
                <a:tc>
                  <a:txBody>
                    <a:bodyPr/>
                    <a:lstStyle/>
                    <a:p>
                      <a:pPr algn="ctr"/>
                      <a:r>
                        <a:rPr lang="en-IN" dirty="0" smtClean="0"/>
                        <a:t>2017</a:t>
                      </a:r>
                      <a:endParaRPr lang="en-IN" dirty="0"/>
                    </a:p>
                  </a:txBody>
                  <a:tcPr anchor="ctr"/>
                </a:tc>
                <a:extLst>
                  <a:ext uri="{0D108BD9-81ED-4DB2-BD59-A6C34878D82A}">
                    <a16:rowId xmlns:a16="http://schemas.microsoft.com/office/drawing/2014/main" val="1298278603"/>
                  </a:ext>
                </a:extLst>
              </a:tr>
              <a:tr h="1700391">
                <a:tc>
                  <a:txBody>
                    <a:bodyPr/>
                    <a:lstStyle/>
                    <a:p>
                      <a:pPr algn="ctr"/>
                      <a:r>
                        <a:rPr lang="en-IN" dirty="0" smtClean="0"/>
                        <a:t>2</a:t>
                      </a:r>
                      <a:endParaRPr lang="en-IN" dirty="0"/>
                    </a:p>
                  </a:txBody>
                  <a:tcPr anchor="ctr"/>
                </a:tc>
                <a:tc>
                  <a:txBody>
                    <a:bodyPr/>
                    <a:lstStyle/>
                    <a:p>
                      <a:pPr algn="ctr"/>
                      <a:r>
                        <a:rPr lang="en-US" sz="1800" kern="1200" dirty="0" smtClean="0">
                          <a:solidFill>
                            <a:schemeClr val="dk1"/>
                          </a:solidFill>
                          <a:effectLst/>
                          <a:latin typeface="+mn-lt"/>
                          <a:ea typeface="+mn-ea"/>
                          <a:cs typeface="+mn-cs"/>
                        </a:rPr>
                        <a:t>Shi, </a:t>
                      </a:r>
                      <a:r>
                        <a:rPr lang="en-US" sz="1800" kern="1200" dirty="0" err="1" smtClean="0">
                          <a:solidFill>
                            <a:schemeClr val="dk1"/>
                          </a:solidFill>
                          <a:effectLst/>
                          <a:latin typeface="+mn-lt"/>
                          <a:ea typeface="+mn-ea"/>
                          <a:cs typeface="+mn-cs"/>
                        </a:rPr>
                        <a:t>Yunzhi</a:t>
                      </a:r>
                      <a:r>
                        <a:rPr lang="en-US" sz="1800" kern="1200" dirty="0" smtClean="0">
                          <a:solidFill>
                            <a:schemeClr val="dk1"/>
                          </a:solidFill>
                          <a:effectLst/>
                          <a:latin typeface="+mn-lt"/>
                          <a:ea typeface="+mn-ea"/>
                          <a:cs typeface="+mn-cs"/>
                        </a:rPr>
                        <a:t> &amp; </a:t>
                      </a:r>
                      <a:r>
                        <a:rPr lang="en-US" sz="1800" kern="1200" dirty="0" err="1" smtClean="0">
                          <a:solidFill>
                            <a:schemeClr val="dk1"/>
                          </a:solidFill>
                          <a:effectLst/>
                          <a:latin typeface="+mn-lt"/>
                          <a:ea typeface="+mn-ea"/>
                          <a:cs typeface="+mn-cs"/>
                        </a:rPr>
                        <a:t>wu</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Xinming</a:t>
                      </a:r>
                      <a:r>
                        <a:rPr lang="en-US" sz="1800" kern="1200" dirty="0" smtClean="0">
                          <a:solidFill>
                            <a:schemeClr val="dk1"/>
                          </a:solidFill>
                          <a:effectLst/>
                          <a:latin typeface="+mn-lt"/>
                          <a:ea typeface="+mn-ea"/>
                          <a:cs typeface="+mn-cs"/>
                        </a:rPr>
                        <a:t> &amp; </a:t>
                      </a:r>
                      <a:r>
                        <a:rPr lang="en-US" sz="1800" kern="1200" dirty="0" err="1" smtClean="0">
                          <a:solidFill>
                            <a:schemeClr val="dk1"/>
                          </a:solidFill>
                          <a:effectLst/>
                          <a:latin typeface="+mn-lt"/>
                          <a:ea typeface="+mn-ea"/>
                          <a:cs typeface="+mn-cs"/>
                        </a:rPr>
                        <a:t>Fomel</a:t>
                      </a:r>
                      <a:r>
                        <a:rPr lang="en-US" sz="1800" kern="1200" dirty="0" smtClean="0">
                          <a:solidFill>
                            <a:schemeClr val="dk1"/>
                          </a:solidFill>
                          <a:effectLst/>
                          <a:latin typeface="+mn-lt"/>
                          <a:ea typeface="+mn-ea"/>
                          <a:cs typeface="+mn-cs"/>
                        </a:rPr>
                        <a:t>, Sergey. </a:t>
                      </a:r>
                      <a:endParaRPr lang="en-IN" dirty="0"/>
                    </a:p>
                  </a:txBody>
                  <a:tcPr anchor="ctr"/>
                </a:tc>
                <a:tc>
                  <a:txBody>
                    <a:bodyPr/>
                    <a:lstStyle/>
                    <a:p>
                      <a:pPr algn="ctr"/>
                      <a:r>
                        <a:rPr lang="en-US" sz="1800" kern="1200" dirty="0" smtClean="0">
                          <a:solidFill>
                            <a:schemeClr val="dk1"/>
                          </a:solidFill>
                          <a:effectLst/>
                          <a:latin typeface="+mn-lt"/>
                          <a:ea typeface="+mn-ea"/>
                          <a:cs typeface="+mn-cs"/>
                        </a:rPr>
                        <a:t>Automatic salt-body classification using deep-convolutional neural network.</a:t>
                      </a:r>
                      <a:endParaRPr lang="en-IN" dirty="0"/>
                    </a:p>
                  </a:txBody>
                  <a:tcPr anchor="ctr"/>
                </a:tc>
                <a:tc>
                  <a:txBody>
                    <a:bodyPr/>
                    <a:lstStyle/>
                    <a:p>
                      <a:pPr algn="ctr"/>
                      <a:r>
                        <a:rPr lang="en-IN" dirty="0" smtClean="0"/>
                        <a:t>2018</a:t>
                      </a:r>
                      <a:endParaRPr lang="en-IN" dirty="0"/>
                    </a:p>
                  </a:txBody>
                  <a:tcPr anchor="ctr"/>
                </a:tc>
                <a:extLst>
                  <a:ext uri="{0D108BD9-81ED-4DB2-BD59-A6C34878D82A}">
                    <a16:rowId xmlns:a16="http://schemas.microsoft.com/office/drawing/2014/main" val="1381197450"/>
                  </a:ext>
                </a:extLst>
              </a:tr>
            </a:tbl>
          </a:graphicData>
        </a:graphic>
      </p:graphicFrame>
    </p:spTree>
    <p:extLst>
      <p:ext uri="{BB962C8B-B14F-4D97-AF65-F5344CB8AC3E}">
        <p14:creationId xmlns:p14="http://schemas.microsoft.com/office/powerpoint/2010/main" val="326360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29F40B-7AE9-4DBE-8CCB-D6E39ED0326B}"/>
              </a:ext>
            </a:extLst>
          </p:cNvPr>
          <p:cNvGraphicFramePr>
            <a:graphicFrameLocks noGrp="1"/>
          </p:cNvGraphicFramePr>
          <p:nvPr>
            <p:extLst>
              <p:ext uri="{D42A27DB-BD31-4B8C-83A1-F6EECF244321}">
                <p14:modId xmlns:p14="http://schemas.microsoft.com/office/powerpoint/2010/main" val="1286850202"/>
              </p:ext>
            </p:extLst>
          </p:nvPr>
        </p:nvGraphicFramePr>
        <p:xfrm>
          <a:off x="587990" y="2419977"/>
          <a:ext cx="10966701" cy="3538406"/>
        </p:xfrm>
        <a:graphic>
          <a:graphicData uri="http://schemas.openxmlformats.org/drawingml/2006/table">
            <a:tbl>
              <a:tblPr firstRow="1" bandRow="1">
                <a:tableStyleId>{5C22544A-7EE6-4342-B048-85BDC9FD1C3A}</a:tableStyleId>
              </a:tblPr>
              <a:tblGrid>
                <a:gridCol w="1237353">
                  <a:extLst>
                    <a:ext uri="{9D8B030D-6E8A-4147-A177-3AD203B41FA5}">
                      <a16:colId xmlns:a16="http://schemas.microsoft.com/office/drawing/2014/main" val="3405989078"/>
                    </a:ext>
                  </a:extLst>
                </a:gridCol>
                <a:gridCol w="3901814">
                  <a:extLst>
                    <a:ext uri="{9D8B030D-6E8A-4147-A177-3AD203B41FA5}">
                      <a16:colId xmlns:a16="http://schemas.microsoft.com/office/drawing/2014/main" val="1912459071"/>
                    </a:ext>
                  </a:extLst>
                </a:gridCol>
                <a:gridCol w="2913767">
                  <a:extLst>
                    <a:ext uri="{9D8B030D-6E8A-4147-A177-3AD203B41FA5}">
                      <a16:colId xmlns:a16="http://schemas.microsoft.com/office/drawing/2014/main" val="3895376858"/>
                    </a:ext>
                  </a:extLst>
                </a:gridCol>
                <a:gridCol w="2913767">
                  <a:extLst>
                    <a:ext uri="{9D8B030D-6E8A-4147-A177-3AD203B41FA5}">
                      <a16:colId xmlns:a16="http://schemas.microsoft.com/office/drawing/2014/main" val="3925464725"/>
                    </a:ext>
                  </a:extLst>
                </a:gridCol>
              </a:tblGrid>
              <a:tr h="588602">
                <a:tc>
                  <a:txBody>
                    <a:bodyPr/>
                    <a:lstStyle/>
                    <a:p>
                      <a:pPr algn="ctr"/>
                      <a:r>
                        <a:rPr lang="en-IN" dirty="0"/>
                        <a:t>SL.NO.</a:t>
                      </a:r>
                      <a:endParaRPr lang="en-IN" b="0" dirty="0"/>
                    </a:p>
                  </a:txBody>
                  <a:tcPr anchor="ctr"/>
                </a:tc>
                <a:tc>
                  <a:txBody>
                    <a:bodyPr/>
                    <a:lstStyle/>
                    <a:p>
                      <a:pPr algn="ctr"/>
                      <a:r>
                        <a:rPr lang="en-IN" dirty="0"/>
                        <a:t>AUTHOR</a:t>
                      </a:r>
                      <a:endParaRPr lang="en-IN" b="0" dirty="0"/>
                    </a:p>
                  </a:txBody>
                  <a:tcPr anchor="ctr"/>
                </a:tc>
                <a:tc>
                  <a:txBody>
                    <a:bodyPr/>
                    <a:lstStyle/>
                    <a:p>
                      <a:pPr algn="ctr"/>
                      <a:r>
                        <a:rPr lang="en-IN" dirty="0"/>
                        <a:t>PROPOSED </a:t>
                      </a:r>
                      <a:r>
                        <a:rPr lang="en-IN" dirty="0" smtClean="0"/>
                        <a:t>SYSTEM</a:t>
                      </a:r>
                      <a:endParaRPr lang="en-IN" b="0" dirty="0"/>
                    </a:p>
                  </a:txBody>
                  <a:tcPr anchor="ctr"/>
                </a:tc>
                <a:tc>
                  <a:txBody>
                    <a:bodyPr/>
                    <a:lstStyle/>
                    <a:p>
                      <a:pPr algn="ctr"/>
                      <a:r>
                        <a:rPr lang="en-IN" dirty="0"/>
                        <a:t>PROPOSED YEAR</a:t>
                      </a:r>
                      <a:endParaRPr lang="en-IN" b="0" dirty="0"/>
                    </a:p>
                  </a:txBody>
                  <a:tcPr anchor="ctr"/>
                </a:tc>
                <a:extLst>
                  <a:ext uri="{0D108BD9-81ED-4DB2-BD59-A6C34878D82A}">
                    <a16:rowId xmlns:a16="http://schemas.microsoft.com/office/drawing/2014/main" val="159012002"/>
                  </a:ext>
                </a:extLst>
              </a:tr>
              <a:tr h="1474902">
                <a:tc>
                  <a:txBody>
                    <a:bodyPr/>
                    <a:lstStyle/>
                    <a:p>
                      <a:pPr algn="ctr"/>
                      <a:r>
                        <a:rPr lang="en-IN" b="0" dirty="0" smtClean="0"/>
                        <a:t>3</a:t>
                      </a:r>
                      <a:endParaRPr lang="en-IN" b="0" dirty="0"/>
                    </a:p>
                  </a:txBody>
                  <a:tcPr anchor="ctr"/>
                </a:tc>
                <a:tc>
                  <a:txBody>
                    <a:bodyPr/>
                    <a:lstStyle/>
                    <a:p>
                      <a:pPr algn="ctr"/>
                      <a:r>
                        <a:rPr lang="en-IN" dirty="0" smtClean="0"/>
                        <a:t>Araya-Polo, Mauricio, Taylor </a:t>
                      </a:r>
                      <a:r>
                        <a:rPr lang="en-IN" dirty="0" err="1" smtClean="0"/>
                        <a:t>Dahlke</a:t>
                      </a:r>
                      <a:r>
                        <a:rPr lang="en-IN" dirty="0" smtClean="0"/>
                        <a:t>, Charlie </a:t>
                      </a:r>
                      <a:r>
                        <a:rPr lang="en-IN" dirty="0" err="1" smtClean="0"/>
                        <a:t>Frogner</a:t>
                      </a:r>
                      <a:r>
                        <a:rPr lang="en-IN" dirty="0" smtClean="0"/>
                        <a:t>, </a:t>
                      </a:r>
                      <a:r>
                        <a:rPr lang="en-IN" dirty="0" err="1" smtClean="0"/>
                        <a:t>Chiyuan</a:t>
                      </a:r>
                      <a:r>
                        <a:rPr lang="en-IN" dirty="0" smtClean="0"/>
                        <a:t> Zhang, Tomaso </a:t>
                      </a:r>
                      <a:r>
                        <a:rPr lang="en-IN" dirty="0" err="1" smtClean="0"/>
                        <a:t>Poggio</a:t>
                      </a:r>
                      <a:r>
                        <a:rPr lang="en-IN" dirty="0" smtClean="0"/>
                        <a:t>, and </a:t>
                      </a:r>
                      <a:r>
                        <a:rPr lang="en-IN" dirty="0" err="1" smtClean="0"/>
                        <a:t>Detlef</a:t>
                      </a:r>
                      <a:r>
                        <a:rPr lang="en-IN" dirty="0" smtClean="0"/>
                        <a:t> </a:t>
                      </a:r>
                      <a:r>
                        <a:rPr lang="en-IN" dirty="0" err="1" smtClean="0"/>
                        <a:t>Hohl</a:t>
                      </a:r>
                      <a:endParaRPr lang="en-IN"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Automated Fault Detection Without Seismic Processing.</a:t>
                      </a:r>
                      <a:endParaRPr lang="en-IN" b="0" dirty="0"/>
                    </a:p>
                  </a:txBody>
                  <a:tcPr anchor="ctr"/>
                </a:tc>
                <a:tc>
                  <a:txBody>
                    <a:bodyPr/>
                    <a:lstStyle/>
                    <a:p>
                      <a:pPr algn="ctr"/>
                      <a:r>
                        <a:rPr lang="en-IN" b="0" dirty="0" smtClean="0"/>
                        <a:t>2017</a:t>
                      </a:r>
                      <a:endParaRPr lang="en-IN" b="0" dirty="0"/>
                    </a:p>
                  </a:txBody>
                  <a:tcPr anchor="ctr"/>
                </a:tc>
                <a:extLst>
                  <a:ext uri="{0D108BD9-81ED-4DB2-BD59-A6C34878D82A}">
                    <a16:rowId xmlns:a16="http://schemas.microsoft.com/office/drawing/2014/main" val="1183962872"/>
                  </a:ext>
                </a:extLst>
              </a:tr>
              <a:tr h="1474902">
                <a:tc>
                  <a:txBody>
                    <a:bodyPr/>
                    <a:lstStyle/>
                    <a:p>
                      <a:pPr algn="ctr"/>
                      <a:r>
                        <a:rPr lang="en-IN" b="0" dirty="0" smtClean="0"/>
                        <a:t>4</a:t>
                      </a:r>
                      <a:endParaRPr lang="en-IN" b="0" dirty="0"/>
                    </a:p>
                  </a:txBody>
                  <a:tcPr anchor="ctr"/>
                </a:tc>
                <a:tc>
                  <a:txBody>
                    <a:bodyPr/>
                    <a:lstStyle/>
                    <a:p>
                      <a:pPr algn="ctr"/>
                      <a:r>
                        <a:rPr lang="en-US" sz="1800" kern="1200" dirty="0" smtClean="0">
                          <a:solidFill>
                            <a:schemeClr val="dk1"/>
                          </a:solidFill>
                          <a:effectLst/>
                          <a:latin typeface="+mn-lt"/>
                          <a:ea typeface="+mn-ea"/>
                          <a:cs typeface="+mn-cs"/>
                        </a:rPr>
                        <a:t>O'Shea, </a:t>
                      </a:r>
                      <a:r>
                        <a:rPr lang="en-US" sz="1800" kern="1200" dirty="0" err="1" smtClean="0">
                          <a:solidFill>
                            <a:schemeClr val="dk1"/>
                          </a:solidFill>
                          <a:effectLst/>
                          <a:latin typeface="+mn-lt"/>
                          <a:ea typeface="+mn-ea"/>
                          <a:cs typeface="+mn-cs"/>
                        </a:rPr>
                        <a:t>Keiron</a:t>
                      </a:r>
                      <a:r>
                        <a:rPr lang="en-US" sz="1800" kern="1200" dirty="0" smtClean="0">
                          <a:solidFill>
                            <a:schemeClr val="dk1"/>
                          </a:solidFill>
                          <a:effectLst/>
                          <a:latin typeface="+mn-lt"/>
                          <a:ea typeface="+mn-ea"/>
                          <a:cs typeface="+mn-cs"/>
                        </a:rPr>
                        <a:t> &amp; Nash, Ryan.  </a:t>
                      </a:r>
                      <a:endParaRPr lang="en-IN" b="0" dirty="0"/>
                    </a:p>
                  </a:txBody>
                  <a:tcPr anchor="ctr"/>
                </a:tc>
                <a:tc>
                  <a:txBody>
                    <a:bodyPr/>
                    <a:lstStyle/>
                    <a:p>
                      <a:pPr algn="ctr"/>
                      <a:r>
                        <a:rPr lang="en-US" sz="1800" kern="1200" dirty="0" smtClean="0">
                          <a:solidFill>
                            <a:schemeClr val="dk1"/>
                          </a:solidFill>
                          <a:effectLst/>
                          <a:latin typeface="+mn-lt"/>
                          <a:ea typeface="+mn-ea"/>
                          <a:cs typeface="+mn-cs"/>
                        </a:rPr>
                        <a:t>An Introduction to Convolutional Neural Networks. </a:t>
                      </a:r>
                      <a:endParaRPr lang="en-IN" b="0" dirty="0"/>
                    </a:p>
                  </a:txBody>
                  <a:tcPr anchor="ctr"/>
                </a:tc>
                <a:tc>
                  <a:txBody>
                    <a:bodyPr/>
                    <a:lstStyle/>
                    <a:p>
                      <a:pPr algn="ctr"/>
                      <a:r>
                        <a:rPr lang="en-IN" dirty="0" smtClean="0"/>
                        <a:t>2015</a:t>
                      </a:r>
                      <a:endParaRPr lang="en-IN" b="0" dirty="0"/>
                    </a:p>
                  </a:txBody>
                  <a:tcPr anchor="ctr"/>
                </a:tc>
                <a:extLst>
                  <a:ext uri="{0D108BD9-81ED-4DB2-BD59-A6C34878D82A}">
                    <a16:rowId xmlns:a16="http://schemas.microsoft.com/office/drawing/2014/main" val="3383311293"/>
                  </a:ext>
                </a:extLst>
              </a:tr>
            </a:tbl>
          </a:graphicData>
        </a:graphic>
      </p:graphicFrame>
      <p:sp>
        <p:nvSpPr>
          <p:cNvPr id="11" name="Title 1">
            <a:extLst>
              <a:ext uri="{FF2B5EF4-FFF2-40B4-BE49-F238E27FC236}">
                <a16:creationId xmlns:a16="http://schemas.microsoft.com/office/drawing/2014/main" id="{8D8AE0CB-FF06-47B5-A1E4-065334E4BDD4}"/>
              </a:ext>
            </a:extLst>
          </p:cNvPr>
          <p:cNvSpPr txBox="1">
            <a:spLocks/>
          </p:cNvSpPr>
          <p:nvPr/>
        </p:nvSpPr>
        <p:spPr>
          <a:xfrm>
            <a:off x="1766040" y="554182"/>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dirty="0">
                <a:solidFill>
                  <a:schemeClr val="accent1"/>
                </a:solidFill>
              </a:rPr>
              <a:t>Literature survey</a:t>
            </a:r>
          </a:p>
        </p:txBody>
      </p:sp>
    </p:spTree>
    <p:extLst>
      <p:ext uri="{BB962C8B-B14F-4D97-AF65-F5344CB8AC3E}">
        <p14:creationId xmlns:p14="http://schemas.microsoft.com/office/powerpoint/2010/main" val="3398173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Literature </a:t>
            </a:r>
            <a:r>
              <a:rPr lang="en-IN" dirty="0" smtClean="0">
                <a:solidFill>
                  <a:schemeClr val="accent1"/>
                </a:solidFill>
              </a:rPr>
              <a:t>survey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26049647"/>
              </p:ext>
            </p:extLst>
          </p:nvPr>
        </p:nvGraphicFramePr>
        <p:xfrm>
          <a:off x="838200" y="1966191"/>
          <a:ext cx="10509828" cy="4183749"/>
        </p:xfrm>
        <a:graphic>
          <a:graphicData uri="http://schemas.openxmlformats.org/drawingml/2006/table">
            <a:tbl>
              <a:tblPr firstRow="1" bandRow="1">
                <a:tableStyleId>{5C22544A-7EE6-4342-B048-85BDC9FD1C3A}</a:tableStyleId>
              </a:tblPr>
              <a:tblGrid>
                <a:gridCol w="1767611">
                  <a:extLst>
                    <a:ext uri="{9D8B030D-6E8A-4147-A177-3AD203B41FA5}">
                      <a16:colId xmlns:a16="http://schemas.microsoft.com/office/drawing/2014/main" val="44450953"/>
                    </a:ext>
                  </a:extLst>
                </a:gridCol>
                <a:gridCol w="3487303">
                  <a:extLst>
                    <a:ext uri="{9D8B030D-6E8A-4147-A177-3AD203B41FA5}">
                      <a16:colId xmlns:a16="http://schemas.microsoft.com/office/drawing/2014/main" val="928939955"/>
                    </a:ext>
                  </a:extLst>
                </a:gridCol>
                <a:gridCol w="2627457">
                  <a:extLst>
                    <a:ext uri="{9D8B030D-6E8A-4147-A177-3AD203B41FA5}">
                      <a16:colId xmlns:a16="http://schemas.microsoft.com/office/drawing/2014/main" val="221071845"/>
                    </a:ext>
                  </a:extLst>
                </a:gridCol>
                <a:gridCol w="2627457">
                  <a:extLst>
                    <a:ext uri="{9D8B030D-6E8A-4147-A177-3AD203B41FA5}">
                      <a16:colId xmlns:a16="http://schemas.microsoft.com/office/drawing/2014/main" val="3376975836"/>
                    </a:ext>
                  </a:extLst>
                </a:gridCol>
              </a:tblGrid>
              <a:tr h="590712">
                <a:tc>
                  <a:txBody>
                    <a:bodyPr/>
                    <a:lstStyle/>
                    <a:p>
                      <a:pPr algn="ctr"/>
                      <a:r>
                        <a:rPr lang="en-IN" dirty="0" smtClean="0"/>
                        <a:t>SL.NO.</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PROPOSED SYSTEM</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t>PROPOSED YEAR</a:t>
                      </a:r>
                      <a:endParaRPr lang="en-IN" b="0" dirty="0" smtClean="0"/>
                    </a:p>
                  </a:txBody>
                  <a:tcPr/>
                </a:tc>
                <a:extLst>
                  <a:ext uri="{0D108BD9-81ED-4DB2-BD59-A6C34878D82A}">
                    <a16:rowId xmlns:a16="http://schemas.microsoft.com/office/drawing/2014/main" val="187269519"/>
                  </a:ext>
                </a:extLst>
              </a:tr>
              <a:tr h="1197679">
                <a:tc>
                  <a:txBody>
                    <a:bodyPr/>
                    <a:lstStyle/>
                    <a:p>
                      <a:pPr algn="ctr"/>
                      <a:r>
                        <a:rPr lang="en-IN" dirty="0" smtClean="0"/>
                        <a:t>5</a:t>
                      </a:r>
                      <a:endParaRPr lang="en-IN" dirty="0"/>
                    </a:p>
                  </a:txBody>
                  <a:tcPr anchor="ctr"/>
                </a:tc>
                <a:tc>
                  <a:txBody>
                    <a:bodyPr/>
                    <a:lstStyle/>
                    <a:p>
                      <a:pPr algn="ctr"/>
                      <a:r>
                        <a:rPr lang="en-IN" sz="1800" u="none" strike="noStrike" kern="1200" baseline="0" dirty="0" err="1" smtClean="0"/>
                        <a:t>Ronneberger</a:t>
                      </a:r>
                      <a:r>
                        <a:rPr lang="en-IN" sz="1800" u="none" strike="noStrike" kern="1200" baseline="0" dirty="0" smtClean="0"/>
                        <a:t>, Olaf &amp; Fischer, Philipp &amp; </a:t>
                      </a:r>
                      <a:r>
                        <a:rPr lang="en-IN" sz="1800" u="none" strike="noStrike" kern="1200" baseline="0" dirty="0" err="1" smtClean="0"/>
                        <a:t>Brox</a:t>
                      </a:r>
                      <a:r>
                        <a:rPr lang="en-IN" sz="1800" u="none" strike="noStrike" kern="1200" baseline="0" dirty="0" smtClean="0"/>
                        <a:t>, Thomas. </a:t>
                      </a:r>
                      <a:endParaRPr lang="en-IN" dirty="0"/>
                    </a:p>
                  </a:txBody>
                  <a:tcPr anchor="ctr"/>
                </a:tc>
                <a:tc>
                  <a:txBody>
                    <a:bodyPr/>
                    <a:lstStyle/>
                    <a:p>
                      <a:pPr algn="ctr"/>
                      <a:r>
                        <a:rPr lang="en-IN" sz="1800" u="none" strike="noStrike" kern="1200" baseline="0" dirty="0" smtClean="0"/>
                        <a:t>U-Net: Convolutional Networks for Biomedical Image Segmentation. </a:t>
                      </a:r>
                      <a:endParaRPr lang="en-IN" dirty="0"/>
                    </a:p>
                  </a:txBody>
                  <a:tcPr anchor="ctr"/>
                </a:tc>
                <a:tc>
                  <a:txBody>
                    <a:bodyPr/>
                    <a:lstStyle/>
                    <a:p>
                      <a:pPr algn="ctr"/>
                      <a:r>
                        <a:rPr lang="en-IN" sz="1800" u="none" strike="noStrike" kern="1200" baseline="0" dirty="0" smtClean="0"/>
                        <a:t>2015</a:t>
                      </a:r>
                      <a:endParaRPr lang="en-IN" dirty="0"/>
                    </a:p>
                  </a:txBody>
                  <a:tcPr anchor="ctr"/>
                </a:tc>
                <a:extLst>
                  <a:ext uri="{0D108BD9-81ED-4DB2-BD59-A6C34878D82A}">
                    <a16:rowId xmlns:a16="http://schemas.microsoft.com/office/drawing/2014/main" val="3839764842"/>
                  </a:ext>
                </a:extLst>
              </a:tr>
              <a:tr h="1197679">
                <a:tc>
                  <a:txBody>
                    <a:bodyPr/>
                    <a:lstStyle/>
                    <a:p>
                      <a:pPr algn="ctr"/>
                      <a:r>
                        <a:rPr lang="en-IN" dirty="0" smtClean="0"/>
                        <a:t>6</a:t>
                      </a:r>
                      <a:endParaRPr lang="en-IN" dirty="0"/>
                    </a:p>
                  </a:txBody>
                  <a:tcPr/>
                </a:tc>
                <a:tc>
                  <a:txBody>
                    <a:bodyPr/>
                    <a:lstStyle/>
                    <a:p>
                      <a:pPr algn="ctr" rtl="0"/>
                      <a:r>
                        <a:rPr lang="en-IN" sz="1800" b="0" i="0" u="none" strike="noStrike" kern="1200" baseline="0" dirty="0" smtClean="0">
                          <a:solidFill>
                            <a:schemeClr val="dk1"/>
                          </a:solidFill>
                          <a:latin typeface="+mn-lt"/>
                          <a:ea typeface="+mn-ea"/>
                          <a:cs typeface="+mn-cs"/>
                        </a:rPr>
                        <a:t>Zhen Wong, </a:t>
                      </a:r>
                      <a:r>
                        <a:rPr lang="en-IN" sz="1800" b="0" i="0" u="none" strike="noStrike" kern="1200" baseline="0" dirty="0" err="1" smtClean="0">
                          <a:solidFill>
                            <a:schemeClr val="dk1"/>
                          </a:solidFill>
                          <a:latin typeface="+mn-lt"/>
                          <a:ea typeface="+mn-ea"/>
                          <a:cs typeface="+mn-cs"/>
                        </a:rPr>
                        <a:t>Zhiling</a:t>
                      </a:r>
                      <a:r>
                        <a:rPr lang="en-IN" sz="1800" b="0" i="0" u="none" strike="noStrike" kern="1200" baseline="0" dirty="0" smtClean="0">
                          <a:solidFill>
                            <a:schemeClr val="dk1"/>
                          </a:solidFill>
                          <a:latin typeface="+mn-lt"/>
                          <a:ea typeface="+mn-ea"/>
                          <a:cs typeface="+mn-cs"/>
                        </a:rPr>
                        <a:t> Long &amp; </a:t>
                      </a:r>
                      <a:r>
                        <a:rPr lang="en-IN" sz="1800" b="0" i="0" u="none" strike="noStrike" kern="1200" baseline="0" dirty="0" err="1" smtClean="0">
                          <a:solidFill>
                            <a:schemeClr val="dk1"/>
                          </a:solidFill>
                          <a:latin typeface="+mn-lt"/>
                          <a:ea typeface="+mn-ea"/>
                          <a:cs typeface="+mn-cs"/>
                        </a:rPr>
                        <a:t>Ghassan</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AlRegib</a:t>
                      </a:r>
                      <a:endParaRPr lang="en-IN" sz="1800" b="0" i="0" u="none" strike="noStrike" kern="1200" baseline="0" dirty="0" smtClean="0">
                        <a:solidFill>
                          <a:schemeClr val="dk1"/>
                        </a:solidFill>
                        <a:latin typeface="+mn-lt"/>
                        <a:ea typeface="+mn-ea"/>
                        <a:cs typeface="+mn-cs"/>
                      </a:endParaRPr>
                    </a:p>
                  </a:txBody>
                  <a:tcPr/>
                </a:tc>
                <a:tc>
                  <a:txBody>
                    <a:bodyPr/>
                    <a:lstStyle/>
                    <a:p>
                      <a:pPr algn="ctr"/>
                      <a:r>
                        <a:rPr lang="en-US" sz="1800" kern="1200" dirty="0" smtClean="0">
                          <a:solidFill>
                            <a:schemeClr val="dk1"/>
                          </a:solidFill>
                          <a:effectLst/>
                          <a:latin typeface="+mn-lt"/>
                          <a:ea typeface="+mn-ea"/>
                          <a:cs typeface="+mn-cs"/>
                        </a:rPr>
                        <a:t>Tensor-based subspace learning</a:t>
                      </a:r>
                      <a:r>
                        <a:rPr lang="en-US" sz="1800" kern="1200" baseline="0" dirty="0" smtClean="0">
                          <a:solidFill>
                            <a:schemeClr val="dk1"/>
                          </a:solidFill>
                          <a:effectLst/>
                          <a:latin typeface="+mn-lt"/>
                          <a:ea typeface="+mn-ea"/>
                          <a:cs typeface="+mn-cs"/>
                        </a:rPr>
                        <a:t> for tracking salt-dome boundaries</a:t>
                      </a:r>
                      <a:endParaRPr lang="en-IN" dirty="0"/>
                    </a:p>
                  </a:txBody>
                  <a:tcPr/>
                </a:tc>
                <a:tc>
                  <a:txBody>
                    <a:bodyPr/>
                    <a:lstStyle/>
                    <a:p>
                      <a:pPr algn="ctr"/>
                      <a:r>
                        <a:rPr lang="en-IN" dirty="0" smtClean="0"/>
                        <a:t>2015</a:t>
                      </a:r>
                      <a:endParaRPr lang="en-IN" dirty="0"/>
                    </a:p>
                  </a:txBody>
                  <a:tcPr/>
                </a:tc>
                <a:extLst>
                  <a:ext uri="{0D108BD9-81ED-4DB2-BD59-A6C34878D82A}">
                    <a16:rowId xmlns:a16="http://schemas.microsoft.com/office/drawing/2014/main" val="4046573451"/>
                  </a:ext>
                </a:extLst>
              </a:tr>
              <a:tr h="1197679">
                <a:tc>
                  <a:txBody>
                    <a:bodyPr/>
                    <a:lstStyle/>
                    <a:p>
                      <a:pPr algn="ctr"/>
                      <a:r>
                        <a:rPr lang="en-IN" dirty="0" smtClean="0"/>
                        <a:t>7</a:t>
                      </a:r>
                      <a:endParaRPr lang="en-IN" dirty="0"/>
                    </a:p>
                  </a:txBody>
                  <a:tcPr/>
                </a:tc>
                <a:tc>
                  <a:txBody>
                    <a:bodyPr/>
                    <a:lstStyle/>
                    <a:p>
                      <a:pPr rtl="0"/>
                      <a:r>
                        <a:rPr lang="en-IN" sz="1800" b="0" i="0" u="none" strike="noStrike" kern="1200" baseline="0" dirty="0" smtClean="0">
                          <a:solidFill>
                            <a:schemeClr val="dk1"/>
                          </a:solidFill>
                          <a:latin typeface="+mn-lt"/>
                          <a:ea typeface="+mn-ea"/>
                          <a:cs typeface="+mn-cs"/>
                        </a:rPr>
                        <a:t>Taylor </a:t>
                      </a:r>
                      <a:r>
                        <a:rPr lang="en-IN" sz="1800" b="0" i="0" u="none" strike="noStrike" kern="1200" baseline="0" dirty="0" err="1" smtClean="0">
                          <a:solidFill>
                            <a:schemeClr val="dk1"/>
                          </a:solidFill>
                          <a:latin typeface="+mn-lt"/>
                          <a:ea typeface="+mn-ea"/>
                          <a:cs typeface="+mn-cs"/>
                        </a:rPr>
                        <a:t>Dahlke</a:t>
                      </a:r>
                      <a:r>
                        <a:rPr lang="en-IN" sz="1800" b="0" i="0" u="none" strike="noStrike" kern="1200" baseline="0" dirty="0" smtClean="0">
                          <a:solidFill>
                            <a:schemeClr val="dk1"/>
                          </a:solidFill>
                          <a:latin typeface="+mn-lt"/>
                          <a:ea typeface="+mn-ea"/>
                          <a:cs typeface="+mn-cs"/>
                        </a:rPr>
                        <a:t>, Mauricio Araya-Polo</a:t>
                      </a:r>
                      <a:endParaRPr lang="en-IN" sz="1800" b="0" i="0" u="none" strike="noStrike" kern="1200" baseline="0" dirty="0" smtClean="0">
                        <a:solidFill>
                          <a:schemeClr val="dk1"/>
                        </a:solidFill>
                        <a:latin typeface="+mn-lt"/>
                        <a:ea typeface="+mn-ea"/>
                        <a:cs typeface="+mn-cs"/>
                      </a:endParaRPr>
                    </a:p>
                  </a:txBody>
                  <a:tcPr/>
                </a:tc>
                <a:tc>
                  <a:txBody>
                    <a:bodyPr/>
                    <a:lstStyle/>
                    <a:p>
                      <a:pPr algn="ctr"/>
                      <a:r>
                        <a:rPr lang="en-US" dirty="0" smtClean="0"/>
                        <a:t>Predicting geological features in 3D Seismic Data</a:t>
                      </a:r>
                      <a:endParaRPr lang="en-IN" dirty="0"/>
                    </a:p>
                  </a:txBody>
                  <a:tcPr/>
                </a:tc>
                <a:tc>
                  <a:txBody>
                    <a:bodyPr/>
                    <a:lstStyle/>
                    <a:p>
                      <a:pPr algn="ctr"/>
                      <a:r>
                        <a:rPr lang="en-IN" dirty="0" smtClean="0"/>
                        <a:t>2016</a:t>
                      </a:r>
                      <a:endParaRPr lang="en-IN" dirty="0"/>
                    </a:p>
                  </a:txBody>
                  <a:tcPr/>
                </a:tc>
                <a:extLst>
                  <a:ext uri="{0D108BD9-81ED-4DB2-BD59-A6C34878D82A}">
                    <a16:rowId xmlns:a16="http://schemas.microsoft.com/office/drawing/2014/main" val="1325685552"/>
                  </a:ext>
                </a:extLst>
              </a:tr>
            </a:tbl>
          </a:graphicData>
        </a:graphic>
      </p:graphicFrame>
    </p:spTree>
    <p:extLst>
      <p:ext uri="{BB962C8B-B14F-4D97-AF65-F5344CB8AC3E}">
        <p14:creationId xmlns:p14="http://schemas.microsoft.com/office/powerpoint/2010/main" val="3444560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Literature </a:t>
            </a:r>
            <a:r>
              <a:rPr lang="en-IN" dirty="0" smtClean="0">
                <a:solidFill>
                  <a:schemeClr val="accent1"/>
                </a:solidFill>
              </a:rPr>
              <a:t>survey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2010977"/>
              </p:ext>
            </p:extLst>
          </p:nvPr>
        </p:nvGraphicFramePr>
        <p:xfrm>
          <a:off x="838200" y="1966191"/>
          <a:ext cx="10509828" cy="4183749"/>
        </p:xfrm>
        <a:graphic>
          <a:graphicData uri="http://schemas.openxmlformats.org/drawingml/2006/table">
            <a:tbl>
              <a:tblPr firstRow="1" bandRow="1">
                <a:tableStyleId>{5C22544A-7EE6-4342-B048-85BDC9FD1C3A}</a:tableStyleId>
              </a:tblPr>
              <a:tblGrid>
                <a:gridCol w="1767611">
                  <a:extLst>
                    <a:ext uri="{9D8B030D-6E8A-4147-A177-3AD203B41FA5}">
                      <a16:colId xmlns:a16="http://schemas.microsoft.com/office/drawing/2014/main" val="44450953"/>
                    </a:ext>
                  </a:extLst>
                </a:gridCol>
                <a:gridCol w="3487303">
                  <a:extLst>
                    <a:ext uri="{9D8B030D-6E8A-4147-A177-3AD203B41FA5}">
                      <a16:colId xmlns:a16="http://schemas.microsoft.com/office/drawing/2014/main" val="928939955"/>
                    </a:ext>
                  </a:extLst>
                </a:gridCol>
                <a:gridCol w="2627457">
                  <a:extLst>
                    <a:ext uri="{9D8B030D-6E8A-4147-A177-3AD203B41FA5}">
                      <a16:colId xmlns:a16="http://schemas.microsoft.com/office/drawing/2014/main" val="221071845"/>
                    </a:ext>
                  </a:extLst>
                </a:gridCol>
                <a:gridCol w="2627457">
                  <a:extLst>
                    <a:ext uri="{9D8B030D-6E8A-4147-A177-3AD203B41FA5}">
                      <a16:colId xmlns:a16="http://schemas.microsoft.com/office/drawing/2014/main" val="3376975836"/>
                    </a:ext>
                  </a:extLst>
                </a:gridCol>
              </a:tblGrid>
              <a:tr h="590712">
                <a:tc>
                  <a:txBody>
                    <a:bodyPr/>
                    <a:lstStyle/>
                    <a:p>
                      <a:pPr algn="ctr"/>
                      <a:r>
                        <a:rPr lang="en-IN" dirty="0" smtClean="0"/>
                        <a:t>SL.NO.</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PROPOSED SYSTEM</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t>PROPOSED YEAR</a:t>
                      </a:r>
                      <a:endParaRPr lang="en-IN" b="0" dirty="0" smtClean="0"/>
                    </a:p>
                  </a:txBody>
                  <a:tcPr/>
                </a:tc>
                <a:extLst>
                  <a:ext uri="{0D108BD9-81ED-4DB2-BD59-A6C34878D82A}">
                    <a16:rowId xmlns:a16="http://schemas.microsoft.com/office/drawing/2014/main" val="187269519"/>
                  </a:ext>
                </a:extLst>
              </a:tr>
              <a:tr h="1197679">
                <a:tc>
                  <a:txBody>
                    <a:bodyPr/>
                    <a:lstStyle/>
                    <a:p>
                      <a:pPr algn="ctr"/>
                      <a:r>
                        <a:rPr lang="en-IN" dirty="0" smtClean="0"/>
                        <a:t>8</a:t>
                      </a:r>
                      <a:endParaRPr lang="en-IN" dirty="0"/>
                    </a:p>
                  </a:txBody>
                  <a:tcPr anchor="ctr"/>
                </a:tc>
                <a:tc>
                  <a:txBody>
                    <a:bodyPr/>
                    <a:lstStyle/>
                    <a:p>
                      <a:pPr algn="ctr"/>
                      <a:r>
                        <a:rPr lang="en-US" dirty="0" smtClean="0"/>
                        <a:t>Henry W. Lin, Max </a:t>
                      </a:r>
                      <a:r>
                        <a:rPr lang="en-US" dirty="0" err="1" smtClean="0"/>
                        <a:t>Tegmark</a:t>
                      </a:r>
                      <a:r>
                        <a:rPr lang="en-US" dirty="0" smtClean="0"/>
                        <a:t>, and David </a:t>
                      </a:r>
                      <a:r>
                        <a:rPr lang="en-US" dirty="0" err="1" smtClean="0"/>
                        <a:t>Rolnick</a:t>
                      </a:r>
                      <a:r>
                        <a:rPr lang="en-US" dirty="0" smtClean="0"/>
                        <a:t>.</a:t>
                      </a:r>
                      <a:endParaRPr lang="en-IN" dirty="0"/>
                    </a:p>
                  </a:txBody>
                  <a:tcPr anchor="ctr"/>
                </a:tc>
                <a:tc>
                  <a:txBody>
                    <a:bodyPr/>
                    <a:lstStyle/>
                    <a:p>
                      <a:pPr algn="ctr"/>
                      <a:r>
                        <a:rPr lang="en-US" sz="1800" u="none" strike="noStrike" kern="1200" baseline="0" dirty="0" smtClean="0"/>
                        <a:t>Why does deep and cheap learning work so well?</a:t>
                      </a:r>
                      <a:endParaRPr lang="en-IN" dirty="0"/>
                    </a:p>
                  </a:txBody>
                  <a:tcPr anchor="ctr"/>
                </a:tc>
                <a:tc>
                  <a:txBody>
                    <a:bodyPr/>
                    <a:lstStyle/>
                    <a:p>
                      <a:pPr algn="ctr"/>
                      <a:r>
                        <a:rPr lang="en-IN" sz="1800" u="none" strike="noStrike" kern="1200" baseline="0" dirty="0" smtClean="0"/>
                        <a:t>2017</a:t>
                      </a:r>
                      <a:endParaRPr lang="en-IN" dirty="0"/>
                    </a:p>
                  </a:txBody>
                  <a:tcPr anchor="ctr"/>
                </a:tc>
                <a:extLst>
                  <a:ext uri="{0D108BD9-81ED-4DB2-BD59-A6C34878D82A}">
                    <a16:rowId xmlns:a16="http://schemas.microsoft.com/office/drawing/2014/main" val="3839764842"/>
                  </a:ext>
                </a:extLst>
              </a:tr>
              <a:tr h="1197679">
                <a:tc>
                  <a:txBody>
                    <a:bodyPr/>
                    <a:lstStyle/>
                    <a:p>
                      <a:pPr algn="ctr"/>
                      <a:r>
                        <a:rPr lang="en-IN" dirty="0" smtClean="0"/>
                        <a:t>9</a:t>
                      </a:r>
                      <a:endParaRPr lang="en-IN" dirty="0"/>
                    </a:p>
                  </a:txBody>
                  <a:tcPr/>
                </a:tc>
                <a:tc>
                  <a:txBody>
                    <a:bodyPr/>
                    <a:lstStyle/>
                    <a:p>
                      <a:pPr algn="ctr" rtl="0"/>
                      <a:r>
                        <a:rPr lang="en-IN" sz="1800" b="0" i="0" u="none" strike="noStrike" kern="1200" baseline="0" dirty="0" err="1" smtClean="0">
                          <a:solidFill>
                            <a:schemeClr val="dk1"/>
                          </a:solidFill>
                          <a:latin typeface="+mn-lt"/>
                          <a:ea typeface="+mn-ea"/>
                          <a:cs typeface="+mn-cs"/>
                        </a:rPr>
                        <a:t>Seokmin</a:t>
                      </a:r>
                      <a:r>
                        <a:rPr lang="en-IN" sz="1800" b="0" i="0" u="none" strike="noStrike" kern="1200" baseline="0" dirty="0" smtClean="0">
                          <a:solidFill>
                            <a:schemeClr val="dk1"/>
                          </a:solidFill>
                          <a:latin typeface="+mn-lt"/>
                          <a:ea typeface="+mn-ea"/>
                          <a:cs typeface="+mn-cs"/>
                        </a:rPr>
                        <a:t> Oh, </a:t>
                      </a:r>
                      <a:r>
                        <a:rPr lang="en-IN" sz="1800" b="0" i="0" u="none" strike="noStrike" kern="1200" baseline="0" dirty="0" err="1" smtClean="0">
                          <a:solidFill>
                            <a:schemeClr val="dk1"/>
                          </a:solidFill>
                          <a:latin typeface="+mn-lt"/>
                          <a:ea typeface="+mn-ea"/>
                          <a:cs typeface="+mn-cs"/>
                        </a:rPr>
                        <a:t>Kyubo</a:t>
                      </a:r>
                      <a:r>
                        <a:rPr lang="en-IN" sz="1800" b="0" i="0" u="none" strike="noStrike" kern="1200" baseline="0" dirty="0" smtClean="0">
                          <a:solidFill>
                            <a:schemeClr val="dk1"/>
                          </a:solidFill>
                          <a:latin typeface="+mn-lt"/>
                          <a:ea typeface="+mn-ea"/>
                          <a:cs typeface="+mn-cs"/>
                        </a:rPr>
                        <a:t> Noh, </a:t>
                      </a:r>
                      <a:r>
                        <a:rPr lang="en-IN" sz="1800" b="0" i="0" u="none" strike="noStrike" kern="1200" baseline="0" dirty="0" err="1" smtClean="0">
                          <a:solidFill>
                            <a:schemeClr val="dk1"/>
                          </a:solidFill>
                          <a:latin typeface="+mn-lt"/>
                          <a:ea typeface="+mn-ea"/>
                          <a:cs typeface="+mn-cs"/>
                        </a:rPr>
                        <a:t>Daeung</a:t>
                      </a:r>
                      <a:r>
                        <a:rPr lang="en-IN" sz="1800" b="0" i="0" u="none" strike="noStrike" kern="1200" baseline="0" dirty="0" smtClean="0">
                          <a:solidFill>
                            <a:schemeClr val="dk1"/>
                          </a:solidFill>
                          <a:latin typeface="+mn-lt"/>
                          <a:ea typeface="+mn-ea"/>
                          <a:cs typeface="+mn-cs"/>
                        </a:rPr>
                        <a:t> Yoon, Soon </a:t>
                      </a:r>
                      <a:r>
                        <a:rPr lang="en-IN" sz="1800" b="0" i="0" u="none" strike="noStrike" kern="1200" baseline="0" dirty="0" err="1" smtClean="0">
                          <a:solidFill>
                            <a:schemeClr val="dk1"/>
                          </a:solidFill>
                          <a:latin typeface="+mn-lt"/>
                          <a:ea typeface="+mn-ea"/>
                          <a:cs typeface="+mn-cs"/>
                        </a:rPr>
                        <a:t>Jee</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Seol</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Joongmoo</a:t>
                      </a:r>
                      <a:r>
                        <a:rPr lang="en-IN" sz="1800" b="0" i="0" u="none" strike="noStrike" kern="1200" baseline="0" dirty="0" smtClean="0">
                          <a:solidFill>
                            <a:schemeClr val="dk1"/>
                          </a:solidFill>
                          <a:latin typeface="+mn-lt"/>
                          <a:ea typeface="+mn-ea"/>
                          <a:cs typeface="+mn-cs"/>
                        </a:rPr>
                        <a:t> Byun.</a:t>
                      </a:r>
                      <a:endParaRPr lang="en-IN" sz="1800" b="0" i="0" u="none" strike="noStrike" kern="1200" baseline="0" dirty="0" smtClean="0">
                        <a:solidFill>
                          <a:schemeClr val="dk1"/>
                        </a:solidFill>
                        <a:latin typeface="+mn-lt"/>
                        <a:ea typeface="+mn-ea"/>
                        <a:cs typeface="+mn-cs"/>
                      </a:endParaRPr>
                    </a:p>
                  </a:txBody>
                  <a:tcPr/>
                </a:tc>
                <a:tc>
                  <a:txBody>
                    <a:bodyPr/>
                    <a:lstStyle/>
                    <a:p>
                      <a:pPr algn="ctr"/>
                      <a:r>
                        <a:rPr lang="en-IN" dirty="0" smtClean="0"/>
                        <a:t>Salt Delineation from</a:t>
                      </a:r>
                      <a:r>
                        <a:rPr lang="en-IN" baseline="0" dirty="0" smtClean="0"/>
                        <a:t> electromagnetic data using CNNs</a:t>
                      </a:r>
                      <a:endParaRPr lang="en-IN" dirty="0"/>
                    </a:p>
                  </a:txBody>
                  <a:tcPr/>
                </a:tc>
                <a:tc>
                  <a:txBody>
                    <a:bodyPr/>
                    <a:lstStyle/>
                    <a:p>
                      <a:pPr algn="ctr"/>
                      <a:r>
                        <a:rPr lang="en-IN" dirty="0" smtClean="0"/>
                        <a:t>2018</a:t>
                      </a:r>
                      <a:endParaRPr lang="en-IN" dirty="0"/>
                    </a:p>
                  </a:txBody>
                  <a:tcPr/>
                </a:tc>
                <a:extLst>
                  <a:ext uri="{0D108BD9-81ED-4DB2-BD59-A6C34878D82A}">
                    <a16:rowId xmlns:a16="http://schemas.microsoft.com/office/drawing/2014/main" val="4046573451"/>
                  </a:ext>
                </a:extLst>
              </a:tr>
              <a:tr h="1197679">
                <a:tc>
                  <a:txBody>
                    <a:bodyPr/>
                    <a:lstStyle/>
                    <a:p>
                      <a:pPr algn="ctr"/>
                      <a:r>
                        <a:rPr lang="en-IN" dirty="0" smtClean="0"/>
                        <a:t>10</a:t>
                      </a:r>
                      <a:endParaRPr lang="en-IN" dirty="0"/>
                    </a:p>
                  </a:txBody>
                  <a:tcPr/>
                </a:tc>
                <a:tc>
                  <a:txBody>
                    <a:bodyPr/>
                    <a:lstStyle/>
                    <a:p>
                      <a:pPr rtl="0"/>
                      <a:r>
                        <a:rPr lang="en-IN" sz="1800" b="0" i="0" u="none" strike="noStrike" kern="1200" baseline="0" dirty="0" smtClean="0">
                          <a:solidFill>
                            <a:schemeClr val="dk1"/>
                          </a:solidFill>
                          <a:latin typeface="+mn-lt"/>
                          <a:ea typeface="+mn-ea"/>
                          <a:cs typeface="+mn-cs"/>
                        </a:rPr>
                        <a:t>Charlie </a:t>
                      </a:r>
                      <a:r>
                        <a:rPr lang="en-IN" sz="1800" b="0" i="0" u="none" strike="noStrike" kern="1200" baseline="0" dirty="0" err="1" smtClean="0">
                          <a:solidFill>
                            <a:schemeClr val="dk1"/>
                          </a:solidFill>
                          <a:latin typeface="+mn-lt"/>
                          <a:ea typeface="+mn-ea"/>
                          <a:cs typeface="+mn-cs"/>
                        </a:rPr>
                        <a:t>Frogner</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Chiyuan</a:t>
                      </a:r>
                      <a:r>
                        <a:rPr lang="en-IN" sz="1800" b="0" i="0" u="none" strike="noStrike" kern="1200" baseline="0" dirty="0" smtClean="0">
                          <a:solidFill>
                            <a:schemeClr val="dk1"/>
                          </a:solidFill>
                          <a:latin typeface="+mn-lt"/>
                          <a:ea typeface="+mn-ea"/>
                          <a:cs typeface="+mn-cs"/>
                        </a:rPr>
                        <a:t> Zhang, Hossein </a:t>
                      </a:r>
                      <a:r>
                        <a:rPr lang="en-IN" sz="1800" b="0" i="0" u="none" strike="noStrike" kern="1200" baseline="0" dirty="0" err="1" smtClean="0">
                          <a:solidFill>
                            <a:schemeClr val="dk1"/>
                          </a:solidFill>
                          <a:latin typeface="+mn-lt"/>
                          <a:ea typeface="+mn-ea"/>
                          <a:cs typeface="+mn-cs"/>
                        </a:rPr>
                        <a:t>Mobahi</a:t>
                      </a:r>
                      <a:r>
                        <a:rPr lang="en-IN" sz="1800" b="0" i="0" u="none" strike="noStrike" kern="1200" baseline="0" dirty="0" smtClean="0">
                          <a:solidFill>
                            <a:schemeClr val="dk1"/>
                          </a:solidFill>
                          <a:latin typeface="+mn-lt"/>
                          <a:ea typeface="+mn-ea"/>
                          <a:cs typeface="+mn-cs"/>
                        </a:rPr>
                        <a:t>, Mauricio Araya-Polo &amp; Tomaso </a:t>
                      </a:r>
                      <a:r>
                        <a:rPr lang="en-IN" sz="1800" b="0" i="0" u="none" strike="noStrike" kern="1200" baseline="0" dirty="0" err="1" smtClean="0">
                          <a:solidFill>
                            <a:schemeClr val="dk1"/>
                          </a:solidFill>
                          <a:latin typeface="+mn-lt"/>
                          <a:ea typeface="+mn-ea"/>
                          <a:cs typeface="+mn-cs"/>
                        </a:rPr>
                        <a:t>Poggio</a:t>
                      </a:r>
                      <a:endParaRPr lang="en-IN" sz="1800" b="0" i="0" u="none" strike="noStrike" kern="1200" baseline="0" dirty="0" smtClean="0">
                        <a:solidFill>
                          <a:schemeClr val="dk1"/>
                        </a:solidFill>
                        <a:latin typeface="+mn-lt"/>
                        <a:ea typeface="+mn-ea"/>
                        <a:cs typeface="+mn-cs"/>
                      </a:endParaRPr>
                    </a:p>
                  </a:txBody>
                  <a:tcPr/>
                </a:tc>
                <a:tc>
                  <a:txBody>
                    <a:bodyPr/>
                    <a:lstStyle/>
                    <a:p>
                      <a:pPr algn="ctr"/>
                      <a:r>
                        <a:rPr lang="en-US" dirty="0" smtClean="0"/>
                        <a:t>Learning with a Wasserstein Loss</a:t>
                      </a:r>
                      <a:endParaRPr lang="en-IN" dirty="0"/>
                    </a:p>
                  </a:txBody>
                  <a:tcPr/>
                </a:tc>
                <a:tc>
                  <a:txBody>
                    <a:bodyPr/>
                    <a:lstStyle/>
                    <a:p>
                      <a:pPr algn="ctr"/>
                      <a:r>
                        <a:rPr lang="en-IN" dirty="0" smtClean="0"/>
                        <a:t>2015</a:t>
                      </a:r>
                      <a:endParaRPr lang="en-IN" dirty="0"/>
                    </a:p>
                  </a:txBody>
                  <a:tcPr/>
                </a:tc>
                <a:extLst>
                  <a:ext uri="{0D108BD9-81ED-4DB2-BD59-A6C34878D82A}">
                    <a16:rowId xmlns:a16="http://schemas.microsoft.com/office/drawing/2014/main" val="1325685552"/>
                  </a:ext>
                </a:extLst>
              </a:tr>
            </a:tbl>
          </a:graphicData>
        </a:graphic>
      </p:graphicFrame>
    </p:spTree>
    <p:extLst>
      <p:ext uri="{BB962C8B-B14F-4D97-AF65-F5344CB8AC3E}">
        <p14:creationId xmlns:p14="http://schemas.microsoft.com/office/powerpoint/2010/main" val="98771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1316</TotalTime>
  <Words>2095</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Century Gothic</vt:lpstr>
      <vt:lpstr>Times New Roman</vt:lpstr>
      <vt:lpstr>Wingdings</vt:lpstr>
      <vt:lpstr>Wingdings 3</vt:lpstr>
      <vt:lpstr>Office Theme</vt:lpstr>
      <vt:lpstr>PowerPoint Presentation</vt:lpstr>
      <vt:lpstr>PowerPoint Presentation</vt:lpstr>
      <vt:lpstr>ABSTRACT</vt:lpstr>
      <vt:lpstr>PowerPoint Presentation</vt:lpstr>
      <vt:lpstr>PROBLEM STATEMENT</vt:lpstr>
      <vt:lpstr>PowerPoint Presentation</vt:lpstr>
      <vt:lpstr>PowerPoint Presentation</vt:lpstr>
      <vt:lpstr>Literature survey</vt:lpstr>
      <vt:lpstr>Literature survey</vt:lpstr>
      <vt:lpstr>Supervised learning to detect salt body </vt:lpstr>
      <vt:lpstr>Supervised learning to detect salt body </vt:lpstr>
      <vt:lpstr>Automated Fault Detection Without Seismic Processing</vt:lpstr>
      <vt:lpstr>Automated Fault Detection Without Seismic Processing</vt:lpstr>
      <vt:lpstr>Automated Fault Detection Without Seismic Processing</vt:lpstr>
      <vt:lpstr>Wasserstein Loss</vt:lpstr>
      <vt:lpstr>Automated Fault Detection Without Seismic Processing</vt:lpstr>
      <vt:lpstr>Automated Fault Detection Without Seismic Processing</vt:lpstr>
      <vt:lpstr>Automatic salt-body classification using deep convolutional neural network </vt:lpstr>
      <vt:lpstr>Automatic salt-body classification using deep convolutional neural network </vt:lpstr>
      <vt:lpstr>Automatic salt-body classification using deep convolutional neural network </vt:lpstr>
      <vt:lpstr>Automatic salt-body classification using deep convolutional neural network </vt:lpstr>
      <vt:lpstr>Module Specification</vt:lpstr>
      <vt:lpstr>Dataset</vt:lpstr>
      <vt:lpstr>Data Preprocessing</vt:lpstr>
      <vt:lpstr>Plot the depth distribution in the training data</vt:lpstr>
      <vt:lpstr>Plot the proportion of salt vs depth in the training data</vt:lpstr>
      <vt:lpstr>Building the U-Net algorithm</vt:lpstr>
      <vt:lpstr>Building the U-Net algorithm</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Gupta</dc:creator>
  <cp:lastModifiedBy>Dylan Saldanha</cp:lastModifiedBy>
  <cp:revision>56</cp:revision>
  <dcterms:modified xsi:type="dcterms:W3CDTF">2018-12-14T18:28:38Z</dcterms:modified>
</cp:coreProperties>
</file>