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49" r:id="rId1"/>
  </p:sldMasterIdLst>
  <p:sldIdLst>
    <p:sldId id="256" r:id="rId2"/>
    <p:sldId id="257" r:id="rId3"/>
    <p:sldId id="259" r:id="rId4"/>
    <p:sldId id="261" r:id="rId5"/>
    <p:sldId id="296" r:id="rId6"/>
    <p:sldId id="297" r:id="rId7"/>
    <p:sldId id="300" r:id="rId8"/>
    <p:sldId id="298" r:id="rId9"/>
    <p:sldId id="301" r:id="rId10"/>
    <p:sldId id="299" r:id="rId11"/>
    <p:sldId id="262" r:id="rId12"/>
    <p:sldId id="263" r:id="rId13"/>
    <p:sldId id="273" r:id="rId14"/>
    <p:sldId id="293"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ylan Saldanha" initials="DS" lastIdx="1" clrIdx="0">
    <p:extLst/>
  </p:cmAuthor>
  <p:cmAuthor id="2" name="Aman Gupta" initials="AG"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47"/>
    <p:restoredTop sz="94679"/>
  </p:normalViewPr>
  <p:slideViewPr>
    <p:cSldViewPr snapToGrid="0">
      <p:cViewPr>
        <p:scale>
          <a:sx n="185" d="100"/>
          <a:sy n="185" d="100"/>
        </p:scale>
        <p:origin x="928" y="84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3-06T00:48:48.944"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4913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pPr/>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8236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pPr/>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3738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pPr/>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176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410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8A87A34-81AB-432B-8DAE-1953F412C126}" type="datetimeFigureOut">
              <a:rPr lang="en-US" smtClean="0"/>
              <a:pPr/>
              <a:t>3/21/19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36229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8A87A34-81AB-432B-8DAE-1953F412C126}" type="datetimeFigureOut">
              <a:rPr lang="en-US" smtClean="0"/>
              <a:pPr/>
              <a:t>3/21/19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4855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8A87A34-81AB-432B-8DAE-1953F412C126}" type="datetimeFigureOut">
              <a:rPr lang="en-US" smtClean="0"/>
              <a:t>3/21/19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5410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719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04169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3011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3/21/19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2655025"/>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17" name="Google Shape;38;p1">
            <a:extLst>
              <a:ext uri="{FF2B5EF4-FFF2-40B4-BE49-F238E27FC236}">
                <a16:creationId xmlns:a16="http://schemas.microsoft.com/office/drawing/2014/main" xmlns="" id="{114E2885-7EC0-4D89-A844-F63085355769}"/>
              </a:ext>
            </a:extLst>
          </p:cNvPr>
          <p:cNvSpPr txBox="1">
            <a:spLocks/>
          </p:cNvSpPr>
          <p:nvPr/>
        </p:nvSpPr>
        <p:spPr>
          <a:xfrm>
            <a:off x="501553" y="895217"/>
            <a:ext cx="11188891" cy="1197313"/>
          </a:xfrm>
          <a:prstGeom prst="rect">
            <a:avLst/>
          </a:prstGeom>
          <a:noFill/>
          <a:ln>
            <a:noFill/>
          </a:ln>
          <a:effectLst>
            <a:glow rad="139700">
              <a:srgbClr val="96FF18">
                <a:alpha val="40000"/>
              </a:srgbClr>
            </a:glow>
            <a:reflection stA="0" endPos="65000" dist="50800" dir="5400000" fadeDir="5400012" sy="-100000" algn="bl" rotWithShape="0"/>
            <a:softEdge rad="558800"/>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spcBef>
                <a:spcPts val="0"/>
              </a:spcBef>
              <a:buClr>
                <a:schemeClr val="dk1"/>
              </a:buClr>
              <a:buSzPts val="5400"/>
            </a:pPr>
            <a:r>
              <a:rPr lang="en-IN" sz="4000" b="1" dirty="0">
                <a:solidFill>
                  <a:schemeClr val="tx1"/>
                </a:solidFill>
              </a:rPr>
              <a:t>Hydrocarbon Exploration using Seismic Imaging</a:t>
            </a:r>
            <a:r>
              <a:rPr lang="en-US" sz="4000" b="1" dirty="0">
                <a:solidFill>
                  <a:schemeClr val="tx1"/>
                </a:solidFill>
              </a:rPr>
              <a:t> </a:t>
            </a:r>
          </a:p>
        </p:txBody>
      </p:sp>
      <p:sp>
        <p:nvSpPr>
          <p:cNvPr id="18" name="Google Shape;39;p1">
            <a:extLst>
              <a:ext uri="{FF2B5EF4-FFF2-40B4-BE49-F238E27FC236}">
                <a16:creationId xmlns:a16="http://schemas.microsoft.com/office/drawing/2014/main" xmlns="" id="{6751794B-87A1-48DA-9246-09DD420DBDFE}"/>
              </a:ext>
            </a:extLst>
          </p:cNvPr>
          <p:cNvSpPr/>
          <p:nvPr/>
        </p:nvSpPr>
        <p:spPr>
          <a:xfrm>
            <a:off x="7743825" y="5721271"/>
            <a:ext cx="4448175" cy="923289"/>
          </a:xfrm>
          <a:prstGeom prst="rect">
            <a:avLst/>
          </a:prstGeom>
          <a:noFill/>
          <a:ln>
            <a:noFill/>
          </a:ln>
        </p:spPr>
        <p:txBody>
          <a:bodyPr spcFirstLastPara="1" wrap="square" lIns="91425" tIns="45700" rIns="91425" bIns="45700" anchor="t" anchorCtr="0">
            <a:spAutoFit/>
          </a:bodyPr>
          <a:lstStyle/>
          <a:p>
            <a:pPr algn="ctr"/>
            <a:r>
              <a:rPr lang="en-US" dirty="0">
                <a:latin typeface="Century Gothic" panose="020B0502020202020204" pitchFamily="34" charset="0"/>
              </a:rPr>
              <a:t>Under the guidance of :</a:t>
            </a:r>
            <a:endParaRPr lang="en-IN" dirty="0">
              <a:latin typeface="Century Gothic" panose="020B0502020202020204" pitchFamily="34" charset="0"/>
            </a:endParaRPr>
          </a:p>
          <a:p>
            <a:pPr algn="ctr"/>
            <a:r>
              <a:rPr lang="en-US" dirty="0">
                <a:latin typeface="Century Gothic" panose="020B0502020202020204" pitchFamily="34" charset="0"/>
              </a:rPr>
              <a:t>Mrs. </a:t>
            </a:r>
            <a:r>
              <a:rPr lang="en-US" dirty="0" err="1">
                <a:latin typeface="Century Gothic" panose="020B0502020202020204" pitchFamily="34" charset="0"/>
              </a:rPr>
              <a:t>Madhushree</a:t>
            </a:r>
            <a:r>
              <a:rPr lang="en-US" dirty="0">
                <a:latin typeface="Century Gothic" panose="020B0502020202020204" pitchFamily="34" charset="0"/>
              </a:rPr>
              <a:t>                                                Assistant Professor, Dept. of CSE</a:t>
            </a:r>
            <a:endParaRPr lang="en-IN" dirty="0">
              <a:latin typeface="Century Gothic" panose="020B0502020202020204" pitchFamily="34" charset="0"/>
            </a:endParaRPr>
          </a:p>
        </p:txBody>
      </p:sp>
      <p:sp>
        <p:nvSpPr>
          <p:cNvPr id="21" name="Rectangle 3">
            <a:extLst>
              <a:ext uri="{FF2B5EF4-FFF2-40B4-BE49-F238E27FC236}">
                <a16:creationId xmlns:a16="http://schemas.microsoft.com/office/drawing/2014/main" xmlns="" id="{14F8BE01-DEDF-44A4-9984-2733467D9CD3}"/>
              </a:ext>
            </a:extLst>
          </p:cNvPr>
          <p:cNvSpPr>
            <a:spLocks noChangeArrowheads="1"/>
          </p:cNvSpPr>
          <p:nvPr/>
        </p:nvSpPr>
        <p:spPr bwMode="auto">
          <a:xfrm>
            <a:off x="2000096" y="4328052"/>
            <a:ext cx="8191806" cy="112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rPr>
              <a:t>DEPARTMENT OF COMPUTER SCIENCE AND ENGINEERING</a:t>
            </a:r>
            <a:endParaRPr kumimoji="0" lang="en-US" altLang="en-US" sz="200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entury Gothic" panose="020B0502020202020204" pitchFamily="34" charset="0"/>
                <a:ea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Century Gothic" panose="020B0502020202020204" pitchFamily="34" charset="0"/>
            </a:endParaRPr>
          </a:p>
        </p:txBody>
      </p:sp>
      <p:sp>
        <p:nvSpPr>
          <p:cNvPr id="22" name="Google Shape;39;p1">
            <a:extLst>
              <a:ext uri="{FF2B5EF4-FFF2-40B4-BE49-F238E27FC236}">
                <a16:creationId xmlns:a16="http://schemas.microsoft.com/office/drawing/2014/main" xmlns="" id="{6038C6D6-1464-42D8-BC94-9139A314E5DB}"/>
              </a:ext>
            </a:extLst>
          </p:cNvPr>
          <p:cNvSpPr/>
          <p:nvPr/>
        </p:nvSpPr>
        <p:spPr>
          <a:xfrm>
            <a:off x="97808" y="5875159"/>
            <a:ext cx="5698308"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0" i="0" u="none" strike="noStrike" cap="none" dirty="0">
                <a:solidFill>
                  <a:srgbClr val="0C0C0C"/>
                </a:solidFill>
                <a:effectLst>
                  <a:outerShdw blurRad="38100" dist="19050" dir="2700000" algn="tl" rotWithShape="0">
                    <a:srgbClr val="000000">
                      <a:alpha val="40000"/>
                    </a:srgbClr>
                  </a:outerShdw>
                </a:effectLst>
                <a:latin typeface="Century Gothic"/>
                <a:ea typeface="Century Gothic"/>
                <a:cs typeface="Times New Roman" panose="02020603050405020304" pitchFamily="18" charset="0"/>
                <a:sym typeface="Century Gothic"/>
              </a:rPr>
              <a:t>Project By:</a:t>
            </a:r>
            <a:r>
              <a:rPr lang="en-US" i="0" u="none" strike="noStrike" dirty="0">
                <a:sym typeface="Century Gothic"/>
              </a:rPr>
              <a:t> </a:t>
            </a:r>
          </a:p>
          <a:p>
            <a:pPr lvl="0"/>
            <a:r>
              <a:rPr lang="en-US" b="0" cap="none" dirty="0">
                <a:solidFill>
                  <a:srgbClr val="0C0C0C"/>
                </a:solidFill>
                <a:effectLst>
                  <a:outerShdw blurRad="38100" dist="19050" dir="2700000" algn="tl" rotWithShape="0">
                    <a:srgbClr val="000000">
                      <a:alpha val="40000"/>
                    </a:srgbClr>
                  </a:outerShdw>
                </a:effectLst>
                <a:latin typeface="Century Gothic"/>
                <a:ea typeface="Century Gothic"/>
                <a:cs typeface="Times New Roman" panose="02020603050405020304" pitchFamily="18" charset="0"/>
                <a:sym typeface="Century Gothic"/>
              </a:rPr>
              <a:t>Abhishek Varma (1SG15CS004), Aman Gupta (1SG15CS008), Dylan </a:t>
            </a:r>
            <a:r>
              <a:rPr lang="en-US" b="0" cap="none" dirty="0" err="1">
                <a:solidFill>
                  <a:srgbClr val="0C0C0C"/>
                </a:solidFill>
                <a:effectLst>
                  <a:outerShdw blurRad="38100" dist="19050" dir="2700000" algn="tl" rotWithShape="0">
                    <a:srgbClr val="000000">
                      <a:alpha val="40000"/>
                    </a:srgbClr>
                  </a:outerShdw>
                </a:effectLst>
                <a:latin typeface="Century Gothic"/>
                <a:ea typeface="Century Gothic"/>
                <a:cs typeface="Times New Roman" panose="02020603050405020304" pitchFamily="18" charset="0"/>
                <a:sym typeface="Century Gothic"/>
              </a:rPr>
              <a:t>Saldanha</a:t>
            </a:r>
            <a:r>
              <a:rPr lang="en-US" b="0" cap="none" dirty="0">
                <a:solidFill>
                  <a:srgbClr val="0C0C0C"/>
                </a:solidFill>
                <a:effectLst>
                  <a:outerShdw blurRad="38100" dist="19050" dir="2700000" algn="tl" rotWithShape="0">
                    <a:srgbClr val="000000">
                      <a:alpha val="40000"/>
                    </a:srgbClr>
                  </a:outerShdw>
                </a:effectLst>
                <a:latin typeface="Century Gothic"/>
                <a:ea typeface="Century Gothic"/>
                <a:cs typeface="Times New Roman" panose="02020603050405020304" pitchFamily="18" charset="0"/>
                <a:sym typeface="Century Gothic"/>
              </a:rPr>
              <a:t> (1SG15CS026)</a:t>
            </a:r>
            <a:endParaRPr b="0" cap="none" dirty="0">
              <a:solidFill>
                <a:srgbClr val="0C0C0C"/>
              </a:solidFill>
              <a:effectLst>
                <a:outerShdw blurRad="38100" dist="19050" dir="2700000" algn="tl" rotWithShape="0">
                  <a:srgbClr val="000000">
                    <a:alpha val="40000"/>
                  </a:srgbClr>
                </a:outerShdw>
              </a:effectLst>
              <a:latin typeface="Century Gothic"/>
              <a:ea typeface="Century Gothic"/>
              <a:cs typeface="Times New Roman" panose="02020603050405020304" pitchFamily="18" charset="0"/>
              <a:sym typeface="Century Gothic"/>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3549" y="2516253"/>
            <a:ext cx="1644898" cy="17134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Proposed Algorithm</a:t>
            </a:r>
          </a:p>
        </p:txBody>
      </p:sp>
      <p:sp>
        <p:nvSpPr>
          <p:cNvPr id="3" name="Content Placeholder 2"/>
          <p:cNvSpPr>
            <a:spLocks noGrp="1"/>
          </p:cNvSpPr>
          <p:nvPr>
            <p:ph idx="1"/>
          </p:nvPr>
        </p:nvSpPr>
        <p:spPr/>
        <p:txBody>
          <a:bodyPr/>
          <a:lstStyle/>
          <a:p>
            <a:r>
              <a:rPr lang="en-US" dirty="0"/>
              <a:t>The algorithm proposed is to use the Structure of a </a:t>
            </a:r>
            <a:r>
              <a:rPr lang="en-US" b="1" dirty="0"/>
              <a:t>U-Net.</a:t>
            </a:r>
            <a:endParaRPr lang="en-US" dirty="0"/>
          </a:p>
          <a:p>
            <a:r>
              <a:rPr lang="en-US" dirty="0"/>
              <a:t>U-Net is considered one of standard architectures for image classification tasks, when we need not only to segment the whole image by its class, but also to segment areas of image by class</a:t>
            </a:r>
          </a:p>
          <a:p>
            <a:r>
              <a:rPr lang="en-US" dirty="0"/>
              <a:t>U-Net predicts a pixel wise segmentation map of the input image rather than classifying the input image as a whole. For each pixel in the original image, it asks the question: “To which class does this pixel belong?’’</a:t>
            </a:r>
            <a:endParaRPr lang="en-IN" dirty="0"/>
          </a:p>
        </p:txBody>
      </p:sp>
    </p:spTree>
    <p:extLst>
      <p:ext uri="{BB962C8B-B14F-4D97-AF65-F5344CB8AC3E}">
        <p14:creationId xmlns:p14="http://schemas.microsoft.com/office/powerpoint/2010/main" val="2191024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4E6E6EA-34FF-4F11-8EFF-D1D7C95FEE5B}"/>
              </a:ext>
            </a:extLst>
          </p:cNvPr>
          <p:cNvSpPr txBox="1">
            <a:spLocks/>
          </p:cNvSpPr>
          <p:nvPr/>
        </p:nvSpPr>
        <p:spPr>
          <a:xfrm>
            <a:off x="1789210" y="418540"/>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IN" dirty="0" err="1">
                <a:solidFill>
                  <a:schemeClr val="accent1"/>
                </a:solidFill>
              </a:rPr>
              <a:t>ReferENces</a:t>
            </a:r>
            <a:endParaRPr lang="en-IN" dirty="0">
              <a:solidFill>
                <a:schemeClr val="accent1"/>
              </a:solidFill>
            </a:endParaRPr>
          </a:p>
        </p:txBody>
      </p:sp>
      <p:graphicFrame>
        <p:nvGraphicFramePr>
          <p:cNvPr id="3" name="Table 2">
            <a:extLst>
              <a:ext uri="{FF2B5EF4-FFF2-40B4-BE49-F238E27FC236}">
                <a16:creationId xmlns:a16="http://schemas.microsoft.com/office/drawing/2014/main" xmlns="" id="{EC29F40B-7AE9-4DBE-8CCB-D6E39ED0326B}"/>
              </a:ext>
            </a:extLst>
          </p:cNvPr>
          <p:cNvGraphicFramePr>
            <a:graphicFrameLocks noGrp="1"/>
          </p:cNvGraphicFramePr>
          <p:nvPr>
            <p:extLst>
              <p:ext uri="{D42A27DB-BD31-4B8C-83A1-F6EECF244321}">
                <p14:modId xmlns:p14="http://schemas.microsoft.com/office/powerpoint/2010/main" val="546254035"/>
              </p:ext>
            </p:extLst>
          </p:nvPr>
        </p:nvGraphicFramePr>
        <p:xfrm>
          <a:off x="644236" y="1864231"/>
          <a:ext cx="11159835" cy="4451641"/>
        </p:xfrm>
        <a:graphic>
          <a:graphicData uri="http://schemas.openxmlformats.org/drawingml/2006/table">
            <a:tbl>
              <a:tblPr firstRow="1" bandRow="1">
                <a:tableStyleId>{5C22544A-7EE6-4342-B048-85BDC9FD1C3A}</a:tableStyleId>
              </a:tblPr>
              <a:tblGrid>
                <a:gridCol w="1185174">
                  <a:extLst>
                    <a:ext uri="{9D8B030D-6E8A-4147-A177-3AD203B41FA5}">
                      <a16:colId xmlns:a16="http://schemas.microsoft.com/office/drawing/2014/main" xmlns="" val="3405989078"/>
                    </a:ext>
                  </a:extLst>
                </a:gridCol>
                <a:gridCol w="3006262">
                  <a:extLst>
                    <a:ext uri="{9D8B030D-6E8A-4147-A177-3AD203B41FA5}">
                      <a16:colId xmlns:a16="http://schemas.microsoft.com/office/drawing/2014/main" xmlns="" val="1912459071"/>
                    </a:ext>
                  </a:extLst>
                </a:gridCol>
                <a:gridCol w="4177508">
                  <a:extLst>
                    <a:ext uri="{9D8B030D-6E8A-4147-A177-3AD203B41FA5}">
                      <a16:colId xmlns:a16="http://schemas.microsoft.com/office/drawing/2014/main" xmlns="" val="527704513"/>
                    </a:ext>
                  </a:extLst>
                </a:gridCol>
                <a:gridCol w="2790891">
                  <a:extLst>
                    <a:ext uri="{9D8B030D-6E8A-4147-A177-3AD203B41FA5}">
                      <a16:colId xmlns:a16="http://schemas.microsoft.com/office/drawing/2014/main" xmlns="" val="2682329187"/>
                    </a:ext>
                  </a:extLst>
                </a:gridCol>
              </a:tblGrid>
              <a:tr h="1050859">
                <a:tc>
                  <a:txBody>
                    <a:bodyPr/>
                    <a:lstStyle/>
                    <a:p>
                      <a:pPr algn="ctr"/>
                      <a:r>
                        <a:rPr lang="en-IN" dirty="0"/>
                        <a:t>SL.NO.</a:t>
                      </a:r>
                      <a:endParaRPr lang="en-IN" b="0" dirty="0"/>
                    </a:p>
                  </a:txBody>
                  <a:tcPr anchor="ctr"/>
                </a:tc>
                <a:tc>
                  <a:txBody>
                    <a:bodyPr/>
                    <a:lstStyle/>
                    <a:p>
                      <a:pPr algn="ctr"/>
                      <a:r>
                        <a:rPr lang="en-IN" dirty="0"/>
                        <a:t>AUTHOR</a:t>
                      </a:r>
                      <a:endParaRPr lang="en-IN" b="0" dirty="0"/>
                    </a:p>
                  </a:txBody>
                  <a:tcPr anchor="ctr"/>
                </a:tc>
                <a:tc>
                  <a:txBody>
                    <a:bodyPr/>
                    <a:lstStyle/>
                    <a:p>
                      <a:pPr algn="ctr"/>
                      <a:r>
                        <a:rPr lang="en-IN" dirty="0"/>
                        <a:t>TITLE OF THE PROJECT</a:t>
                      </a:r>
                      <a:endParaRPr lang="en-IN" b="0" dirty="0"/>
                    </a:p>
                  </a:txBody>
                  <a:tcPr anchor="ctr"/>
                </a:tc>
                <a:tc>
                  <a:txBody>
                    <a:bodyPr/>
                    <a:lstStyle/>
                    <a:p>
                      <a:pPr algn="ctr"/>
                      <a:r>
                        <a:rPr lang="en-IN" dirty="0"/>
                        <a:t>PROPOSED YEAR</a:t>
                      </a:r>
                      <a:endParaRPr lang="en-IN" b="0" dirty="0"/>
                    </a:p>
                  </a:txBody>
                  <a:tcPr anchor="ctr"/>
                </a:tc>
                <a:extLst>
                  <a:ext uri="{0D108BD9-81ED-4DB2-BD59-A6C34878D82A}">
                    <a16:rowId xmlns:a16="http://schemas.microsoft.com/office/drawing/2014/main" xmlns="" val="159012002"/>
                  </a:ext>
                </a:extLst>
              </a:tr>
              <a:tr h="1700391">
                <a:tc>
                  <a:txBody>
                    <a:bodyPr/>
                    <a:lstStyle/>
                    <a:p>
                      <a:pPr algn="ctr"/>
                      <a:r>
                        <a:rPr lang="en-IN" dirty="0"/>
                        <a:t>1</a:t>
                      </a:r>
                    </a:p>
                  </a:txBody>
                  <a:tcPr anchor="ctr"/>
                </a:tc>
                <a:tc>
                  <a:txBody>
                    <a:bodyPr/>
                    <a:lstStyle/>
                    <a:p>
                      <a:pPr algn="ctr"/>
                      <a:r>
                        <a:rPr lang="en-US" sz="1800" kern="1200" dirty="0">
                          <a:solidFill>
                            <a:schemeClr val="dk1"/>
                          </a:solidFill>
                          <a:effectLst/>
                          <a:latin typeface="+mn-lt"/>
                          <a:ea typeface="+mn-ea"/>
                          <a:cs typeface="+mn-cs"/>
                        </a:rPr>
                        <a:t>Guillen, Pablo &amp; </a:t>
                      </a:r>
                      <a:r>
                        <a:rPr lang="en-US" sz="1800" kern="1200" dirty="0" err="1">
                          <a:solidFill>
                            <a:schemeClr val="dk1"/>
                          </a:solidFill>
                          <a:effectLst/>
                          <a:latin typeface="+mn-lt"/>
                          <a:ea typeface="+mn-ea"/>
                          <a:cs typeface="+mn-cs"/>
                        </a:rPr>
                        <a:t>Larrazabal</a:t>
                      </a:r>
                      <a:r>
                        <a:rPr lang="en-US" sz="1800" kern="1200" dirty="0">
                          <a:solidFill>
                            <a:schemeClr val="dk1"/>
                          </a:solidFill>
                          <a:effectLst/>
                          <a:latin typeface="+mn-lt"/>
                          <a:ea typeface="+mn-ea"/>
                          <a:cs typeface="+mn-cs"/>
                        </a:rPr>
                        <a:t>, German &amp; Gonzalez, Gladys &amp; </a:t>
                      </a:r>
                      <a:r>
                        <a:rPr lang="en-US" sz="1800" kern="1200" dirty="0" err="1">
                          <a:solidFill>
                            <a:schemeClr val="dk1"/>
                          </a:solidFill>
                          <a:effectLst/>
                          <a:latin typeface="+mn-lt"/>
                          <a:ea typeface="+mn-ea"/>
                          <a:cs typeface="+mn-cs"/>
                        </a:rPr>
                        <a:t>Boumber</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Dainis</a:t>
                      </a:r>
                      <a:r>
                        <a:rPr lang="en-US" sz="1800" kern="1200" dirty="0">
                          <a:solidFill>
                            <a:schemeClr val="dk1"/>
                          </a:solidFill>
                          <a:effectLst/>
                          <a:latin typeface="+mn-lt"/>
                          <a:ea typeface="+mn-ea"/>
                          <a:cs typeface="+mn-cs"/>
                        </a:rPr>
                        <a:t> &amp; </a:t>
                      </a:r>
                      <a:r>
                        <a:rPr lang="en-US" sz="1800" kern="1200" dirty="0" err="1">
                          <a:solidFill>
                            <a:schemeClr val="dk1"/>
                          </a:solidFill>
                          <a:effectLst/>
                          <a:latin typeface="+mn-lt"/>
                          <a:ea typeface="+mn-ea"/>
                          <a:cs typeface="+mn-cs"/>
                        </a:rPr>
                        <a:t>Vilalta</a:t>
                      </a:r>
                      <a:r>
                        <a:rPr lang="en-US" sz="1800" kern="1200" dirty="0">
                          <a:solidFill>
                            <a:schemeClr val="dk1"/>
                          </a:solidFill>
                          <a:effectLst/>
                          <a:latin typeface="+mn-lt"/>
                          <a:ea typeface="+mn-ea"/>
                          <a:cs typeface="+mn-cs"/>
                        </a:rPr>
                        <a:t>, Ricardo</a:t>
                      </a:r>
                      <a:endParaRPr lang="en-IN" dirty="0"/>
                    </a:p>
                  </a:txBody>
                  <a:tcPr anchor="ctr"/>
                </a:tc>
                <a:tc>
                  <a:txBody>
                    <a:bodyPr/>
                    <a:lstStyle/>
                    <a:p>
                      <a:pPr algn="ctr"/>
                      <a:r>
                        <a:rPr lang="en-US" sz="1800" kern="1200" dirty="0">
                          <a:solidFill>
                            <a:schemeClr val="dk1"/>
                          </a:solidFill>
                          <a:effectLst/>
                          <a:latin typeface="+mn-lt"/>
                          <a:ea typeface="+mn-ea"/>
                          <a:cs typeface="+mn-cs"/>
                        </a:rPr>
                        <a:t>Supervised Learning to detect Salt Body</a:t>
                      </a:r>
                      <a:endParaRPr lang="en-IN" dirty="0"/>
                    </a:p>
                  </a:txBody>
                  <a:tcPr anchor="ctr"/>
                </a:tc>
                <a:tc>
                  <a:txBody>
                    <a:bodyPr/>
                    <a:lstStyle/>
                    <a:p>
                      <a:pPr algn="ctr"/>
                      <a:r>
                        <a:rPr lang="en-IN" dirty="0"/>
                        <a:t>2017</a:t>
                      </a:r>
                    </a:p>
                  </a:txBody>
                  <a:tcPr anchor="ctr"/>
                </a:tc>
                <a:extLst>
                  <a:ext uri="{0D108BD9-81ED-4DB2-BD59-A6C34878D82A}">
                    <a16:rowId xmlns:a16="http://schemas.microsoft.com/office/drawing/2014/main" xmlns="" val="1298278603"/>
                  </a:ext>
                </a:extLst>
              </a:tr>
              <a:tr h="1700391">
                <a:tc>
                  <a:txBody>
                    <a:bodyPr/>
                    <a:lstStyle/>
                    <a:p>
                      <a:pPr algn="ctr"/>
                      <a:r>
                        <a:rPr lang="en-IN" dirty="0"/>
                        <a:t>2</a:t>
                      </a:r>
                    </a:p>
                  </a:txBody>
                  <a:tcPr anchor="ctr"/>
                </a:tc>
                <a:tc>
                  <a:txBody>
                    <a:bodyPr/>
                    <a:lstStyle/>
                    <a:p>
                      <a:pPr algn="ctr"/>
                      <a:r>
                        <a:rPr lang="en-US" sz="1800" kern="1200" dirty="0">
                          <a:solidFill>
                            <a:schemeClr val="dk1"/>
                          </a:solidFill>
                          <a:effectLst/>
                          <a:latin typeface="+mn-lt"/>
                          <a:ea typeface="+mn-ea"/>
                          <a:cs typeface="+mn-cs"/>
                        </a:rPr>
                        <a:t>Shi, </a:t>
                      </a:r>
                      <a:r>
                        <a:rPr lang="en-US" sz="1800" kern="1200" dirty="0" err="1">
                          <a:solidFill>
                            <a:schemeClr val="dk1"/>
                          </a:solidFill>
                          <a:effectLst/>
                          <a:latin typeface="+mn-lt"/>
                          <a:ea typeface="+mn-ea"/>
                          <a:cs typeface="+mn-cs"/>
                        </a:rPr>
                        <a:t>Yunzhi</a:t>
                      </a:r>
                      <a:r>
                        <a:rPr lang="en-US" sz="1800" kern="1200" dirty="0">
                          <a:solidFill>
                            <a:schemeClr val="dk1"/>
                          </a:solidFill>
                          <a:effectLst/>
                          <a:latin typeface="+mn-lt"/>
                          <a:ea typeface="+mn-ea"/>
                          <a:cs typeface="+mn-cs"/>
                        </a:rPr>
                        <a:t> &amp; </a:t>
                      </a:r>
                      <a:r>
                        <a:rPr lang="en-US" sz="1800" kern="1200" dirty="0" err="1">
                          <a:solidFill>
                            <a:schemeClr val="dk1"/>
                          </a:solidFill>
                          <a:effectLst/>
                          <a:latin typeface="+mn-lt"/>
                          <a:ea typeface="+mn-ea"/>
                          <a:cs typeface="+mn-cs"/>
                        </a:rPr>
                        <a:t>wu</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Xinming</a:t>
                      </a:r>
                      <a:r>
                        <a:rPr lang="en-US" sz="1800" kern="1200" dirty="0">
                          <a:solidFill>
                            <a:schemeClr val="dk1"/>
                          </a:solidFill>
                          <a:effectLst/>
                          <a:latin typeface="+mn-lt"/>
                          <a:ea typeface="+mn-ea"/>
                          <a:cs typeface="+mn-cs"/>
                        </a:rPr>
                        <a:t> &amp; </a:t>
                      </a:r>
                      <a:r>
                        <a:rPr lang="en-US" sz="1800" kern="1200" dirty="0" err="1">
                          <a:solidFill>
                            <a:schemeClr val="dk1"/>
                          </a:solidFill>
                          <a:effectLst/>
                          <a:latin typeface="+mn-lt"/>
                          <a:ea typeface="+mn-ea"/>
                          <a:cs typeface="+mn-cs"/>
                        </a:rPr>
                        <a:t>Fomel</a:t>
                      </a:r>
                      <a:r>
                        <a:rPr lang="en-US" sz="1800" kern="1200" dirty="0">
                          <a:solidFill>
                            <a:schemeClr val="dk1"/>
                          </a:solidFill>
                          <a:effectLst/>
                          <a:latin typeface="+mn-lt"/>
                          <a:ea typeface="+mn-ea"/>
                          <a:cs typeface="+mn-cs"/>
                        </a:rPr>
                        <a:t>, Sergey. </a:t>
                      </a:r>
                      <a:endParaRPr lang="en-IN" dirty="0"/>
                    </a:p>
                  </a:txBody>
                  <a:tcPr anchor="ctr"/>
                </a:tc>
                <a:tc>
                  <a:txBody>
                    <a:bodyPr/>
                    <a:lstStyle/>
                    <a:p>
                      <a:pPr algn="ctr"/>
                      <a:r>
                        <a:rPr lang="en-US" sz="1800" kern="1200" dirty="0">
                          <a:solidFill>
                            <a:schemeClr val="dk1"/>
                          </a:solidFill>
                          <a:effectLst/>
                          <a:latin typeface="+mn-lt"/>
                          <a:ea typeface="+mn-ea"/>
                          <a:cs typeface="+mn-cs"/>
                        </a:rPr>
                        <a:t>Automatic salt-body classification using deep-convolutional neural network.</a:t>
                      </a:r>
                      <a:endParaRPr lang="en-IN" dirty="0"/>
                    </a:p>
                  </a:txBody>
                  <a:tcPr anchor="ctr"/>
                </a:tc>
                <a:tc>
                  <a:txBody>
                    <a:bodyPr/>
                    <a:lstStyle/>
                    <a:p>
                      <a:pPr algn="ctr"/>
                      <a:r>
                        <a:rPr lang="en-IN" dirty="0"/>
                        <a:t>2018</a:t>
                      </a:r>
                    </a:p>
                  </a:txBody>
                  <a:tcPr anchor="ctr"/>
                </a:tc>
                <a:extLst>
                  <a:ext uri="{0D108BD9-81ED-4DB2-BD59-A6C34878D82A}">
                    <a16:rowId xmlns:a16="http://schemas.microsoft.com/office/drawing/2014/main" xmlns="" val="1381197450"/>
                  </a:ext>
                </a:extLst>
              </a:tr>
            </a:tbl>
          </a:graphicData>
        </a:graphic>
      </p:graphicFrame>
    </p:spTree>
    <p:extLst>
      <p:ext uri="{BB962C8B-B14F-4D97-AF65-F5344CB8AC3E}">
        <p14:creationId xmlns:p14="http://schemas.microsoft.com/office/powerpoint/2010/main" val="3263609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EC29F40B-7AE9-4DBE-8CCB-D6E39ED0326B}"/>
              </a:ext>
            </a:extLst>
          </p:cNvPr>
          <p:cNvGraphicFramePr>
            <a:graphicFrameLocks noGrp="1"/>
          </p:cNvGraphicFramePr>
          <p:nvPr>
            <p:extLst>
              <p:ext uri="{D42A27DB-BD31-4B8C-83A1-F6EECF244321}">
                <p14:modId xmlns:p14="http://schemas.microsoft.com/office/powerpoint/2010/main" val="1286850202"/>
              </p:ext>
            </p:extLst>
          </p:nvPr>
        </p:nvGraphicFramePr>
        <p:xfrm>
          <a:off x="587990" y="2419977"/>
          <a:ext cx="10966701" cy="3538406"/>
        </p:xfrm>
        <a:graphic>
          <a:graphicData uri="http://schemas.openxmlformats.org/drawingml/2006/table">
            <a:tbl>
              <a:tblPr firstRow="1" bandRow="1">
                <a:tableStyleId>{5C22544A-7EE6-4342-B048-85BDC9FD1C3A}</a:tableStyleId>
              </a:tblPr>
              <a:tblGrid>
                <a:gridCol w="1237353">
                  <a:extLst>
                    <a:ext uri="{9D8B030D-6E8A-4147-A177-3AD203B41FA5}">
                      <a16:colId xmlns:a16="http://schemas.microsoft.com/office/drawing/2014/main" xmlns="" val="3405989078"/>
                    </a:ext>
                  </a:extLst>
                </a:gridCol>
                <a:gridCol w="3901814">
                  <a:extLst>
                    <a:ext uri="{9D8B030D-6E8A-4147-A177-3AD203B41FA5}">
                      <a16:colId xmlns:a16="http://schemas.microsoft.com/office/drawing/2014/main" xmlns="" val="1912459071"/>
                    </a:ext>
                  </a:extLst>
                </a:gridCol>
                <a:gridCol w="2913767">
                  <a:extLst>
                    <a:ext uri="{9D8B030D-6E8A-4147-A177-3AD203B41FA5}">
                      <a16:colId xmlns:a16="http://schemas.microsoft.com/office/drawing/2014/main" xmlns="" val="3895376858"/>
                    </a:ext>
                  </a:extLst>
                </a:gridCol>
                <a:gridCol w="2913767">
                  <a:extLst>
                    <a:ext uri="{9D8B030D-6E8A-4147-A177-3AD203B41FA5}">
                      <a16:colId xmlns:a16="http://schemas.microsoft.com/office/drawing/2014/main" xmlns="" val="3925464725"/>
                    </a:ext>
                  </a:extLst>
                </a:gridCol>
              </a:tblGrid>
              <a:tr h="588602">
                <a:tc>
                  <a:txBody>
                    <a:bodyPr/>
                    <a:lstStyle/>
                    <a:p>
                      <a:pPr algn="ctr"/>
                      <a:r>
                        <a:rPr lang="en-IN" dirty="0"/>
                        <a:t>SL.NO.</a:t>
                      </a:r>
                      <a:endParaRPr lang="en-IN" b="0" dirty="0"/>
                    </a:p>
                  </a:txBody>
                  <a:tcPr anchor="ctr"/>
                </a:tc>
                <a:tc>
                  <a:txBody>
                    <a:bodyPr/>
                    <a:lstStyle/>
                    <a:p>
                      <a:pPr algn="ctr"/>
                      <a:r>
                        <a:rPr lang="en-IN" dirty="0"/>
                        <a:t>AUTHOR</a:t>
                      </a:r>
                      <a:endParaRPr lang="en-IN" b="0" dirty="0"/>
                    </a:p>
                  </a:txBody>
                  <a:tcPr anchor="ctr"/>
                </a:tc>
                <a:tc>
                  <a:txBody>
                    <a:bodyPr/>
                    <a:lstStyle/>
                    <a:p>
                      <a:pPr algn="ctr"/>
                      <a:r>
                        <a:rPr lang="en-IN" dirty="0"/>
                        <a:t>PROPOSED SYSTEM</a:t>
                      </a:r>
                      <a:endParaRPr lang="en-IN" b="0" dirty="0"/>
                    </a:p>
                  </a:txBody>
                  <a:tcPr anchor="ctr"/>
                </a:tc>
                <a:tc>
                  <a:txBody>
                    <a:bodyPr/>
                    <a:lstStyle/>
                    <a:p>
                      <a:pPr algn="ctr"/>
                      <a:r>
                        <a:rPr lang="en-IN" dirty="0"/>
                        <a:t>PROPOSED YEAR</a:t>
                      </a:r>
                      <a:endParaRPr lang="en-IN" b="0" dirty="0"/>
                    </a:p>
                  </a:txBody>
                  <a:tcPr anchor="ctr"/>
                </a:tc>
                <a:extLst>
                  <a:ext uri="{0D108BD9-81ED-4DB2-BD59-A6C34878D82A}">
                    <a16:rowId xmlns:a16="http://schemas.microsoft.com/office/drawing/2014/main" xmlns="" val="159012002"/>
                  </a:ext>
                </a:extLst>
              </a:tr>
              <a:tr h="1474902">
                <a:tc>
                  <a:txBody>
                    <a:bodyPr/>
                    <a:lstStyle/>
                    <a:p>
                      <a:pPr algn="ctr"/>
                      <a:r>
                        <a:rPr lang="en-IN" b="0" dirty="0"/>
                        <a:t>3</a:t>
                      </a:r>
                    </a:p>
                  </a:txBody>
                  <a:tcPr anchor="ctr"/>
                </a:tc>
                <a:tc>
                  <a:txBody>
                    <a:bodyPr/>
                    <a:lstStyle/>
                    <a:p>
                      <a:pPr algn="ctr"/>
                      <a:r>
                        <a:rPr lang="en-IN" dirty="0"/>
                        <a:t>Araya-Polo, Mauricio, Taylor </a:t>
                      </a:r>
                      <a:r>
                        <a:rPr lang="en-IN" dirty="0" err="1"/>
                        <a:t>Dahlke</a:t>
                      </a:r>
                      <a:r>
                        <a:rPr lang="en-IN" dirty="0"/>
                        <a:t>, Charlie </a:t>
                      </a:r>
                      <a:r>
                        <a:rPr lang="en-IN" dirty="0" err="1"/>
                        <a:t>Frogner</a:t>
                      </a:r>
                      <a:r>
                        <a:rPr lang="en-IN" dirty="0"/>
                        <a:t>, </a:t>
                      </a:r>
                      <a:r>
                        <a:rPr lang="en-IN" dirty="0" err="1"/>
                        <a:t>Chiyuan</a:t>
                      </a:r>
                      <a:r>
                        <a:rPr lang="en-IN" dirty="0"/>
                        <a:t> Zhang, Tomaso </a:t>
                      </a:r>
                      <a:r>
                        <a:rPr lang="en-IN" dirty="0" err="1"/>
                        <a:t>Poggio</a:t>
                      </a:r>
                      <a:r>
                        <a:rPr lang="en-IN" dirty="0"/>
                        <a:t>, and </a:t>
                      </a:r>
                      <a:r>
                        <a:rPr lang="en-IN" dirty="0" err="1"/>
                        <a:t>Detlef</a:t>
                      </a:r>
                      <a:r>
                        <a:rPr lang="en-IN" dirty="0"/>
                        <a:t> </a:t>
                      </a:r>
                      <a:r>
                        <a:rPr lang="en-IN" dirty="0" err="1"/>
                        <a:t>Hohl</a:t>
                      </a:r>
                      <a:endParaRPr lang="en-IN"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Automated Fault Detection Without Seismic Processing.</a:t>
                      </a:r>
                      <a:endParaRPr lang="en-IN" b="0" dirty="0"/>
                    </a:p>
                  </a:txBody>
                  <a:tcPr anchor="ctr"/>
                </a:tc>
                <a:tc>
                  <a:txBody>
                    <a:bodyPr/>
                    <a:lstStyle/>
                    <a:p>
                      <a:pPr algn="ctr"/>
                      <a:r>
                        <a:rPr lang="en-IN" b="0" dirty="0"/>
                        <a:t>2017</a:t>
                      </a:r>
                    </a:p>
                  </a:txBody>
                  <a:tcPr anchor="ctr"/>
                </a:tc>
                <a:extLst>
                  <a:ext uri="{0D108BD9-81ED-4DB2-BD59-A6C34878D82A}">
                    <a16:rowId xmlns:a16="http://schemas.microsoft.com/office/drawing/2014/main" xmlns="" val="1183962872"/>
                  </a:ext>
                </a:extLst>
              </a:tr>
              <a:tr h="1474902">
                <a:tc>
                  <a:txBody>
                    <a:bodyPr/>
                    <a:lstStyle/>
                    <a:p>
                      <a:pPr algn="ctr"/>
                      <a:r>
                        <a:rPr lang="en-IN" b="0" dirty="0"/>
                        <a:t>4</a:t>
                      </a:r>
                    </a:p>
                  </a:txBody>
                  <a:tcPr anchor="ctr"/>
                </a:tc>
                <a:tc>
                  <a:txBody>
                    <a:bodyPr/>
                    <a:lstStyle/>
                    <a:p>
                      <a:pPr algn="ctr"/>
                      <a:r>
                        <a:rPr lang="en-US" sz="1800" kern="1200" dirty="0">
                          <a:solidFill>
                            <a:schemeClr val="dk1"/>
                          </a:solidFill>
                          <a:effectLst/>
                          <a:latin typeface="+mn-lt"/>
                          <a:ea typeface="+mn-ea"/>
                          <a:cs typeface="+mn-cs"/>
                        </a:rPr>
                        <a:t>O'Shea, </a:t>
                      </a:r>
                      <a:r>
                        <a:rPr lang="en-US" sz="1800" kern="1200" dirty="0" err="1">
                          <a:solidFill>
                            <a:schemeClr val="dk1"/>
                          </a:solidFill>
                          <a:effectLst/>
                          <a:latin typeface="+mn-lt"/>
                          <a:ea typeface="+mn-ea"/>
                          <a:cs typeface="+mn-cs"/>
                        </a:rPr>
                        <a:t>Keiron</a:t>
                      </a:r>
                      <a:r>
                        <a:rPr lang="en-US" sz="1800" kern="1200" dirty="0">
                          <a:solidFill>
                            <a:schemeClr val="dk1"/>
                          </a:solidFill>
                          <a:effectLst/>
                          <a:latin typeface="+mn-lt"/>
                          <a:ea typeface="+mn-ea"/>
                          <a:cs typeface="+mn-cs"/>
                        </a:rPr>
                        <a:t> &amp; Nash, Ryan.  </a:t>
                      </a:r>
                      <a:endParaRPr lang="en-IN" b="0" dirty="0"/>
                    </a:p>
                  </a:txBody>
                  <a:tcPr anchor="ctr"/>
                </a:tc>
                <a:tc>
                  <a:txBody>
                    <a:bodyPr/>
                    <a:lstStyle/>
                    <a:p>
                      <a:pPr algn="ctr"/>
                      <a:r>
                        <a:rPr lang="en-US" sz="1800" kern="1200" dirty="0">
                          <a:solidFill>
                            <a:schemeClr val="dk1"/>
                          </a:solidFill>
                          <a:effectLst/>
                          <a:latin typeface="+mn-lt"/>
                          <a:ea typeface="+mn-ea"/>
                          <a:cs typeface="+mn-cs"/>
                        </a:rPr>
                        <a:t>An Introduction to Convolutional Neural Networks. </a:t>
                      </a:r>
                      <a:endParaRPr lang="en-IN" b="0" dirty="0"/>
                    </a:p>
                  </a:txBody>
                  <a:tcPr anchor="ctr"/>
                </a:tc>
                <a:tc>
                  <a:txBody>
                    <a:bodyPr/>
                    <a:lstStyle/>
                    <a:p>
                      <a:pPr algn="ctr"/>
                      <a:r>
                        <a:rPr lang="en-IN" dirty="0"/>
                        <a:t>2015</a:t>
                      </a:r>
                      <a:endParaRPr lang="en-IN" b="0" dirty="0"/>
                    </a:p>
                  </a:txBody>
                  <a:tcPr anchor="ctr"/>
                </a:tc>
                <a:extLst>
                  <a:ext uri="{0D108BD9-81ED-4DB2-BD59-A6C34878D82A}">
                    <a16:rowId xmlns:a16="http://schemas.microsoft.com/office/drawing/2014/main" xmlns="" val="3383311293"/>
                  </a:ext>
                </a:extLst>
              </a:tr>
            </a:tbl>
          </a:graphicData>
        </a:graphic>
      </p:graphicFrame>
      <p:sp>
        <p:nvSpPr>
          <p:cNvPr id="11" name="Title 1">
            <a:extLst>
              <a:ext uri="{FF2B5EF4-FFF2-40B4-BE49-F238E27FC236}">
                <a16:creationId xmlns:a16="http://schemas.microsoft.com/office/drawing/2014/main" xmlns="" id="{8D8AE0CB-FF06-47B5-A1E4-065334E4BDD4}"/>
              </a:ext>
            </a:extLst>
          </p:cNvPr>
          <p:cNvSpPr txBox="1">
            <a:spLocks/>
          </p:cNvSpPr>
          <p:nvPr/>
        </p:nvSpPr>
        <p:spPr>
          <a:xfrm>
            <a:off x="1766040" y="554182"/>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IN" dirty="0" err="1">
                <a:solidFill>
                  <a:schemeClr val="accent1"/>
                </a:solidFill>
              </a:rPr>
              <a:t>ReferENces</a:t>
            </a:r>
            <a:endParaRPr lang="en-IN" dirty="0">
              <a:solidFill>
                <a:schemeClr val="accent1"/>
              </a:solidFill>
            </a:endParaRPr>
          </a:p>
        </p:txBody>
      </p:sp>
    </p:spTree>
    <p:extLst>
      <p:ext uri="{BB962C8B-B14F-4D97-AF65-F5344CB8AC3E}">
        <p14:creationId xmlns:p14="http://schemas.microsoft.com/office/powerpoint/2010/main" val="3398173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1"/>
                </a:solidFill>
              </a:rPr>
              <a:t>REFERENCES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26049647"/>
              </p:ext>
            </p:extLst>
          </p:nvPr>
        </p:nvGraphicFramePr>
        <p:xfrm>
          <a:off x="838200" y="1966191"/>
          <a:ext cx="10509828" cy="4183749"/>
        </p:xfrm>
        <a:graphic>
          <a:graphicData uri="http://schemas.openxmlformats.org/drawingml/2006/table">
            <a:tbl>
              <a:tblPr firstRow="1" bandRow="1">
                <a:tableStyleId>{5C22544A-7EE6-4342-B048-85BDC9FD1C3A}</a:tableStyleId>
              </a:tblPr>
              <a:tblGrid>
                <a:gridCol w="1767611">
                  <a:extLst>
                    <a:ext uri="{9D8B030D-6E8A-4147-A177-3AD203B41FA5}">
                      <a16:colId xmlns:a16="http://schemas.microsoft.com/office/drawing/2014/main" xmlns="" val="44450953"/>
                    </a:ext>
                  </a:extLst>
                </a:gridCol>
                <a:gridCol w="3487303">
                  <a:extLst>
                    <a:ext uri="{9D8B030D-6E8A-4147-A177-3AD203B41FA5}">
                      <a16:colId xmlns:a16="http://schemas.microsoft.com/office/drawing/2014/main" xmlns="" val="928939955"/>
                    </a:ext>
                  </a:extLst>
                </a:gridCol>
                <a:gridCol w="2627457">
                  <a:extLst>
                    <a:ext uri="{9D8B030D-6E8A-4147-A177-3AD203B41FA5}">
                      <a16:colId xmlns:a16="http://schemas.microsoft.com/office/drawing/2014/main" xmlns="" val="221071845"/>
                    </a:ext>
                  </a:extLst>
                </a:gridCol>
                <a:gridCol w="2627457">
                  <a:extLst>
                    <a:ext uri="{9D8B030D-6E8A-4147-A177-3AD203B41FA5}">
                      <a16:colId xmlns:a16="http://schemas.microsoft.com/office/drawing/2014/main" xmlns="" val="3376975836"/>
                    </a:ext>
                  </a:extLst>
                </a:gridCol>
              </a:tblGrid>
              <a:tr h="590712">
                <a:tc>
                  <a:txBody>
                    <a:bodyPr/>
                    <a:lstStyle/>
                    <a:p>
                      <a:pPr algn="ctr"/>
                      <a:r>
                        <a:rPr lang="en-IN" dirty="0"/>
                        <a:t>SL.NO.</a:t>
                      </a:r>
                    </a:p>
                  </a:txBody>
                  <a:tcPr/>
                </a:tc>
                <a:tc>
                  <a:txBody>
                    <a:bodyPr/>
                    <a:lstStyle/>
                    <a:p>
                      <a:pPr algn="ctr"/>
                      <a:r>
                        <a:rPr lang="en-IN" dirty="0"/>
                        <a:t>AUTHOR</a:t>
                      </a:r>
                    </a:p>
                  </a:txBody>
                  <a:tcPr/>
                </a:tc>
                <a:tc>
                  <a:txBody>
                    <a:bodyPr/>
                    <a:lstStyle/>
                    <a:p>
                      <a:pPr algn="ctr"/>
                      <a:r>
                        <a:rPr lang="en-IN" dirty="0"/>
                        <a:t>PROPOSED SYSTEM</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PROPOSED YEAR</a:t>
                      </a:r>
                      <a:endParaRPr lang="en-IN" b="0" dirty="0"/>
                    </a:p>
                  </a:txBody>
                  <a:tcPr/>
                </a:tc>
                <a:extLst>
                  <a:ext uri="{0D108BD9-81ED-4DB2-BD59-A6C34878D82A}">
                    <a16:rowId xmlns:a16="http://schemas.microsoft.com/office/drawing/2014/main" xmlns="" val="187269519"/>
                  </a:ext>
                </a:extLst>
              </a:tr>
              <a:tr h="1197679">
                <a:tc>
                  <a:txBody>
                    <a:bodyPr/>
                    <a:lstStyle/>
                    <a:p>
                      <a:pPr algn="ctr"/>
                      <a:r>
                        <a:rPr lang="en-IN" dirty="0"/>
                        <a:t>5</a:t>
                      </a:r>
                    </a:p>
                  </a:txBody>
                  <a:tcPr anchor="ctr"/>
                </a:tc>
                <a:tc>
                  <a:txBody>
                    <a:bodyPr/>
                    <a:lstStyle/>
                    <a:p>
                      <a:pPr algn="ctr"/>
                      <a:r>
                        <a:rPr lang="en-IN" sz="1800" u="none" strike="noStrike" kern="1200" baseline="0" dirty="0" err="1"/>
                        <a:t>Ronneberger</a:t>
                      </a:r>
                      <a:r>
                        <a:rPr lang="en-IN" sz="1800" u="none" strike="noStrike" kern="1200" baseline="0" dirty="0"/>
                        <a:t>, Olaf &amp; Fischer, Philipp &amp; </a:t>
                      </a:r>
                      <a:r>
                        <a:rPr lang="en-IN" sz="1800" u="none" strike="noStrike" kern="1200" baseline="0" dirty="0" err="1"/>
                        <a:t>Brox</a:t>
                      </a:r>
                      <a:r>
                        <a:rPr lang="en-IN" sz="1800" u="none" strike="noStrike" kern="1200" baseline="0" dirty="0"/>
                        <a:t>, Thomas. </a:t>
                      </a:r>
                      <a:endParaRPr lang="en-IN" dirty="0"/>
                    </a:p>
                  </a:txBody>
                  <a:tcPr anchor="ctr"/>
                </a:tc>
                <a:tc>
                  <a:txBody>
                    <a:bodyPr/>
                    <a:lstStyle/>
                    <a:p>
                      <a:pPr algn="ctr"/>
                      <a:r>
                        <a:rPr lang="en-IN" sz="1800" u="none" strike="noStrike" kern="1200" baseline="0" dirty="0"/>
                        <a:t>U-Net: Convolutional Networks for Biomedical Image Segmentation. </a:t>
                      </a:r>
                      <a:endParaRPr lang="en-IN" dirty="0"/>
                    </a:p>
                  </a:txBody>
                  <a:tcPr anchor="ctr"/>
                </a:tc>
                <a:tc>
                  <a:txBody>
                    <a:bodyPr/>
                    <a:lstStyle/>
                    <a:p>
                      <a:pPr algn="ctr"/>
                      <a:r>
                        <a:rPr lang="en-IN" sz="1800" u="none" strike="noStrike" kern="1200" baseline="0" dirty="0"/>
                        <a:t>2015</a:t>
                      </a:r>
                      <a:endParaRPr lang="en-IN" dirty="0"/>
                    </a:p>
                  </a:txBody>
                  <a:tcPr anchor="ctr"/>
                </a:tc>
                <a:extLst>
                  <a:ext uri="{0D108BD9-81ED-4DB2-BD59-A6C34878D82A}">
                    <a16:rowId xmlns:a16="http://schemas.microsoft.com/office/drawing/2014/main" xmlns="" val="3839764842"/>
                  </a:ext>
                </a:extLst>
              </a:tr>
              <a:tr h="1197679">
                <a:tc>
                  <a:txBody>
                    <a:bodyPr/>
                    <a:lstStyle/>
                    <a:p>
                      <a:pPr algn="ctr"/>
                      <a:r>
                        <a:rPr lang="en-IN" dirty="0"/>
                        <a:t>6</a:t>
                      </a:r>
                    </a:p>
                  </a:txBody>
                  <a:tcPr/>
                </a:tc>
                <a:tc>
                  <a:txBody>
                    <a:bodyPr/>
                    <a:lstStyle/>
                    <a:p>
                      <a:pPr algn="ctr" rtl="0"/>
                      <a:r>
                        <a:rPr lang="en-IN" sz="1800" b="0" i="0" u="none" strike="noStrike" kern="1200" baseline="0" dirty="0">
                          <a:solidFill>
                            <a:schemeClr val="dk1"/>
                          </a:solidFill>
                          <a:latin typeface="+mn-lt"/>
                          <a:ea typeface="+mn-ea"/>
                          <a:cs typeface="+mn-cs"/>
                        </a:rPr>
                        <a:t>Zhen Wong, </a:t>
                      </a:r>
                      <a:r>
                        <a:rPr lang="en-IN" sz="1800" b="0" i="0" u="none" strike="noStrike" kern="1200" baseline="0" dirty="0" err="1">
                          <a:solidFill>
                            <a:schemeClr val="dk1"/>
                          </a:solidFill>
                          <a:latin typeface="+mn-lt"/>
                          <a:ea typeface="+mn-ea"/>
                          <a:cs typeface="+mn-cs"/>
                        </a:rPr>
                        <a:t>Zhiling</a:t>
                      </a:r>
                      <a:r>
                        <a:rPr lang="en-IN" sz="1800" b="0" i="0" u="none" strike="noStrike" kern="1200" baseline="0" dirty="0">
                          <a:solidFill>
                            <a:schemeClr val="dk1"/>
                          </a:solidFill>
                          <a:latin typeface="+mn-lt"/>
                          <a:ea typeface="+mn-ea"/>
                          <a:cs typeface="+mn-cs"/>
                        </a:rPr>
                        <a:t> Long &amp; </a:t>
                      </a:r>
                      <a:r>
                        <a:rPr lang="en-IN" sz="1800" b="0" i="0" u="none" strike="noStrike" kern="1200" baseline="0" dirty="0" err="1">
                          <a:solidFill>
                            <a:schemeClr val="dk1"/>
                          </a:solidFill>
                          <a:latin typeface="+mn-lt"/>
                          <a:ea typeface="+mn-ea"/>
                          <a:cs typeface="+mn-cs"/>
                        </a:rPr>
                        <a:t>Ghassan</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AlRegib</a:t>
                      </a:r>
                      <a:endParaRPr lang="en-IN" sz="1800" b="0" i="0" u="none" strike="noStrike" kern="1200" baseline="0" dirty="0">
                        <a:solidFill>
                          <a:schemeClr val="dk1"/>
                        </a:solidFill>
                        <a:latin typeface="+mn-lt"/>
                        <a:ea typeface="+mn-ea"/>
                        <a:cs typeface="+mn-cs"/>
                      </a:endParaRPr>
                    </a:p>
                  </a:txBody>
                  <a:tcPr/>
                </a:tc>
                <a:tc>
                  <a:txBody>
                    <a:bodyPr/>
                    <a:lstStyle/>
                    <a:p>
                      <a:pPr algn="ctr"/>
                      <a:r>
                        <a:rPr lang="en-US" sz="1800" kern="1200" dirty="0">
                          <a:solidFill>
                            <a:schemeClr val="dk1"/>
                          </a:solidFill>
                          <a:effectLst/>
                          <a:latin typeface="+mn-lt"/>
                          <a:ea typeface="+mn-ea"/>
                          <a:cs typeface="+mn-cs"/>
                        </a:rPr>
                        <a:t>Tensor-based subspace learning</a:t>
                      </a:r>
                      <a:r>
                        <a:rPr lang="en-US" sz="1800" kern="1200" baseline="0" dirty="0">
                          <a:solidFill>
                            <a:schemeClr val="dk1"/>
                          </a:solidFill>
                          <a:effectLst/>
                          <a:latin typeface="+mn-lt"/>
                          <a:ea typeface="+mn-ea"/>
                          <a:cs typeface="+mn-cs"/>
                        </a:rPr>
                        <a:t> for tracking salt-dome boundaries</a:t>
                      </a:r>
                      <a:endParaRPr lang="en-IN" dirty="0"/>
                    </a:p>
                  </a:txBody>
                  <a:tcPr/>
                </a:tc>
                <a:tc>
                  <a:txBody>
                    <a:bodyPr/>
                    <a:lstStyle/>
                    <a:p>
                      <a:pPr algn="ctr"/>
                      <a:r>
                        <a:rPr lang="en-IN" dirty="0"/>
                        <a:t>2015</a:t>
                      </a:r>
                    </a:p>
                  </a:txBody>
                  <a:tcPr/>
                </a:tc>
                <a:extLst>
                  <a:ext uri="{0D108BD9-81ED-4DB2-BD59-A6C34878D82A}">
                    <a16:rowId xmlns:a16="http://schemas.microsoft.com/office/drawing/2014/main" xmlns="" val="4046573451"/>
                  </a:ext>
                </a:extLst>
              </a:tr>
              <a:tr h="1197679">
                <a:tc>
                  <a:txBody>
                    <a:bodyPr/>
                    <a:lstStyle/>
                    <a:p>
                      <a:pPr algn="ctr"/>
                      <a:r>
                        <a:rPr lang="en-IN" dirty="0"/>
                        <a:t>7</a:t>
                      </a:r>
                    </a:p>
                  </a:txBody>
                  <a:tcPr/>
                </a:tc>
                <a:tc>
                  <a:txBody>
                    <a:bodyPr/>
                    <a:lstStyle/>
                    <a:p>
                      <a:pPr rtl="0"/>
                      <a:r>
                        <a:rPr lang="en-IN" sz="1800" b="0" i="0" u="none" strike="noStrike" kern="1200" baseline="0" dirty="0">
                          <a:solidFill>
                            <a:schemeClr val="dk1"/>
                          </a:solidFill>
                          <a:latin typeface="+mn-lt"/>
                          <a:ea typeface="+mn-ea"/>
                          <a:cs typeface="+mn-cs"/>
                        </a:rPr>
                        <a:t>Taylor </a:t>
                      </a:r>
                      <a:r>
                        <a:rPr lang="en-IN" sz="1800" b="0" i="0" u="none" strike="noStrike" kern="1200" baseline="0" dirty="0" err="1">
                          <a:solidFill>
                            <a:schemeClr val="dk1"/>
                          </a:solidFill>
                          <a:latin typeface="+mn-lt"/>
                          <a:ea typeface="+mn-ea"/>
                          <a:cs typeface="+mn-cs"/>
                        </a:rPr>
                        <a:t>Dahlke</a:t>
                      </a:r>
                      <a:r>
                        <a:rPr lang="en-IN" sz="1800" b="0" i="0" u="none" strike="noStrike" kern="1200" baseline="0" dirty="0">
                          <a:solidFill>
                            <a:schemeClr val="dk1"/>
                          </a:solidFill>
                          <a:latin typeface="+mn-lt"/>
                          <a:ea typeface="+mn-ea"/>
                          <a:cs typeface="+mn-cs"/>
                        </a:rPr>
                        <a:t>, Mauricio Araya-Polo</a:t>
                      </a:r>
                    </a:p>
                  </a:txBody>
                  <a:tcPr/>
                </a:tc>
                <a:tc>
                  <a:txBody>
                    <a:bodyPr/>
                    <a:lstStyle/>
                    <a:p>
                      <a:pPr algn="ctr"/>
                      <a:r>
                        <a:rPr lang="en-US" dirty="0"/>
                        <a:t>Predicting geological features in 3D Seismic Data</a:t>
                      </a:r>
                      <a:endParaRPr lang="en-IN" dirty="0"/>
                    </a:p>
                  </a:txBody>
                  <a:tcPr/>
                </a:tc>
                <a:tc>
                  <a:txBody>
                    <a:bodyPr/>
                    <a:lstStyle/>
                    <a:p>
                      <a:pPr algn="ctr"/>
                      <a:r>
                        <a:rPr lang="en-IN" dirty="0"/>
                        <a:t>2016</a:t>
                      </a:r>
                    </a:p>
                  </a:txBody>
                  <a:tcPr/>
                </a:tc>
                <a:extLst>
                  <a:ext uri="{0D108BD9-81ED-4DB2-BD59-A6C34878D82A}">
                    <a16:rowId xmlns:a16="http://schemas.microsoft.com/office/drawing/2014/main" xmlns="" val="1325685552"/>
                  </a:ext>
                </a:extLst>
              </a:tr>
            </a:tbl>
          </a:graphicData>
        </a:graphic>
      </p:graphicFrame>
    </p:spTree>
    <p:extLst>
      <p:ext uri="{BB962C8B-B14F-4D97-AF65-F5344CB8AC3E}">
        <p14:creationId xmlns:p14="http://schemas.microsoft.com/office/powerpoint/2010/main" val="3444560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1"/>
                </a:solidFill>
              </a:rPr>
              <a:t>REFERENCES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62010977"/>
              </p:ext>
            </p:extLst>
          </p:nvPr>
        </p:nvGraphicFramePr>
        <p:xfrm>
          <a:off x="838200" y="1966191"/>
          <a:ext cx="10509828" cy="4183749"/>
        </p:xfrm>
        <a:graphic>
          <a:graphicData uri="http://schemas.openxmlformats.org/drawingml/2006/table">
            <a:tbl>
              <a:tblPr firstRow="1" bandRow="1">
                <a:tableStyleId>{5C22544A-7EE6-4342-B048-85BDC9FD1C3A}</a:tableStyleId>
              </a:tblPr>
              <a:tblGrid>
                <a:gridCol w="1767611">
                  <a:extLst>
                    <a:ext uri="{9D8B030D-6E8A-4147-A177-3AD203B41FA5}">
                      <a16:colId xmlns:a16="http://schemas.microsoft.com/office/drawing/2014/main" xmlns="" val="44450953"/>
                    </a:ext>
                  </a:extLst>
                </a:gridCol>
                <a:gridCol w="3487303">
                  <a:extLst>
                    <a:ext uri="{9D8B030D-6E8A-4147-A177-3AD203B41FA5}">
                      <a16:colId xmlns:a16="http://schemas.microsoft.com/office/drawing/2014/main" xmlns="" val="928939955"/>
                    </a:ext>
                  </a:extLst>
                </a:gridCol>
                <a:gridCol w="2627457">
                  <a:extLst>
                    <a:ext uri="{9D8B030D-6E8A-4147-A177-3AD203B41FA5}">
                      <a16:colId xmlns:a16="http://schemas.microsoft.com/office/drawing/2014/main" xmlns="" val="221071845"/>
                    </a:ext>
                  </a:extLst>
                </a:gridCol>
                <a:gridCol w="2627457">
                  <a:extLst>
                    <a:ext uri="{9D8B030D-6E8A-4147-A177-3AD203B41FA5}">
                      <a16:colId xmlns:a16="http://schemas.microsoft.com/office/drawing/2014/main" xmlns="" val="3376975836"/>
                    </a:ext>
                  </a:extLst>
                </a:gridCol>
              </a:tblGrid>
              <a:tr h="590712">
                <a:tc>
                  <a:txBody>
                    <a:bodyPr/>
                    <a:lstStyle/>
                    <a:p>
                      <a:pPr algn="ctr"/>
                      <a:r>
                        <a:rPr lang="en-IN" dirty="0"/>
                        <a:t>SL.NO.</a:t>
                      </a:r>
                    </a:p>
                  </a:txBody>
                  <a:tcPr/>
                </a:tc>
                <a:tc>
                  <a:txBody>
                    <a:bodyPr/>
                    <a:lstStyle/>
                    <a:p>
                      <a:pPr algn="ctr"/>
                      <a:r>
                        <a:rPr lang="en-IN" dirty="0"/>
                        <a:t>AUTHOR</a:t>
                      </a:r>
                    </a:p>
                  </a:txBody>
                  <a:tcPr/>
                </a:tc>
                <a:tc>
                  <a:txBody>
                    <a:bodyPr/>
                    <a:lstStyle/>
                    <a:p>
                      <a:pPr algn="ctr"/>
                      <a:r>
                        <a:rPr lang="en-IN" dirty="0"/>
                        <a:t>PROPOSED SYSTEM</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PROPOSED YEAR</a:t>
                      </a:r>
                      <a:endParaRPr lang="en-IN" b="0" dirty="0"/>
                    </a:p>
                  </a:txBody>
                  <a:tcPr/>
                </a:tc>
                <a:extLst>
                  <a:ext uri="{0D108BD9-81ED-4DB2-BD59-A6C34878D82A}">
                    <a16:rowId xmlns:a16="http://schemas.microsoft.com/office/drawing/2014/main" xmlns="" val="187269519"/>
                  </a:ext>
                </a:extLst>
              </a:tr>
              <a:tr h="1197679">
                <a:tc>
                  <a:txBody>
                    <a:bodyPr/>
                    <a:lstStyle/>
                    <a:p>
                      <a:pPr algn="ctr"/>
                      <a:r>
                        <a:rPr lang="en-IN" dirty="0"/>
                        <a:t>8</a:t>
                      </a:r>
                    </a:p>
                  </a:txBody>
                  <a:tcPr anchor="ctr"/>
                </a:tc>
                <a:tc>
                  <a:txBody>
                    <a:bodyPr/>
                    <a:lstStyle/>
                    <a:p>
                      <a:pPr algn="ctr"/>
                      <a:r>
                        <a:rPr lang="en-US" dirty="0"/>
                        <a:t>Henry W. Lin, Max </a:t>
                      </a:r>
                      <a:r>
                        <a:rPr lang="en-US" dirty="0" err="1"/>
                        <a:t>Tegmark</a:t>
                      </a:r>
                      <a:r>
                        <a:rPr lang="en-US" dirty="0"/>
                        <a:t>, and David </a:t>
                      </a:r>
                      <a:r>
                        <a:rPr lang="en-US" dirty="0" err="1"/>
                        <a:t>Rolnick</a:t>
                      </a:r>
                      <a:r>
                        <a:rPr lang="en-US" dirty="0"/>
                        <a:t>.</a:t>
                      </a:r>
                      <a:endParaRPr lang="en-IN" dirty="0"/>
                    </a:p>
                  </a:txBody>
                  <a:tcPr anchor="ctr"/>
                </a:tc>
                <a:tc>
                  <a:txBody>
                    <a:bodyPr/>
                    <a:lstStyle/>
                    <a:p>
                      <a:pPr algn="ctr"/>
                      <a:r>
                        <a:rPr lang="en-US" sz="1800" u="none" strike="noStrike" kern="1200" baseline="0" dirty="0"/>
                        <a:t>Why does deep and cheap learning work so well?</a:t>
                      </a:r>
                      <a:endParaRPr lang="en-IN" dirty="0"/>
                    </a:p>
                  </a:txBody>
                  <a:tcPr anchor="ctr"/>
                </a:tc>
                <a:tc>
                  <a:txBody>
                    <a:bodyPr/>
                    <a:lstStyle/>
                    <a:p>
                      <a:pPr algn="ctr"/>
                      <a:r>
                        <a:rPr lang="en-IN" sz="1800" u="none" strike="noStrike" kern="1200" baseline="0" dirty="0"/>
                        <a:t>2017</a:t>
                      </a:r>
                      <a:endParaRPr lang="en-IN" dirty="0"/>
                    </a:p>
                  </a:txBody>
                  <a:tcPr anchor="ctr"/>
                </a:tc>
                <a:extLst>
                  <a:ext uri="{0D108BD9-81ED-4DB2-BD59-A6C34878D82A}">
                    <a16:rowId xmlns:a16="http://schemas.microsoft.com/office/drawing/2014/main" xmlns="" val="3839764842"/>
                  </a:ext>
                </a:extLst>
              </a:tr>
              <a:tr h="1197679">
                <a:tc>
                  <a:txBody>
                    <a:bodyPr/>
                    <a:lstStyle/>
                    <a:p>
                      <a:pPr algn="ctr"/>
                      <a:r>
                        <a:rPr lang="en-IN" dirty="0"/>
                        <a:t>9</a:t>
                      </a:r>
                    </a:p>
                  </a:txBody>
                  <a:tcPr/>
                </a:tc>
                <a:tc>
                  <a:txBody>
                    <a:bodyPr/>
                    <a:lstStyle/>
                    <a:p>
                      <a:pPr algn="ctr" rtl="0"/>
                      <a:r>
                        <a:rPr lang="en-IN" sz="1800" b="0" i="0" u="none" strike="noStrike" kern="1200" baseline="0" dirty="0" err="1">
                          <a:solidFill>
                            <a:schemeClr val="dk1"/>
                          </a:solidFill>
                          <a:latin typeface="+mn-lt"/>
                          <a:ea typeface="+mn-ea"/>
                          <a:cs typeface="+mn-cs"/>
                        </a:rPr>
                        <a:t>Seokmin</a:t>
                      </a:r>
                      <a:r>
                        <a:rPr lang="en-IN" sz="1800" b="0" i="0" u="none" strike="noStrike" kern="1200" baseline="0" dirty="0">
                          <a:solidFill>
                            <a:schemeClr val="dk1"/>
                          </a:solidFill>
                          <a:latin typeface="+mn-lt"/>
                          <a:ea typeface="+mn-ea"/>
                          <a:cs typeface="+mn-cs"/>
                        </a:rPr>
                        <a:t> Oh, </a:t>
                      </a:r>
                      <a:r>
                        <a:rPr lang="en-IN" sz="1800" b="0" i="0" u="none" strike="noStrike" kern="1200" baseline="0" dirty="0" err="1">
                          <a:solidFill>
                            <a:schemeClr val="dk1"/>
                          </a:solidFill>
                          <a:latin typeface="+mn-lt"/>
                          <a:ea typeface="+mn-ea"/>
                          <a:cs typeface="+mn-cs"/>
                        </a:rPr>
                        <a:t>Kyubo</a:t>
                      </a:r>
                      <a:r>
                        <a:rPr lang="en-IN" sz="1800" b="0" i="0" u="none" strike="noStrike" kern="1200" baseline="0" dirty="0">
                          <a:solidFill>
                            <a:schemeClr val="dk1"/>
                          </a:solidFill>
                          <a:latin typeface="+mn-lt"/>
                          <a:ea typeface="+mn-ea"/>
                          <a:cs typeface="+mn-cs"/>
                        </a:rPr>
                        <a:t> Noh, </a:t>
                      </a:r>
                      <a:r>
                        <a:rPr lang="en-IN" sz="1800" b="0" i="0" u="none" strike="noStrike" kern="1200" baseline="0" dirty="0" err="1">
                          <a:solidFill>
                            <a:schemeClr val="dk1"/>
                          </a:solidFill>
                          <a:latin typeface="+mn-lt"/>
                          <a:ea typeface="+mn-ea"/>
                          <a:cs typeface="+mn-cs"/>
                        </a:rPr>
                        <a:t>Daeung</a:t>
                      </a:r>
                      <a:r>
                        <a:rPr lang="en-IN" sz="1800" b="0" i="0" u="none" strike="noStrike" kern="1200" baseline="0" dirty="0">
                          <a:solidFill>
                            <a:schemeClr val="dk1"/>
                          </a:solidFill>
                          <a:latin typeface="+mn-lt"/>
                          <a:ea typeface="+mn-ea"/>
                          <a:cs typeface="+mn-cs"/>
                        </a:rPr>
                        <a:t> Yoon, Soon </a:t>
                      </a:r>
                      <a:r>
                        <a:rPr lang="en-IN" sz="1800" b="0" i="0" u="none" strike="noStrike" kern="1200" baseline="0" dirty="0" err="1">
                          <a:solidFill>
                            <a:schemeClr val="dk1"/>
                          </a:solidFill>
                          <a:latin typeface="+mn-lt"/>
                          <a:ea typeface="+mn-ea"/>
                          <a:cs typeface="+mn-cs"/>
                        </a:rPr>
                        <a:t>Jee</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Seol</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Joongmoo</a:t>
                      </a:r>
                      <a:r>
                        <a:rPr lang="en-IN" sz="1800" b="0" i="0" u="none" strike="noStrike" kern="1200" baseline="0" dirty="0">
                          <a:solidFill>
                            <a:schemeClr val="dk1"/>
                          </a:solidFill>
                          <a:latin typeface="+mn-lt"/>
                          <a:ea typeface="+mn-ea"/>
                          <a:cs typeface="+mn-cs"/>
                        </a:rPr>
                        <a:t> Byun.</a:t>
                      </a:r>
                    </a:p>
                  </a:txBody>
                  <a:tcPr/>
                </a:tc>
                <a:tc>
                  <a:txBody>
                    <a:bodyPr/>
                    <a:lstStyle/>
                    <a:p>
                      <a:pPr algn="ctr"/>
                      <a:r>
                        <a:rPr lang="en-IN" dirty="0"/>
                        <a:t>Salt Delineation from</a:t>
                      </a:r>
                      <a:r>
                        <a:rPr lang="en-IN" baseline="0" dirty="0"/>
                        <a:t> electromagnetic data using CNNs</a:t>
                      </a:r>
                      <a:endParaRPr lang="en-IN" dirty="0"/>
                    </a:p>
                  </a:txBody>
                  <a:tcPr/>
                </a:tc>
                <a:tc>
                  <a:txBody>
                    <a:bodyPr/>
                    <a:lstStyle/>
                    <a:p>
                      <a:pPr algn="ctr"/>
                      <a:r>
                        <a:rPr lang="en-IN" dirty="0"/>
                        <a:t>2018</a:t>
                      </a:r>
                    </a:p>
                  </a:txBody>
                  <a:tcPr/>
                </a:tc>
                <a:extLst>
                  <a:ext uri="{0D108BD9-81ED-4DB2-BD59-A6C34878D82A}">
                    <a16:rowId xmlns:a16="http://schemas.microsoft.com/office/drawing/2014/main" xmlns="" val="4046573451"/>
                  </a:ext>
                </a:extLst>
              </a:tr>
              <a:tr h="1197679">
                <a:tc>
                  <a:txBody>
                    <a:bodyPr/>
                    <a:lstStyle/>
                    <a:p>
                      <a:pPr algn="ctr"/>
                      <a:r>
                        <a:rPr lang="en-IN" dirty="0"/>
                        <a:t>10</a:t>
                      </a:r>
                    </a:p>
                  </a:txBody>
                  <a:tcPr/>
                </a:tc>
                <a:tc>
                  <a:txBody>
                    <a:bodyPr/>
                    <a:lstStyle/>
                    <a:p>
                      <a:pPr rtl="0"/>
                      <a:r>
                        <a:rPr lang="en-IN" sz="1800" b="0" i="0" u="none" strike="noStrike" kern="1200" baseline="0" dirty="0">
                          <a:solidFill>
                            <a:schemeClr val="dk1"/>
                          </a:solidFill>
                          <a:latin typeface="+mn-lt"/>
                          <a:ea typeface="+mn-ea"/>
                          <a:cs typeface="+mn-cs"/>
                        </a:rPr>
                        <a:t>Charlie </a:t>
                      </a:r>
                      <a:r>
                        <a:rPr lang="en-IN" sz="1800" b="0" i="0" u="none" strike="noStrike" kern="1200" baseline="0" dirty="0" err="1">
                          <a:solidFill>
                            <a:schemeClr val="dk1"/>
                          </a:solidFill>
                          <a:latin typeface="+mn-lt"/>
                          <a:ea typeface="+mn-ea"/>
                          <a:cs typeface="+mn-cs"/>
                        </a:rPr>
                        <a:t>Frogner</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Chiyuan</a:t>
                      </a:r>
                      <a:r>
                        <a:rPr lang="en-IN" sz="1800" b="0" i="0" u="none" strike="noStrike" kern="1200" baseline="0" dirty="0">
                          <a:solidFill>
                            <a:schemeClr val="dk1"/>
                          </a:solidFill>
                          <a:latin typeface="+mn-lt"/>
                          <a:ea typeface="+mn-ea"/>
                          <a:cs typeface="+mn-cs"/>
                        </a:rPr>
                        <a:t> Zhang, Hossein </a:t>
                      </a:r>
                      <a:r>
                        <a:rPr lang="en-IN" sz="1800" b="0" i="0" u="none" strike="noStrike" kern="1200" baseline="0" dirty="0" err="1">
                          <a:solidFill>
                            <a:schemeClr val="dk1"/>
                          </a:solidFill>
                          <a:latin typeface="+mn-lt"/>
                          <a:ea typeface="+mn-ea"/>
                          <a:cs typeface="+mn-cs"/>
                        </a:rPr>
                        <a:t>Mobahi</a:t>
                      </a:r>
                      <a:r>
                        <a:rPr lang="en-IN" sz="1800" b="0" i="0" u="none" strike="noStrike" kern="1200" baseline="0" dirty="0">
                          <a:solidFill>
                            <a:schemeClr val="dk1"/>
                          </a:solidFill>
                          <a:latin typeface="+mn-lt"/>
                          <a:ea typeface="+mn-ea"/>
                          <a:cs typeface="+mn-cs"/>
                        </a:rPr>
                        <a:t>, Mauricio Araya-Polo &amp; Tomaso </a:t>
                      </a:r>
                      <a:r>
                        <a:rPr lang="en-IN" sz="1800" b="0" i="0" u="none" strike="noStrike" kern="1200" baseline="0" dirty="0" err="1">
                          <a:solidFill>
                            <a:schemeClr val="dk1"/>
                          </a:solidFill>
                          <a:latin typeface="+mn-lt"/>
                          <a:ea typeface="+mn-ea"/>
                          <a:cs typeface="+mn-cs"/>
                        </a:rPr>
                        <a:t>Poggio</a:t>
                      </a:r>
                      <a:endParaRPr lang="en-IN" sz="1800" b="0" i="0" u="none" strike="noStrike" kern="1200" baseline="0" dirty="0">
                        <a:solidFill>
                          <a:schemeClr val="dk1"/>
                        </a:solidFill>
                        <a:latin typeface="+mn-lt"/>
                        <a:ea typeface="+mn-ea"/>
                        <a:cs typeface="+mn-cs"/>
                      </a:endParaRPr>
                    </a:p>
                  </a:txBody>
                  <a:tcPr/>
                </a:tc>
                <a:tc>
                  <a:txBody>
                    <a:bodyPr/>
                    <a:lstStyle/>
                    <a:p>
                      <a:pPr algn="ctr"/>
                      <a:r>
                        <a:rPr lang="en-US" dirty="0"/>
                        <a:t>Learning with a Wasserstein Loss</a:t>
                      </a:r>
                      <a:endParaRPr lang="en-IN" dirty="0"/>
                    </a:p>
                  </a:txBody>
                  <a:tcPr/>
                </a:tc>
                <a:tc>
                  <a:txBody>
                    <a:bodyPr/>
                    <a:lstStyle/>
                    <a:p>
                      <a:pPr algn="ctr"/>
                      <a:r>
                        <a:rPr lang="en-IN" dirty="0"/>
                        <a:t>2015</a:t>
                      </a:r>
                    </a:p>
                  </a:txBody>
                  <a:tcPr/>
                </a:tc>
                <a:extLst>
                  <a:ext uri="{0D108BD9-81ED-4DB2-BD59-A6C34878D82A}">
                    <a16:rowId xmlns:a16="http://schemas.microsoft.com/office/drawing/2014/main" xmlns="" val="1325685552"/>
                  </a:ext>
                </a:extLst>
              </a:tr>
            </a:tbl>
          </a:graphicData>
        </a:graphic>
      </p:graphicFrame>
    </p:spTree>
    <p:extLst>
      <p:ext uri="{BB962C8B-B14F-4D97-AF65-F5344CB8AC3E}">
        <p14:creationId xmlns:p14="http://schemas.microsoft.com/office/powerpoint/2010/main" val="987713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1790704" y="2782507"/>
            <a:ext cx="8610600" cy="129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7919"/>
              <a:buFont typeface="Century Gothic"/>
              <a:buNone/>
            </a:pPr>
            <a:r>
              <a:rPr lang="en-US" sz="7919" dirty="0">
                <a:solidFill>
                  <a:schemeClr val="tx1"/>
                </a:solidFill>
              </a:rPr>
              <a:t>THANK</a:t>
            </a:r>
            <a:r>
              <a:rPr lang="en-US" sz="7919" dirty="0"/>
              <a:t>  </a:t>
            </a:r>
            <a:r>
              <a:rPr lang="en-US" sz="7919" dirty="0">
                <a:solidFill>
                  <a:schemeClr val="tx1"/>
                </a:solidFill>
              </a:rPr>
              <a:t>YOU</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15" name="Title 1">
            <a:extLst>
              <a:ext uri="{FF2B5EF4-FFF2-40B4-BE49-F238E27FC236}">
                <a16:creationId xmlns:a16="http://schemas.microsoft.com/office/drawing/2014/main" xmlns="" id="{8DCC136B-FA16-4422-A503-8E87CA1917DD}"/>
              </a:ext>
            </a:extLst>
          </p:cNvPr>
          <p:cNvSpPr txBox="1">
            <a:spLocks/>
          </p:cNvSpPr>
          <p:nvPr/>
        </p:nvSpPr>
        <p:spPr>
          <a:xfrm>
            <a:off x="1790700" y="868494"/>
            <a:ext cx="8610600" cy="7492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t>CONTENTS</a:t>
            </a:r>
          </a:p>
        </p:txBody>
      </p:sp>
      <p:sp>
        <p:nvSpPr>
          <p:cNvPr id="16" name="Content Placeholder 2">
            <a:extLst>
              <a:ext uri="{FF2B5EF4-FFF2-40B4-BE49-F238E27FC236}">
                <a16:creationId xmlns:a16="http://schemas.microsoft.com/office/drawing/2014/main" xmlns="" id="{C522EADB-FA38-4FE6-8F45-CD2C187C9BD6}"/>
              </a:ext>
            </a:extLst>
          </p:cNvPr>
          <p:cNvSpPr>
            <a:spLocks noGrp="1"/>
          </p:cNvSpPr>
          <p:nvPr>
            <p:ph idx="1"/>
          </p:nvPr>
        </p:nvSpPr>
        <p:spPr>
          <a:xfrm>
            <a:off x="685800" y="2065520"/>
            <a:ext cx="10820400" cy="2963680"/>
          </a:xfrm>
        </p:spPr>
        <p:txBody>
          <a:bodyPr>
            <a:normAutofit fontScale="55000" lnSpcReduction="20000"/>
          </a:bodyPr>
          <a:lstStyle/>
          <a:p>
            <a:r>
              <a:rPr lang="en-IN" b="1" dirty="0">
                <a:cs typeface="Times New Roman" panose="02020603050405020304" pitchFamily="18" charset="0"/>
              </a:rPr>
              <a:t>INTRODUCTION</a:t>
            </a:r>
          </a:p>
          <a:p>
            <a:r>
              <a:rPr lang="en-IN" b="1" dirty="0">
                <a:cs typeface="Times New Roman" panose="02020603050405020304" pitchFamily="18" charset="0"/>
              </a:rPr>
              <a:t>PROBLEM STATEMENT</a:t>
            </a:r>
          </a:p>
          <a:p>
            <a:r>
              <a:rPr lang="en-IN" b="1" dirty="0">
                <a:cs typeface="Times New Roman" panose="02020603050405020304" pitchFamily="18" charset="0"/>
              </a:rPr>
              <a:t>SYSTEM ARCHITECTURE</a:t>
            </a:r>
          </a:p>
          <a:p>
            <a:r>
              <a:rPr lang="en-IN" b="1" dirty="0"/>
              <a:t>REQUIREMENTS</a:t>
            </a:r>
          </a:p>
          <a:p>
            <a:pPr lvl="1"/>
            <a:r>
              <a:rPr lang="en-IN" b="1" dirty="0"/>
              <a:t>SOFTWARE REQUIREMENTS</a:t>
            </a:r>
          </a:p>
          <a:p>
            <a:pPr lvl="1"/>
            <a:r>
              <a:rPr lang="en-IN" b="1" dirty="0"/>
              <a:t>HARDWARE REQUIREMENTS</a:t>
            </a:r>
          </a:p>
          <a:p>
            <a:r>
              <a:rPr lang="en-IN" b="1" dirty="0"/>
              <a:t>SYSTEM DESIGN</a:t>
            </a:r>
          </a:p>
          <a:p>
            <a:pPr lvl="1"/>
            <a:r>
              <a:rPr lang="en-IN" b="1" dirty="0"/>
              <a:t>DATA FLOW DAIGRAM</a:t>
            </a:r>
          </a:p>
          <a:p>
            <a:pPr lvl="1"/>
            <a:r>
              <a:rPr lang="en-IN" b="1" dirty="0"/>
              <a:t>SEQUENCE DIAGRAM</a:t>
            </a:r>
          </a:p>
          <a:p>
            <a:r>
              <a:rPr lang="en-IN" b="1" dirty="0"/>
              <a:t>PROPOSED ALGORITHM</a:t>
            </a:r>
          </a:p>
          <a:p>
            <a:r>
              <a:rPr lang="en-IN" b="1" dirty="0"/>
              <a:t>REFERENCES</a:t>
            </a:r>
            <a:endParaRPr lang="en-IN" b="1" dirty="0">
              <a:cs typeface="Times New Roman" panose="02020603050405020304" pitchFamily="18" charset="0"/>
            </a:endParaRPr>
          </a:p>
        </p:txBody>
      </p:sp>
    </p:spTree>
    <p:extLst>
      <p:ext uri="{BB962C8B-B14F-4D97-AF65-F5344CB8AC3E}">
        <p14:creationId xmlns:p14="http://schemas.microsoft.com/office/powerpoint/2010/main" val="42581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7" name="Google Shape;45;p3">
            <a:extLst>
              <a:ext uri="{FF2B5EF4-FFF2-40B4-BE49-F238E27FC236}">
                <a16:creationId xmlns:a16="http://schemas.microsoft.com/office/drawing/2014/main" xmlns="" id="{A5BCEFB3-13F1-441D-AB35-58182A4976D2}"/>
              </a:ext>
            </a:extLst>
          </p:cNvPr>
          <p:cNvSpPr txBox="1">
            <a:spLocks/>
          </p:cNvSpPr>
          <p:nvPr/>
        </p:nvSpPr>
        <p:spPr>
          <a:xfrm>
            <a:off x="1859973" y="709173"/>
            <a:ext cx="8610600" cy="1317144"/>
          </a:xfrm>
          <a:prstGeom prst="rect">
            <a:avLst/>
          </a:prstGeom>
          <a:noFill/>
          <a:ln>
            <a:noFill/>
          </a:ln>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spcBef>
                <a:spcPts val="0"/>
              </a:spcBef>
              <a:buClr>
                <a:schemeClr val="dk1"/>
              </a:buClr>
              <a:buSzPts val="4000"/>
              <a:buFont typeface="Century Gothic"/>
              <a:buNone/>
            </a:pPr>
            <a:r>
              <a:rPr lang="en-US" dirty="0"/>
              <a:t>INTRODUCTION</a:t>
            </a:r>
          </a:p>
        </p:txBody>
      </p:sp>
      <p:sp>
        <p:nvSpPr>
          <p:cNvPr id="8" name="Google Shape;46;p3">
            <a:extLst>
              <a:ext uri="{FF2B5EF4-FFF2-40B4-BE49-F238E27FC236}">
                <a16:creationId xmlns:a16="http://schemas.microsoft.com/office/drawing/2014/main" xmlns="" id="{9293C113-C2C8-4743-966B-D705356014E4}"/>
              </a:ext>
            </a:extLst>
          </p:cNvPr>
          <p:cNvSpPr txBox="1">
            <a:spLocks noGrp="1"/>
          </p:cNvSpPr>
          <p:nvPr>
            <p:ph idx="1"/>
          </p:nvPr>
        </p:nvSpPr>
        <p:spPr>
          <a:prstGeom prst="rect">
            <a:avLst/>
          </a:prstGeom>
          <a:noFill/>
          <a:ln>
            <a:noFill/>
          </a:ln>
        </p:spPr>
        <p:txBody>
          <a:bodyPr spcFirstLastPara="1" wrap="square" lIns="91425" tIns="45700" rIns="91425" bIns="45700" anchor="t" anchorCtr="0">
            <a:normAutofit fontScale="92500"/>
          </a:bodyPr>
          <a:lstStyle/>
          <a:p>
            <a:pPr marL="457200" lvl="0">
              <a:lnSpc>
                <a:spcPct val="90000"/>
              </a:lnSpc>
              <a:spcBef>
                <a:spcPts val="0"/>
              </a:spcBef>
              <a:buSzPts val="1800"/>
              <a:buFont typeface="Wingdings" panose="05000000000000000000" pitchFamily="2" charset="2"/>
              <a:buChar char="Ø"/>
            </a:pPr>
            <a:r>
              <a:rPr lang="en-US" dirty="0"/>
              <a:t>Seismic data is collected using reflection seismology, or seismic reflection</a:t>
            </a:r>
          </a:p>
          <a:p>
            <a:pPr marL="114300" lvl="0" indent="0">
              <a:lnSpc>
                <a:spcPct val="90000"/>
              </a:lnSpc>
              <a:spcBef>
                <a:spcPts val="0"/>
              </a:spcBef>
              <a:buSzPts val="1800"/>
              <a:buNone/>
            </a:pPr>
            <a:endParaRPr dirty="0"/>
          </a:p>
          <a:p>
            <a:pPr marL="457200" lvl="0">
              <a:lnSpc>
                <a:spcPct val="90000"/>
              </a:lnSpc>
              <a:spcBef>
                <a:spcPts val="0"/>
              </a:spcBef>
              <a:buSzPts val="1800"/>
              <a:buFont typeface="Wingdings" panose="05000000000000000000" pitchFamily="2" charset="2"/>
              <a:buChar char="Ø"/>
            </a:pPr>
            <a:r>
              <a:rPr lang="en-US" dirty="0"/>
              <a:t>Reflection seismology is similar to X-ray, sonar and echolocation</a:t>
            </a:r>
          </a:p>
          <a:p>
            <a:pPr marL="114300" lvl="0" indent="0">
              <a:lnSpc>
                <a:spcPct val="90000"/>
              </a:lnSpc>
              <a:spcBef>
                <a:spcPts val="0"/>
              </a:spcBef>
              <a:buSzPts val="1800"/>
              <a:buNone/>
            </a:pPr>
            <a:endParaRPr dirty="0"/>
          </a:p>
          <a:p>
            <a:pPr marL="457200" lvl="0">
              <a:lnSpc>
                <a:spcPct val="90000"/>
              </a:lnSpc>
              <a:spcBef>
                <a:spcPts val="0"/>
              </a:spcBef>
              <a:buSzPts val="1800"/>
              <a:buFont typeface="Wingdings" panose="05000000000000000000" pitchFamily="2" charset="2"/>
              <a:buChar char="Ø"/>
            </a:pPr>
            <a:r>
              <a:rPr lang="en-US" dirty="0"/>
              <a:t>Salt density is usually 2.14 g/cc which is lower than most surrounding rocks</a:t>
            </a:r>
          </a:p>
          <a:p>
            <a:pPr marL="114300" lvl="0" indent="0">
              <a:lnSpc>
                <a:spcPct val="90000"/>
              </a:lnSpc>
              <a:spcBef>
                <a:spcPts val="0"/>
              </a:spcBef>
              <a:buSzPts val="1800"/>
              <a:buNone/>
            </a:pPr>
            <a:endParaRPr dirty="0"/>
          </a:p>
          <a:p>
            <a:pPr marL="457200" lvl="0">
              <a:lnSpc>
                <a:spcPct val="90000"/>
              </a:lnSpc>
              <a:spcBef>
                <a:spcPts val="0"/>
              </a:spcBef>
              <a:buSzPts val="1800"/>
              <a:buFont typeface="Wingdings" panose="05000000000000000000" pitchFamily="2" charset="2"/>
              <a:buChar char="Ø"/>
            </a:pPr>
            <a:r>
              <a:rPr lang="en-US" dirty="0"/>
              <a:t> The seismic velocity of salt is 4.5 km/sec, which is usually faster than its surrounding rocks</a:t>
            </a:r>
          </a:p>
          <a:p>
            <a:pPr marL="114300" lvl="0" indent="0">
              <a:lnSpc>
                <a:spcPct val="90000"/>
              </a:lnSpc>
              <a:spcBef>
                <a:spcPts val="0"/>
              </a:spcBef>
              <a:buSzPts val="1800"/>
              <a:buNone/>
            </a:pPr>
            <a:endParaRPr dirty="0"/>
          </a:p>
          <a:p>
            <a:pPr marL="457200" lvl="0">
              <a:lnSpc>
                <a:spcPct val="90000"/>
              </a:lnSpc>
              <a:spcBef>
                <a:spcPts val="0"/>
              </a:spcBef>
              <a:buSzPts val="1800"/>
              <a:buFont typeface="Wingdings" panose="05000000000000000000" pitchFamily="2" charset="2"/>
              <a:buChar char="Ø"/>
            </a:pPr>
            <a:r>
              <a:rPr lang="en-US" dirty="0"/>
              <a:t>This difference creates a sharp reflection at the salt-sediment interface</a:t>
            </a:r>
            <a:endParaRPr dirty="0"/>
          </a:p>
        </p:txBody>
      </p:sp>
    </p:spTree>
    <p:extLst>
      <p:ext uri="{BB962C8B-B14F-4D97-AF65-F5344CB8AC3E}">
        <p14:creationId xmlns:p14="http://schemas.microsoft.com/office/powerpoint/2010/main" val="137473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56B193-CB71-4D8F-B972-539ACAF182FE}"/>
              </a:ext>
            </a:extLst>
          </p:cNvPr>
          <p:cNvSpPr>
            <a:spLocks noGrp="1"/>
          </p:cNvSpPr>
          <p:nvPr>
            <p:ph type="title"/>
          </p:nvPr>
        </p:nvSpPr>
        <p:spPr>
          <a:xfrm>
            <a:off x="1790700" y="853605"/>
            <a:ext cx="8610600" cy="938186"/>
          </a:xfrm>
        </p:spPr>
        <p:txBody>
          <a:bodyPr/>
          <a:lstStyle/>
          <a:p>
            <a:pPr algn="ctr"/>
            <a:r>
              <a:rPr lang="en-IN" dirty="0"/>
              <a:t>PROBLEM STATEMENT</a:t>
            </a:r>
          </a:p>
        </p:txBody>
      </p:sp>
      <p:sp>
        <p:nvSpPr>
          <p:cNvPr id="3" name="Content Placeholder 2">
            <a:extLst>
              <a:ext uri="{FF2B5EF4-FFF2-40B4-BE49-F238E27FC236}">
                <a16:creationId xmlns:a16="http://schemas.microsoft.com/office/drawing/2014/main" xmlns="" id="{E9597EC9-2F03-4EEE-AD78-A30BE7C20498}"/>
              </a:ext>
            </a:extLst>
          </p:cNvPr>
          <p:cNvSpPr>
            <a:spLocks noGrp="1"/>
          </p:cNvSpPr>
          <p:nvPr>
            <p:ph idx="1"/>
          </p:nvPr>
        </p:nvSpPr>
        <p:spPr>
          <a:xfrm>
            <a:off x="677334" y="2160589"/>
            <a:ext cx="9723966" cy="4046247"/>
          </a:xfrm>
        </p:spPr>
        <p:txBody>
          <a:bodyPr>
            <a:normAutofit/>
          </a:bodyPr>
          <a:lstStyle/>
          <a:p>
            <a:pPr marL="0" indent="0">
              <a:buNone/>
            </a:pPr>
            <a:r>
              <a:rPr lang="en-IN" sz="2800" dirty="0" smtClean="0"/>
              <a:t>To find </a:t>
            </a:r>
            <a:r>
              <a:rPr lang="en-IN" sz="2800" dirty="0"/>
              <a:t>potential reserves of hydrocarbons </a:t>
            </a:r>
            <a:r>
              <a:rPr lang="en-IN" sz="2800" dirty="0" smtClean="0"/>
              <a:t>in </a:t>
            </a:r>
            <a:r>
              <a:rPr lang="en-IN" sz="2800" dirty="0"/>
              <a:t>the vicinity of the area under inspection. </a:t>
            </a:r>
            <a:endParaRPr lang="en-IN" sz="2800" dirty="0" smtClean="0"/>
          </a:p>
          <a:p>
            <a:pPr marL="0" indent="0">
              <a:buNone/>
            </a:pPr>
            <a:endParaRPr lang="en-IN" sz="2800" dirty="0"/>
          </a:p>
        </p:txBody>
      </p:sp>
    </p:spTree>
    <p:extLst>
      <p:ext uri="{BB962C8B-B14F-4D97-AF65-F5344CB8AC3E}">
        <p14:creationId xmlns:p14="http://schemas.microsoft.com/office/powerpoint/2010/main" val="2047232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System Architecture</a:t>
            </a:r>
          </a:p>
        </p:txBody>
      </p:sp>
      <p:pic>
        <p:nvPicPr>
          <p:cNvPr id="5" name="Content Placeholder 4">
            <a:extLst>
              <a:ext uri="{FF2B5EF4-FFF2-40B4-BE49-F238E27FC236}">
                <a16:creationId xmlns:a16="http://schemas.microsoft.com/office/drawing/2014/main" xmlns="" id="{2A3DA8DA-FD81-425B-BA93-4A3A87BFC793}"/>
              </a:ext>
            </a:extLst>
          </p:cNvPr>
          <p:cNvPicPr>
            <a:picLocks noGrp="1" noChangeAspect="1"/>
          </p:cNvPicPr>
          <p:nvPr>
            <p:ph idx="1"/>
          </p:nvPr>
        </p:nvPicPr>
        <p:blipFill>
          <a:blip r:embed="rId2"/>
          <a:stretch>
            <a:fillRect/>
          </a:stretch>
        </p:blipFill>
        <p:spPr>
          <a:xfrm>
            <a:off x="3138854" y="1825625"/>
            <a:ext cx="5697415" cy="4351338"/>
          </a:xfrm>
        </p:spPr>
      </p:pic>
    </p:spTree>
    <p:extLst>
      <p:ext uri="{BB962C8B-B14F-4D97-AF65-F5344CB8AC3E}">
        <p14:creationId xmlns:p14="http://schemas.microsoft.com/office/powerpoint/2010/main" val="149246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Requirements</a:t>
            </a:r>
          </a:p>
        </p:txBody>
      </p:sp>
      <p:sp>
        <p:nvSpPr>
          <p:cNvPr id="3" name="Content Placeholder 2"/>
          <p:cNvSpPr>
            <a:spLocks noGrp="1"/>
          </p:cNvSpPr>
          <p:nvPr>
            <p:ph idx="1"/>
          </p:nvPr>
        </p:nvSpPr>
        <p:spPr/>
        <p:txBody>
          <a:bodyPr/>
          <a:lstStyle/>
          <a:p>
            <a:r>
              <a:rPr lang="en-IN" dirty="0"/>
              <a:t>Software Requirements</a:t>
            </a:r>
          </a:p>
          <a:p>
            <a:pPr lvl="1"/>
            <a:r>
              <a:rPr lang="en-IN" dirty="0"/>
              <a:t>Python 3.x</a:t>
            </a:r>
          </a:p>
          <a:p>
            <a:pPr lvl="1"/>
            <a:r>
              <a:rPr lang="en-IN" dirty="0" smtClean="0"/>
              <a:t>Chrome/Firefox with </a:t>
            </a:r>
            <a:r>
              <a:rPr lang="en-IN" dirty="0"/>
              <a:t>HTML 5 Support</a:t>
            </a:r>
          </a:p>
          <a:p>
            <a:pPr lvl="1"/>
            <a:r>
              <a:rPr lang="en-IN" dirty="0"/>
              <a:t>Flask and related libraries</a:t>
            </a:r>
          </a:p>
          <a:p>
            <a:pPr lvl="1"/>
            <a:r>
              <a:rPr lang="en-IN" dirty="0"/>
              <a:t>Windows Vista or above</a:t>
            </a:r>
          </a:p>
          <a:p>
            <a:r>
              <a:rPr lang="en-IN" dirty="0"/>
              <a:t>Hardware Requirements</a:t>
            </a:r>
          </a:p>
          <a:p>
            <a:pPr lvl="1"/>
            <a:r>
              <a:rPr lang="en-IN" dirty="0" smtClean="0"/>
              <a:t>1 GB HDD</a:t>
            </a:r>
          </a:p>
          <a:p>
            <a:pPr lvl="1"/>
            <a:r>
              <a:rPr lang="en-IN" dirty="0" smtClean="0"/>
              <a:t>Intel </a:t>
            </a:r>
            <a:r>
              <a:rPr lang="en-IN" dirty="0"/>
              <a:t>Pentium Dual Core 2GHz or above</a:t>
            </a:r>
          </a:p>
          <a:p>
            <a:pPr lvl="1"/>
            <a:r>
              <a:rPr lang="en-IN" dirty="0"/>
              <a:t>4GB RAM or above</a:t>
            </a:r>
          </a:p>
          <a:p>
            <a:pPr lvl="1"/>
            <a:endParaRPr lang="en-IN" dirty="0"/>
          </a:p>
        </p:txBody>
      </p:sp>
    </p:spTree>
    <p:extLst>
      <p:ext uri="{BB962C8B-B14F-4D97-AF65-F5344CB8AC3E}">
        <p14:creationId xmlns:p14="http://schemas.microsoft.com/office/powerpoint/2010/main" val="4250981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B593D5-F415-487F-A99E-E1124484A5C8}"/>
              </a:ext>
            </a:extLst>
          </p:cNvPr>
          <p:cNvSpPr>
            <a:spLocks noGrp="1"/>
          </p:cNvSpPr>
          <p:nvPr>
            <p:ph type="title"/>
          </p:nvPr>
        </p:nvSpPr>
        <p:spPr/>
        <p:txBody>
          <a:bodyPr/>
          <a:lstStyle/>
          <a:p>
            <a:r>
              <a:rPr lang="en-US" dirty="0"/>
              <a:t>Functional and Non Functional Requirements</a:t>
            </a:r>
            <a:endParaRPr lang="en-IN" dirty="0"/>
          </a:p>
        </p:txBody>
      </p:sp>
      <p:sp>
        <p:nvSpPr>
          <p:cNvPr id="3" name="Content Placeholder 2">
            <a:extLst>
              <a:ext uri="{FF2B5EF4-FFF2-40B4-BE49-F238E27FC236}">
                <a16:creationId xmlns:a16="http://schemas.microsoft.com/office/drawing/2014/main" xmlns="" id="{7B55BA0A-4A98-4441-993D-1CC79803A2E0}"/>
              </a:ext>
            </a:extLst>
          </p:cNvPr>
          <p:cNvSpPr>
            <a:spLocks noGrp="1"/>
          </p:cNvSpPr>
          <p:nvPr>
            <p:ph idx="1"/>
          </p:nvPr>
        </p:nvSpPr>
        <p:spPr/>
        <p:txBody>
          <a:bodyPr>
            <a:normAutofit fontScale="92500" lnSpcReduction="10000"/>
          </a:bodyPr>
          <a:lstStyle/>
          <a:p>
            <a:r>
              <a:rPr lang="en-US" dirty="0"/>
              <a:t>Functional Requirements</a:t>
            </a:r>
          </a:p>
          <a:p>
            <a:pPr lvl="1"/>
            <a:r>
              <a:rPr lang="en-IN" dirty="0" smtClean="0"/>
              <a:t>System should be able to classify images with salt bodes and those without.</a:t>
            </a:r>
          </a:p>
          <a:p>
            <a:pPr lvl="1"/>
            <a:r>
              <a:rPr lang="en-IN" dirty="0" smtClean="0"/>
              <a:t>Should have an acceptable accuracy.</a:t>
            </a:r>
            <a:endParaRPr lang="en-IN" dirty="0"/>
          </a:p>
          <a:p>
            <a:pPr lvl="1"/>
            <a:r>
              <a:rPr lang="en-IN" dirty="0"/>
              <a:t>Should be able to classify images of any size.</a:t>
            </a:r>
          </a:p>
          <a:p>
            <a:pPr lvl="1"/>
            <a:r>
              <a:rPr lang="en-IN" dirty="0"/>
              <a:t>System should be able to respond within 3 seconds.</a:t>
            </a:r>
          </a:p>
          <a:p>
            <a:pPr marL="0" indent="0">
              <a:buNone/>
            </a:pPr>
            <a:endParaRPr lang="en-IN" dirty="0"/>
          </a:p>
          <a:p>
            <a:r>
              <a:rPr lang="en-IN" dirty="0"/>
              <a:t>Non </a:t>
            </a:r>
            <a:r>
              <a:rPr lang="en-US" dirty="0"/>
              <a:t>Functional Requirements</a:t>
            </a:r>
          </a:p>
          <a:p>
            <a:pPr lvl="1"/>
            <a:r>
              <a:rPr lang="en-US" dirty="0"/>
              <a:t>Portability</a:t>
            </a:r>
          </a:p>
          <a:p>
            <a:pPr lvl="1"/>
            <a:r>
              <a:rPr lang="en-US" dirty="0"/>
              <a:t>Ease of Use</a:t>
            </a:r>
          </a:p>
          <a:p>
            <a:pPr lvl="1"/>
            <a:r>
              <a:rPr lang="en-US" dirty="0"/>
              <a:t>Ease of Setup</a:t>
            </a:r>
          </a:p>
          <a:p>
            <a:pPr lvl="1"/>
            <a:r>
              <a:rPr lang="en-US" dirty="0"/>
              <a:t>Low Maintenance Costs</a:t>
            </a:r>
          </a:p>
          <a:p>
            <a:pPr lvl="1"/>
            <a:r>
              <a:rPr lang="en-US" dirty="0"/>
              <a:t>Scalable</a:t>
            </a:r>
          </a:p>
          <a:p>
            <a:pPr lvl="1"/>
            <a:endParaRPr lang="en-US" dirty="0"/>
          </a:p>
          <a:p>
            <a:pPr lvl="1"/>
            <a:endParaRPr lang="en-US" dirty="0"/>
          </a:p>
          <a:p>
            <a:pPr marL="0" indent="0">
              <a:buNone/>
            </a:pPr>
            <a:endParaRPr lang="en-IN" dirty="0"/>
          </a:p>
        </p:txBody>
      </p:sp>
    </p:spTree>
    <p:extLst>
      <p:ext uri="{BB962C8B-B14F-4D97-AF65-F5344CB8AC3E}">
        <p14:creationId xmlns:p14="http://schemas.microsoft.com/office/powerpoint/2010/main" val="1910526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System Design</a:t>
            </a:r>
          </a:p>
        </p:txBody>
      </p:sp>
      <p:pic>
        <p:nvPicPr>
          <p:cNvPr id="6" name="Content Placeholder 5">
            <a:extLst>
              <a:ext uri="{FF2B5EF4-FFF2-40B4-BE49-F238E27FC236}">
                <a16:creationId xmlns:a16="http://schemas.microsoft.com/office/drawing/2014/main" xmlns="" id="{3B8317AE-E1C5-4195-8DAF-A1D8101E2DB6}"/>
              </a:ext>
            </a:extLst>
          </p:cNvPr>
          <p:cNvPicPr>
            <a:picLocks noGrp="1" noChangeAspect="1"/>
          </p:cNvPicPr>
          <p:nvPr>
            <p:ph idx="1"/>
          </p:nvPr>
        </p:nvPicPr>
        <p:blipFill>
          <a:blip r:embed="rId2"/>
          <a:stretch>
            <a:fillRect/>
          </a:stretch>
        </p:blipFill>
        <p:spPr>
          <a:xfrm>
            <a:off x="2839916" y="1825625"/>
            <a:ext cx="6594230" cy="4351338"/>
          </a:xfrm>
        </p:spPr>
      </p:pic>
    </p:spTree>
    <p:extLst>
      <p:ext uri="{BB962C8B-B14F-4D97-AF65-F5344CB8AC3E}">
        <p14:creationId xmlns:p14="http://schemas.microsoft.com/office/powerpoint/2010/main" val="4047930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1672B5DF-DAFF-4725-8510-67D934B2654F}"/>
              </a:ext>
            </a:extLst>
          </p:cNvPr>
          <p:cNvPicPr>
            <a:picLocks noGrp="1" noChangeAspect="1"/>
          </p:cNvPicPr>
          <p:nvPr>
            <p:ph idx="1"/>
          </p:nvPr>
        </p:nvPicPr>
        <p:blipFill>
          <a:blip r:embed="rId2"/>
          <a:stretch>
            <a:fillRect/>
          </a:stretch>
        </p:blipFill>
        <p:spPr>
          <a:xfrm>
            <a:off x="2564476" y="448073"/>
            <a:ext cx="6131116" cy="5961853"/>
          </a:xfrm>
        </p:spPr>
      </p:pic>
    </p:spTree>
    <p:extLst>
      <p:ext uri="{BB962C8B-B14F-4D97-AF65-F5344CB8AC3E}">
        <p14:creationId xmlns:p14="http://schemas.microsoft.com/office/powerpoint/2010/main" val="200563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1510</TotalTime>
  <Words>590</Words>
  <Application>Microsoft Macintosh PowerPoint</Application>
  <PresentationFormat>Widescreen</PresentationFormat>
  <Paragraphs>122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Calibri Light</vt:lpstr>
      <vt:lpstr>Century Gothic</vt:lpstr>
      <vt:lpstr>Times New Roman</vt:lpstr>
      <vt:lpstr>Wingdings</vt:lpstr>
      <vt:lpstr>Arial</vt:lpstr>
      <vt:lpstr>Office Theme</vt:lpstr>
      <vt:lpstr>PowerPoint Presentation</vt:lpstr>
      <vt:lpstr>PowerPoint Presentation</vt:lpstr>
      <vt:lpstr>PowerPoint Presentation</vt:lpstr>
      <vt:lpstr>PROBLEM STATEMENT</vt:lpstr>
      <vt:lpstr>System Architecture</vt:lpstr>
      <vt:lpstr>Requirements</vt:lpstr>
      <vt:lpstr>Functional and Non Functional Requirements</vt:lpstr>
      <vt:lpstr>System Design</vt:lpstr>
      <vt:lpstr>PowerPoint Presentation</vt:lpstr>
      <vt:lpstr>Proposed Algorithm</vt:lpstr>
      <vt:lpstr>PowerPoint Presentation</vt:lpstr>
      <vt:lpstr>PowerPoint Presentation</vt:lpstr>
      <vt:lpstr>REFERENCES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Gupta</dc:creator>
  <cp:lastModifiedBy>Microsoft Office User</cp:lastModifiedBy>
  <cp:revision>76</cp:revision>
  <dcterms:modified xsi:type="dcterms:W3CDTF">2019-03-21T18:12:24Z</dcterms:modified>
</cp:coreProperties>
</file>