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7" r:id="rId1"/>
  </p:sldMasterIdLst>
  <p:notesMasterIdLst>
    <p:notesMasterId r:id="rId47"/>
  </p:notesMasterIdLst>
  <p:sldIdLst>
    <p:sldId id="256" r:id="rId2"/>
    <p:sldId id="304" r:id="rId3"/>
    <p:sldId id="257" r:id="rId4"/>
    <p:sldId id="270" r:id="rId5"/>
    <p:sldId id="301" r:id="rId6"/>
    <p:sldId id="271" r:id="rId7"/>
    <p:sldId id="272" r:id="rId8"/>
    <p:sldId id="258" r:id="rId9"/>
    <p:sldId id="259" r:id="rId10"/>
    <p:sldId id="260" r:id="rId11"/>
    <p:sldId id="261" r:id="rId12"/>
    <p:sldId id="262" r:id="rId13"/>
    <p:sldId id="292" r:id="rId14"/>
    <p:sldId id="290" r:id="rId15"/>
    <p:sldId id="291" r:id="rId16"/>
    <p:sldId id="264" r:id="rId17"/>
    <p:sldId id="265" r:id="rId18"/>
    <p:sldId id="266" r:id="rId19"/>
    <p:sldId id="267" r:id="rId20"/>
    <p:sldId id="268" r:id="rId21"/>
    <p:sldId id="282" r:id="rId22"/>
    <p:sldId id="283" r:id="rId23"/>
    <p:sldId id="287" r:id="rId24"/>
    <p:sldId id="286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284" r:id="rId34"/>
    <p:sldId id="285" r:id="rId35"/>
    <p:sldId id="273" r:id="rId36"/>
    <p:sldId id="274" r:id="rId37"/>
    <p:sldId id="275" r:id="rId38"/>
    <p:sldId id="276" r:id="rId39"/>
    <p:sldId id="277" r:id="rId40"/>
    <p:sldId id="278" r:id="rId41"/>
    <p:sldId id="281" r:id="rId42"/>
    <p:sldId id="279" r:id="rId43"/>
    <p:sldId id="280" r:id="rId44"/>
    <p:sldId id="303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7825B6F-3B15-DA46-83D0-883497FCA8E7}">
          <p14:sldIdLst>
            <p14:sldId id="256"/>
            <p14:sldId id="304"/>
            <p14:sldId id="257"/>
          </p14:sldIdLst>
        </p14:section>
        <p14:section name="Introduction To GPUs" id="{1782FA82-4CF0-D343-BA30-DBF186603DEA}">
          <p14:sldIdLst>
            <p14:sldId id="270"/>
            <p14:sldId id="301"/>
            <p14:sldId id="271"/>
            <p14:sldId id="272"/>
            <p14:sldId id="258"/>
            <p14:sldId id="259"/>
            <p14:sldId id="260"/>
            <p14:sldId id="261"/>
          </p14:sldIdLst>
        </p14:section>
        <p14:section name="Verification" id="{E5B5DCDE-CFA4-1947-BCC8-3F053BF92780}">
          <p14:sldIdLst>
            <p14:sldId id="262"/>
            <p14:sldId id="292"/>
            <p14:sldId id="290"/>
            <p14:sldId id="291"/>
            <p14:sldId id="264"/>
          </p14:sldIdLst>
        </p14:section>
        <p14:section name="Neighbor Query" id="{1842F964-FD5D-724E-9051-44F4EA80C1A2}">
          <p14:sldIdLst>
            <p14:sldId id="265"/>
            <p14:sldId id="266"/>
            <p14:sldId id="267"/>
            <p14:sldId id="268"/>
          </p14:sldIdLst>
        </p14:section>
        <p14:section name="GPU Implementation" id="{CCD096E5-BB90-904B-B9F8-FDC0ADA667EF}">
          <p14:sldIdLst>
            <p14:sldId id="282"/>
            <p14:sldId id="283"/>
            <p14:sldId id="287"/>
            <p14:sldId id="286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284"/>
            <p14:sldId id="285"/>
            <p14:sldId id="273"/>
            <p14:sldId id="274"/>
            <p14:sldId id="275"/>
          </p14:sldIdLst>
        </p14:section>
        <p14:section name="Multi-GPU Design" id="{4879C406-2440-4341-B97F-61BD3A31C3AC}">
          <p14:sldIdLst>
            <p14:sldId id="276"/>
            <p14:sldId id="277"/>
            <p14:sldId id="278"/>
            <p14:sldId id="281"/>
            <p14:sldId id="279"/>
            <p14:sldId id="280"/>
            <p14:sldId id="303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86201" autoAdjust="0"/>
  </p:normalViewPr>
  <p:slideViewPr>
    <p:cSldViewPr snapToGrid="0" snapToObjects="1">
      <p:cViewPr>
        <p:scale>
          <a:sx n="72" d="100"/>
          <a:sy n="72" d="100"/>
        </p:scale>
        <p:origin x="-156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5F892-D25B-A844-B922-FCAF04D3C6F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7613A-469E-DE42-B2C8-CA417A16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Topics covered in this defense:</a:t>
            </a:r>
            <a:r>
              <a:rPr lang="en-US" baseline="0" dirty="0" smtClean="0"/>
              <a:t> a) the application of a recent numerical method (barely cuts into the numerical method domain. b) a distributed implementation of RBF-FD that runs on multi-GPUs (heavy into the hardware and software). c) neighbor query algorithm (software)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7613A-469E-DE42-B2C8-CA417A167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6255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19268"/>
            <a:ext cx="6400800" cy="225293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8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1200"/>
        </a:spcBef>
        <a:buSzPct val="75000"/>
        <a:buFont typeface="Courier New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SzPct val="75000"/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46797"/>
          </a:xfrm>
        </p:spPr>
        <p:txBody>
          <a:bodyPr/>
          <a:lstStyle/>
          <a:p>
            <a:r>
              <a:rPr lang="en-US" sz="4500" dirty="0"/>
              <a:t>Multi-GPU Solutions of Geophysical PDEs </a:t>
            </a:r>
            <a:r>
              <a:rPr lang="en-US" sz="4500" dirty="0" smtClean="0"/>
              <a:t>with </a:t>
            </a:r>
            <a:r>
              <a:rPr lang="en-US" sz="4500" dirty="0"/>
              <a:t>Radial Basis Function-generated Finite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4968"/>
            <a:ext cx="6400800" cy="1617232"/>
          </a:xfrm>
        </p:spPr>
        <p:txBody>
          <a:bodyPr/>
          <a:lstStyle/>
          <a:p>
            <a:r>
              <a:rPr lang="en-US" dirty="0" smtClean="0"/>
              <a:t>Evan Bollig</a:t>
            </a:r>
          </a:p>
          <a:p>
            <a:r>
              <a:rPr lang="en-US" dirty="0" smtClean="0"/>
              <a:t>Nov 6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</a:p>
          <a:p>
            <a:r>
              <a:rPr lang="en-US" dirty="0"/>
              <a:t> 499 </a:t>
            </a:r>
            <a:r>
              <a:rPr lang="en-US" dirty="0" smtClean="0"/>
              <a:t>DSL, 4:30 pm – 6:30 pm</a:t>
            </a:r>
          </a:p>
        </p:txBody>
      </p:sp>
    </p:spTree>
    <p:extLst>
      <p:ext uri="{BB962C8B-B14F-4D97-AF65-F5344CB8AC3E}">
        <p14:creationId xmlns:p14="http://schemas.microsoft.com/office/powerpoint/2010/main" val="721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RBF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RBF-FD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Hyperbolic form</a:t>
            </a:r>
          </a:p>
          <a:p>
            <a:r>
              <a:rPr lang="en-US" dirty="0" err="1" smtClean="0"/>
              <a:t>Hyperviscosity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Terms</a:t>
            </a:r>
          </a:p>
          <a:p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Formula, Input,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(left) HV parameter table</a:t>
            </a:r>
          </a:p>
          <a:p>
            <a:r>
              <a:rPr lang="en-US" dirty="0" smtClean="0"/>
              <a:t>(left bottom) Eigenvalue before and after tiles</a:t>
            </a:r>
          </a:p>
          <a:p>
            <a:r>
              <a:rPr lang="en-US" dirty="0" smtClean="0"/>
              <a:t>(right) Convergence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6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Roll-Up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7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Focus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488402"/>
            <a:ext cx="5067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2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Grid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 success stories from </a:t>
            </a:r>
            <a:r>
              <a:rPr lang="en-US" dirty="0" err="1" smtClean="0">
                <a:solidFill>
                  <a:srgbClr val="FF0000"/>
                </a:solidFill>
              </a:rPr>
              <a:t>Kepler</a:t>
            </a:r>
            <a:r>
              <a:rPr lang="en-US" dirty="0" smtClean="0">
                <a:solidFill>
                  <a:srgbClr val="FF0000"/>
                </a:solidFill>
              </a:rPr>
              <a:t>/Fermi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TFLOP/sec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to CUDA</a:t>
            </a:r>
          </a:p>
          <a:p>
            <a:r>
              <a:rPr lang="en-US" dirty="0" smtClean="0"/>
              <a:t>Functional Portability</a:t>
            </a:r>
          </a:p>
          <a:p>
            <a:r>
              <a:rPr lang="en-US" dirty="0" smtClean="0"/>
              <a:t>Work items, work-groups, </a:t>
            </a:r>
            <a:r>
              <a:rPr lang="en-US" dirty="0" err="1" smtClean="0"/>
              <a:t>NDRange</a:t>
            </a:r>
            <a:r>
              <a:rPr lang="en-US" dirty="0" smtClean="0"/>
              <a:t> (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r>
              <a:rPr lang="en-US" dirty="0" smtClean="0"/>
              <a:t> manual)</a:t>
            </a:r>
          </a:p>
        </p:txBody>
      </p:sp>
    </p:spTree>
    <p:extLst>
      <p:ext uri="{BB962C8B-B14F-4D97-AF65-F5344CB8AC3E}">
        <p14:creationId xmlns:p14="http://schemas.microsoft.com/office/powerpoint/2010/main" val="422661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from Prospectus comparing hardware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RK4 design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+ Advance</a:t>
            </a:r>
          </a:p>
          <a:p>
            <a:pPr lvl="1"/>
            <a:r>
              <a:rPr lang="en-US" dirty="0" smtClean="0"/>
              <a:t>Input to each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Performance (</a:t>
            </a:r>
            <a:r>
              <a:rPr lang="en-US" dirty="0" err="1" smtClean="0"/>
              <a:t>Keeneland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one </a:t>
            </a:r>
            <a:r>
              <a:rPr lang="en-US" dirty="0" err="1" smtClean="0"/>
              <a:t>SpMV</a:t>
            </a:r>
            <a:r>
              <a:rPr lang="en-US" dirty="0" smtClean="0"/>
              <a:t> operation, but does not double performance. Question is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roofline model predicts MAXIMUM possible performance based on the operational intensity</a:t>
            </a:r>
          </a:p>
          <a:p>
            <a:r>
              <a:rPr lang="en-US" dirty="0" err="1" smtClean="0"/>
              <a:t>SpMV</a:t>
            </a:r>
            <a:r>
              <a:rPr lang="en-US" dirty="0" smtClean="0"/>
              <a:t> is only OI(1/4)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we improve Memory-Bound Applications?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memory compression</a:t>
            </a:r>
          </a:p>
          <a:p>
            <a:pPr lvl="1"/>
            <a:r>
              <a:rPr lang="en-US" dirty="0" smtClean="0"/>
              <a:t>ELL format</a:t>
            </a:r>
          </a:p>
          <a:p>
            <a:pPr lvl="1"/>
            <a:r>
              <a:rPr lang="en-US" dirty="0" smtClean="0"/>
              <a:t>BELL, SELL, SBELL</a:t>
            </a:r>
          </a:p>
          <a:p>
            <a:r>
              <a:rPr lang="en-US" dirty="0" smtClean="0"/>
              <a:t>Fewer memory loads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Register packing (non-zero condensation)</a:t>
            </a:r>
          </a:p>
          <a:p>
            <a:r>
              <a:rPr lang="en-US" dirty="0" smtClean="0"/>
              <a:t>More operations (cite </a:t>
            </a:r>
            <a:r>
              <a:rPr lang="en-US" dirty="0" err="1" smtClean="0"/>
              <a:t>Erlebacher</a:t>
            </a:r>
            <a:r>
              <a:rPr lang="en-US" dirty="0" smtClean="0"/>
              <a:t>, </a:t>
            </a:r>
            <a:r>
              <a:rPr lang="en-US" dirty="0" err="1" smtClean="0"/>
              <a:t>Saule</a:t>
            </a:r>
            <a:r>
              <a:rPr lang="en-US" dirty="0" smtClean="0"/>
              <a:t>, Flyer, Bollig)</a:t>
            </a:r>
          </a:p>
        </p:txBody>
      </p:sp>
    </p:spTree>
    <p:extLst>
      <p:ext uri="{BB962C8B-B14F-4D97-AF65-F5344CB8AC3E}">
        <p14:creationId xmlns:p14="http://schemas.microsoft.com/office/powerpoint/2010/main" val="78841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Compression (Format Comparison)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comparing formats</a:t>
            </a:r>
          </a:p>
          <a:p>
            <a:r>
              <a:rPr lang="en-US" dirty="0" smtClean="0"/>
              <a:t>Give expressions for the number of </a:t>
            </a:r>
            <a:r>
              <a:rPr lang="en-US" dirty="0" err="1" smtClean="0"/>
              <a:t>memloads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627129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Preliminaries</a:t>
            </a:r>
          </a:p>
          <a:p>
            <a:pPr lvl="1"/>
            <a:r>
              <a:rPr lang="en-US" dirty="0" smtClean="0"/>
              <a:t>Introduction to GPUs</a:t>
            </a:r>
          </a:p>
          <a:p>
            <a:pPr lvl="1"/>
            <a:r>
              <a:rPr lang="en-US" dirty="0" smtClean="0"/>
              <a:t>RBF Methods for PDEs</a:t>
            </a:r>
          </a:p>
          <a:p>
            <a:pPr lvl="1"/>
            <a:r>
              <a:rPr lang="en-US" dirty="0" smtClean="0"/>
              <a:t>Introduction to RBF-FD</a:t>
            </a:r>
          </a:p>
          <a:p>
            <a:r>
              <a:rPr lang="en-US" dirty="0" smtClean="0"/>
              <a:t>A Fixed-Grid Method for RBF Methods</a:t>
            </a:r>
          </a:p>
          <a:p>
            <a:pPr lvl="1"/>
            <a:r>
              <a:rPr lang="en-US" dirty="0" smtClean="0"/>
              <a:t>Space Filling Curves and Node Ordering</a:t>
            </a:r>
          </a:p>
          <a:p>
            <a:pPr lvl="1"/>
            <a:r>
              <a:rPr lang="en-US" dirty="0" smtClean="0"/>
              <a:t>Lasting Impacts on Performance</a:t>
            </a:r>
          </a:p>
          <a:p>
            <a:r>
              <a:rPr lang="en-US" dirty="0" smtClean="0"/>
              <a:t>Single GPU RBF-FD</a:t>
            </a:r>
          </a:p>
          <a:p>
            <a:r>
              <a:rPr lang="en-US" dirty="0" smtClean="0"/>
              <a:t>Targeting Multi-GPU Clusters</a:t>
            </a:r>
          </a:p>
          <a:p>
            <a:pPr lvl="1"/>
            <a:r>
              <a:rPr lang="en-US" dirty="0" smtClean="0"/>
              <a:t>MPI Tuning</a:t>
            </a:r>
          </a:p>
          <a:p>
            <a:pPr lvl="1"/>
            <a:r>
              <a:rPr lang="en-US" dirty="0" smtClean="0"/>
              <a:t>Overlapping Communication and Computation</a:t>
            </a:r>
            <a:endParaRPr lang="en-US" dirty="0"/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8987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N=50 format comparison figure</a:t>
            </a:r>
          </a:p>
          <a:p>
            <a:r>
              <a:rPr lang="en-US" dirty="0" smtClean="0"/>
              <a:t>ELL comparison figure</a:t>
            </a:r>
          </a:p>
          <a:p>
            <a:r>
              <a:rPr lang="en-US" dirty="0" smtClean="0"/>
              <a:t>Any data to compare to in related work (Rupp?, </a:t>
            </a:r>
            <a:r>
              <a:rPr lang="en-US" dirty="0" err="1" smtClean="0"/>
              <a:t>clSpMV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1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 for Single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clSpMV</a:t>
            </a:r>
            <a:r>
              <a:rPr lang="en-US" dirty="0" smtClean="0"/>
              <a:t> formats show potential to get 50+GFLOPs when running in single precision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translation to double precision (FERMI and K20)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7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Portability? Intel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intel</a:t>
            </a:r>
            <a:r>
              <a:rPr lang="en-US" dirty="0" smtClean="0"/>
              <a:t> phi architecture diagram</a:t>
            </a:r>
          </a:p>
          <a:p>
            <a:r>
              <a:rPr lang="en-US" dirty="0" smtClean="0"/>
              <a:t>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Phi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GFLOP/sec on Intel 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6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Expectations for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5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Cosine Bell and Vortex Roll-up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3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Sets 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benefit? What expectations from industry?</a:t>
            </a:r>
          </a:p>
          <a:p>
            <a:r>
              <a:rPr lang="en-US" dirty="0" smtClean="0"/>
              <a:t>Massive parallelism</a:t>
            </a:r>
          </a:p>
          <a:p>
            <a:r>
              <a:rPr lang="en-US" dirty="0" smtClean="0"/>
              <a:t>High speed memory</a:t>
            </a:r>
          </a:p>
          <a:p>
            <a:r>
              <a:rPr lang="en-US" dirty="0" smtClean="0"/>
              <a:t>High GFLOP/sec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Figure comparing to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I/O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GFLOP/sec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9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this is research. If we had all the answers it we wouldn’t need to be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GFLOP/s and </a:t>
            </a:r>
            <a:r>
              <a:rPr lang="en-US" dirty="0" err="1" smtClean="0"/>
              <a:t>Gbytes</a:t>
            </a:r>
            <a:r>
              <a:rPr lang="en-US" dirty="0" smtClean="0"/>
              <a:t>/s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3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</a:p>
          <a:p>
            <a:r>
              <a:rPr lang="en-US" dirty="0" err="1" smtClean="0"/>
              <a:t>Keeneland</a:t>
            </a:r>
            <a:endParaRPr lang="en-US" dirty="0" smtClean="0"/>
          </a:p>
          <a:p>
            <a:r>
              <a:rPr lang="en-US" dirty="0" smtClean="0"/>
              <a:t>(Spear)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Limitations in </a:t>
            </a:r>
          </a:p>
          <a:p>
            <a:pPr lvl="1"/>
            <a:r>
              <a:rPr lang="en-US" dirty="0" smtClean="0"/>
              <a:t>Discretization</a:t>
            </a:r>
          </a:p>
          <a:p>
            <a:pPr lvl="1"/>
            <a:r>
              <a:rPr lang="en-US" dirty="0" smtClean="0"/>
              <a:t>Pole singularities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RBFs?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b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LabTheme.thmx</Template>
  <TotalTime>2436</TotalTime>
  <Words>555</Words>
  <Application>Microsoft Macintosh PowerPoint</Application>
  <PresentationFormat>On-screen Show (4:3)</PresentationFormat>
  <Paragraphs>117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LabTheme</vt:lpstr>
      <vt:lpstr>Multi-GPU Solutions of Geophysical PDEs with Radial Basis Function-generated Finite Differences</vt:lpstr>
      <vt:lpstr>Research Focus</vt:lpstr>
      <vt:lpstr>Overview</vt:lpstr>
      <vt:lpstr>Why GPUs?</vt:lpstr>
      <vt:lpstr>GFLOP/s and Gbytes/s Growth</vt:lpstr>
      <vt:lpstr>How GPUs?</vt:lpstr>
      <vt:lpstr>GPU Cluster</vt:lpstr>
      <vt:lpstr>Modeling</vt:lpstr>
      <vt:lpstr>Why RBFs? </vt:lpstr>
      <vt:lpstr>Related RBF Methods</vt:lpstr>
      <vt:lpstr>RBF-FD</vt:lpstr>
      <vt:lpstr>Verification</vt:lpstr>
      <vt:lpstr>Hyperviscosity</vt:lpstr>
      <vt:lpstr>Cosine Bell</vt:lpstr>
      <vt:lpstr>Cosine Bell Convergence</vt:lpstr>
      <vt:lpstr>Vortex Roll-Up</vt:lpstr>
      <vt:lpstr>Neighbor Query</vt:lpstr>
      <vt:lpstr>kD-Tree</vt:lpstr>
      <vt:lpstr>Fixed Grid</vt:lpstr>
      <vt:lpstr>Fixed Grid Improvements</vt:lpstr>
      <vt:lpstr>Why use the GPU?</vt:lpstr>
      <vt:lpstr>OpenCL</vt:lpstr>
      <vt:lpstr>OpenCL vs CUDA</vt:lpstr>
      <vt:lpstr>Custom Kernels</vt:lpstr>
      <vt:lpstr>Vortex Performance (Keeneland)</vt:lpstr>
      <vt:lpstr>Cosine Bell Performance</vt:lpstr>
      <vt:lpstr>Roofline Model</vt:lpstr>
      <vt:lpstr>How do we improve Memory-Bound Applications?</vt:lpstr>
      <vt:lpstr>Memory Compression (Format Comparison)</vt:lpstr>
      <vt:lpstr>Performance Comparison</vt:lpstr>
      <vt:lpstr>Future Improvements for Single GPU</vt:lpstr>
      <vt:lpstr>PowerPoint Presentation</vt:lpstr>
      <vt:lpstr>Performance Portability? Intel Phi</vt:lpstr>
      <vt:lpstr>Intel Phi Comparison</vt:lpstr>
      <vt:lpstr>Performance Expectations for the GPU</vt:lpstr>
      <vt:lpstr>Achieved Performance</vt:lpstr>
      <vt:lpstr>SpMV Optimizations</vt:lpstr>
      <vt:lpstr>Decomposition</vt:lpstr>
      <vt:lpstr>Index Sets and Ordering</vt:lpstr>
      <vt:lpstr>Overlap</vt:lpstr>
      <vt:lpstr>Limitations of I/O Hubs</vt:lpstr>
      <vt:lpstr>Achieved GFLOP/sec</vt:lpstr>
      <vt:lpstr>Conclusions</vt:lpstr>
      <vt:lpstr>Acknowledgments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Multi-GPU Solutions of Geophysical PDEs with Radial Basis Function-generated Finite Differences</dc:title>
  <dc:creator>Evan F. Bollig</dc:creator>
  <cp:lastModifiedBy>Evan F. Bollig</cp:lastModifiedBy>
  <cp:revision>54</cp:revision>
  <dcterms:created xsi:type="dcterms:W3CDTF">2013-11-04T16:11:00Z</dcterms:created>
  <dcterms:modified xsi:type="dcterms:W3CDTF">2013-11-06T08:47:53Z</dcterms:modified>
</cp:coreProperties>
</file>