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812" y="467860"/>
            <a:ext cx="6876375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190025" y="990175"/>
            <a:ext cx="3456176" cy="4073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68350" y="812325"/>
            <a:ext cx="5490473" cy="386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925" y="117291"/>
            <a:ext cx="741616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235" y="1218704"/>
            <a:ext cx="8599529" cy="2313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969377" y="4953625"/>
            <a:ext cx="2112009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a@natelenergy.com" TargetMode="External"/><Relationship Id="rId3" Type="http://schemas.openxmlformats.org/officeDocument/2006/relationships/hyperlink" Target="mailto:meghan@natelenergy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aterinthewest.stanford.edu/groundwater/" TargetMode="External"/><Relationship Id="rId3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EcoSmartHydro</a:t>
            </a:r>
          </a:p>
          <a:p>
            <a:pPr algn="ctr" marL="0">
              <a:lnSpc>
                <a:spcPct val="100000"/>
              </a:lnSpc>
              <a:spcBef>
                <a:spcPts val="15"/>
              </a:spcBef>
            </a:pPr>
            <a:r>
              <a:rPr dirty="0" spc="-20"/>
              <a:t>+ </a:t>
            </a:r>
            <a:r>
              <a:rPr dirty="0" spc="-120"/>
              <a:t>Groundwater</a:t>
            </a:r>
            <a:r>
              <a:rPr dirty="0" spc="-869"/>
              <a:t> </a:t>
            </a:r>
            <a:r>
              <a:rPr dirty="0" spc="-100"/>
              <a:t>Recharge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134" y="2325210"/>
            <a:ext cx="7999095" cy="27946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1024255" indent="-635">
              <a:lnSpc>
                <a:spcPct val="100299"/>
              </a:lnSpc>
              <a:spcBef>
                <a:spcPts val="80"/>
              </a:spcBef>
            </a:pPr>
            <a:r>
              <a:rPr dirty="0" sz="4800" spc="10">
                <a:latin typeface="Tahoma"/>
                <a:cs typeface="Tahoma"/>
              </a:rPr>
              <a:t>Designing </a:t>
            </a:r>
            <a:r>
              <a:rPr dirty="0" sz="4800" spc="-90">
                <a:latin typeface="Tahoma"/>
                <a:cs typeface="Tahoma"/>
              </a:rPr>
              <a:t>a </a:t>
            </a:r>
            <a:r>
              <a:rPr dirty="0" sz="4800" spc="15">
                <a:latin typeface="Tahoma"/>
                <a:cs typeface="Tahoma"/>
              </a:rPr>
              <a:t>combined  </a:t>
            </a:r>
            <a:r>
              <a:rPr dirty="0" sz="4800" spc="-25">
                <a:solidFill>
                  <a:srgbClr val="2AABC3"/>
                </a:solidFill>
                <a:latin typeface="Tahoma"/>
                <a:cs typeface="Tahoma"/>
              </a:rPr>
              <a:t>water</a:t>
            </a:r>
            <a:r>
              <a:rPr dirty="0" sz="4800" spc="-25">
                <a:latin typeface="Tahoma"/>
                <a:cs typeface="Tahoma"/>
              </a:rPr>
              <a:t>+</a:t>
            </a:r>
            <a:r>
              <a:rPr dirty="0" sz="4800" spc="-25">
                <a:solidFill>
                  <a:srgbClr val="F99D1B"/>
                </a:solidFill>
                <a:latin typeface="Tahoma"/>
                <a:cs typeface="Tahoma"/>
              </a:rPr>
              <a:t>energy</a:t>
            </a:r>
            <a:r>
              <a:rPr dirty="0" sz="4800" spc="-590">
                <a:solidFill>
                  <a:srgbClr val="F99D1B"/>
                </a:solidFill>
                <a:latin typeface="Tahoma"/>
                <a:cs typeface="Tahoma"/>
              </a:rPr>
              <a:t> </a:t>
            </a:r>
            <a:r>
              <a:rPr dirty="0" sz="4800" spc="55">
                <a:solidFill>
                  <a:srgbClr val="2AABC3"/>
                </a:solidFill>
                <a:latin typeface="Tahoma"/>
                <a:cs typeface="Tahoma"/>
              </a:rPr>
              <a:t>solution</a:t>
            </a:r>
            <a:r>
              <a:rPr dirty="0" sz="4800" spc="-590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4800" spc="110">
                <a:latin typeface="Tahoma"/>
                <a:cs typeface="Tahoma"/>
              </a:rPr>
              <a:t>for </a:t>
            </a:r>
            <a:r>
              <a:rPr dirty="0" sz="4800" spc="85">
                <a:latin typeface="Tahoma"/>
                <a:cs typeface="Tahoma"/>
              </a:rPr>
              <a:t> </a:t>
            </a:r>
            <a:r>
              <a:rPr dirty="0" sz="4800" spc="90">
                <a:latin typeface="Tahoma"/>
                <a:cs typeface="Tahoma"/>
              </a:rPr>
              <a:t>California</a:t>
            </a:r>
            <a:endParaRPr sz="48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3285"/>
              </a:spcBef>
            </a:pPr>
            <a:r>
              <a:rPr dirty="0" sz="1000" spc="-5">
                <a:latin typeface="Arial"/>
                <a:cs typeface="Arial"/>
              </a:rPr>
              <a:t>CONFIDENTIAL, Natel Energy,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2015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600" y="260388"/>
            <a:ext cx="7917815" cy="657860"/>
          </a:xfrm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5"/>
              <a:t>Using</a:t>
            </a:r>
            <a:r>
              <a:rPr dirty="0" sz="1400" spc="-165"/>
              <a:t> </a:t>
            </a:r>
            <a:r>
              <a:rPr dirty="0" sz="1400" spc="-60" b="1">
                <a:solidFill>
                  <a:srgbClr val="0091A7"/>
                </a:solidFill>
                <a:latin typeface="Gill Sans MT"/>
                <a:cs typeface="Gill Sans MT"/>
              </a:rPr>
              <a:t>WatershedOS</a:t>
            </a:r>
            <a:r>
              <a:rPr dirty="0" sz="1400" spc="-60"/>
              <a:t>,</a:t>
            </a:r>
            <a:r>
              <a:rPr dirty="0" sz="1400" spc="-165"/>
              <a:t> </a:t>
            </a:r>
            <a:r>
              <a:rPr dirty="0" sz="1400" spc="30"/>
              <a:t>Natel</a:t>
            </a:r>
            <a:r>
              <a:rPr dirty="0" sz="1400" spc="-165"/>
              <a:t> </a:t>
            </a:r>
            <a:r>
              <a:rPr dirty="0" sz="1400" spc="-10"/>
              <a:t>can</a:t>
            </a:r>
            <a:r>
              <a:rPr dirty="0" sz="1400" spc="-165"/>
              <a:t> </a:t>
            </a:r>
            <a:r>
              <a:rPr dirty="0" sz="1400" spc="15"/>
              <a:t>identify</a:t>
            </a:r>
            <a:r>
              <a:rPr dirty="0" sz="1400" spc="-165"/>
              <a:t> </a:t>
            </a:r>
            <a:r>
              <a:rPr dirty="0" sz="1400" spc="-5"/>
              <a:t>basins</a:t>
            </a:r>
            <a:r>
              <a:rPr dirty="0" sz="1400" spc="-165"/>
              <a:t> </a:t>
            </a:r>
            <a:r>
              <a:rPr dirty="0" sz="1400" spc="25"/>
              <a:t>with</a:t>
            </a:r>
            <a:r>
              <a:rPr dirty="0" sz="1400" spc="-165"/>
              <a:t> </a:t>
            </a:r>
            <a:r>
              <a:rPr dirty="0" sz="1400" spc="-10"/>
              <a:t>high</a:t>
            </a:r>
            <a:r>
              <a:rPr dirty="0" sz="1400" spc="-165"/>
              <a:t> </a:t>
            </a:r>
            <a:r>
              <a:rPr dirty="0" sz="1400" spc="-5"/>
              <a:t>annual</a:t>
            </a:r>
            <a:r>
              <a:rPr dirty="0" sz="1400" spc="-165"/>
              <a:t> </a:t>
            </a:r>
            <a:r>
              <a:rPr dirty="0" sz="1400" spc="15"/>
              <a:t>runoff</a:t>
            </a:r>
            <a:r>
              <a:rPr dirty="0" sz="1400" spc="-165"/>
              <a:t> </a:t>
            </a:r>
            <a:r>
              <a:rPr dirty="0" sz="1400" spc="-10"/>
              <a:t>levels,</a:t>
            </a:r>
            <a:r>
              <a:rPr dirty="0" sz="1400" spc="-165"/>
              <a:t> </a:t>
            </a:r>
            <a:r>
              <a:rPr dirty="0" sz="1400" spc="10"/>
              <a:t>where</a:t>
            </a:r>
            <a:r>
              <a:rPr dirty="0" sz="1400" spc="-165"/>
              <a:t> </a:t>
            </a:r>
            <a:r>
              <a:rPr dirty="0" sz="1400" spc="15"/>
              <a:t>opportunity</a:t>
            </a:r>
            <a:r>
              <a:rPr dirty="0" sz="1400" spc="-165"/>
              <a:t> </a:t>
            </a:r>
            <a:r>
              <a:rPr dirty="0" sz="1400" spc="5"/>
              <a:t>exists  </a:t>
            </a:r>
            <a:r>
              <a:rPr dirty="0" sz="1400" spc="25"/>
              <a:t>for</a:t>
            </a:r>
            <a:r>
              <a:rPr dirty="0" sz="1400" spc="-165"/>
              <a:t> </a:t>
            </a:r>
            <a:r>
              <a:rPr dirty="0" sz="1400" spc="5"/>
              <a:t>improved</a:t>
            </a:r>
            <a:r>
              <a:rPr dirty="0" sz="1400" spc="-170"/>
              <a:t> </a:t>
            </a:r>
            <a:r>
              <a:rPr dirty="0" sz="1400" spc="-25" b="1">
                <a:solidFill>
                  <a:srgbClr val="F99D1B"/>
                </a:solidFill>
                <a:latin typeface="Gill Sans MT"/>
                <a:cs typeface="Gill Sans MT"/>
              </a:rPr>
              <a:t>water</a:t>
            </a:r>
            <a:r>
              <a:rPr dirty="0" sz="1400" spc="-114" b="1">
                <a:solidFill>
                  <a:srgbClr val="F99D1B"/>
                </a:solidFill>
                <a:latin typeface="Gill Sans MT"/>
                <a:cs typeface="Gill Sans MT"/>
              </a:rPr>
              <a:t> </a:t>
            </a:r>
            <a:r>
              <a:rPr dirty="0" sz="1400" spc="-30" b="1">
                <a:solidFill>
                  <a:srgbClr val="F99D1B"/>
                </a:solidFill>
                <a:latin typeface="Gill Sans MT"/>
                <a:cs typeface="Gill Sans MT"/>
              </a:rPr>
              <a:t>capture</a:t>
            </a:r>
            <a:r>
              <a:rPr dirty="0" sz="1400" spc="-120" b="1">
                <a:solidFill>
                  <a:srgbClr val="F99D1B"/>
                </a:solidFill>
                <a:latin typeface="Gill Sans MT"/>
                <a:cs typeface="Gill Sans MT"/>
              </a:rPr>
              <a:t> </a:t>
            </a:r>
            <a:r>
              <a:rPr dirty="0" sz="1400" spc="15"/>
              <a:t>that</a:t>
            </a:r>
            <a:r>
              <a:rPr dirty="0" sz="1400" spc="-165"/>
              <a:t> </a:t>
            </a:r>
            <a:r>
              <a:rPr dirty="0" sz="1400" spc="-10"/>
              <a:t>can</a:t>
            </a:r>
            <a:r>
              <a:rPr dirty="0" sz="1400" spc="-165"/>
              <a:t> </a:t>
            </a:r>
            <a:r>
              <a:rPr dirty="0" sz="1400" spc="15"/>
              <a:t>facilitate</a:t>
            </a:r>
            <a:r>
              <a:rPr dirty="0" sz="1400" spc="-165"/>
              <a:t> </a:t>
            </a:r>
            <a:r>
              <a:rPr dirty="0" sz="1400"/>
              <a:t>recharge</a:t>
            </a:r>
            <a:r>
              <a:rPr dirty="0" sz="1400" spc="-165"/>
              <a:t> </a:t>
            </a:r>
            <a:r>
              <a:rPr dirty="0" sz="1400" spc="-5"/>
              <a:t>areas</a:t>
            </a:r>
            <a:r>
              <a:rPr dirty="0" sz="1400" spc="-165"/>
              <a:t> </a:t>
            </a:r>
            <a:r>
              <a:rPr dirty="0" sz="1400" spc="25"/>
              <a:t>for</a:t>
            </a:r>
            <a:r>
              <a:rPr dirty="0" sz="1400" spc="-165"/>
              <a:t> </a:t>
            </a:r>
            <a:r>
              <a:rPr dirty="0" sz="1400" spc="-10"/>
              <a:t>high</a:t>
            </a:r>
            <a:r>
              <a:rPr dirty="0" sz="1400" spc="-165"/>
              <a:t> </a:t>
            </a:r>
            <a:r>
              <a:rPr dirty="0" sz="1400" spc="30"/>
              <a:t>priority</a:t>
            </a:r>
            <a:r>
              <a:rPr dirty="0" sz="1400" spc="-165"/>
              <a:t> </a:t>
            </a:r>
            <a:r>
              <a:rPr dirty="0" sz="1400" spc="-5"/>
              <a:t>watersheds,</a:t>
            </a:r>
            <a:r>
              <a:rPr dirty="0" sz="1400" spc="-165"/>
              <a:t> </a:t>
            </a:r>
            <a:r>
              <a:rPr dirty="0" sz="1400" spc="15"/>
              <a:t>while</a:t>
            </a:r>
            <a:r>
              <a:rPr dirty="0" sz="1400" spc="-165"/>
              <a:t> </a:t>
            </a:r>
            <a:r>
              <a:rPr dirty="0" sz="1400"/>
              <a:t>also  </a:t>
            </a:r>
            <a:r>
              <a:rPr dirty="0" sz="1400" spc="-5"/>
              <a:t>harnessing</a:t>
            </a:r>
            <a:r>
              <a:rPr dirty="0" sz="1400" spc="-170"/>
              <a:t> </a:t>
            </a:r>
            <a:r>
              <a:rPr dirty="0" sz="1400" spc="15"/>
              <a:t>that</a:t>
            </a:r>
            <a:r>
              <a:rPr dirty="0" sz="1400" spc="-170"/>
              <a:t> </a:t>
            </a:r>
            <a:r>
              <a:rPr dirty="0" sz="1400" spc="15"/>
              <a:t>water</a:t>
            </a:r>
            <a:r>
              <a:rPr dirty="0" sz="1400" spc="-170"/>
              <a:t> </a:t>
            </a:r>
            <a:r>
              <a:rPr dirty="0" sz="1400" spc="25"/>
              <a:t>flow</a:t>
            </a:r>
            <a:r>
              <a:rPr dirty="0" sz="1400" spc="-170"/>
              <a:t> </a:t>
            </a:r>
            <a:r>
              <a:rPr dirty="0" sz="1400" spc="25"/>
              <a:t>for</a:t>
            </a:r>
            <a:r>
              <a:rPr dirty="0" sz="1400" spc="-180"/>
              <a:t> </a:t>
            </a:r>
            <a:r>
              <a:rPr dirty="0" sz="1400" spc="-30" b="1">
                <a:solidFill>
                  <a:srgbClr val="0091A7"/>
                </a:solidFill>
                <a:latin typeface="Gill Sans MT"/>
                <a:cs typeface="Gill Sans MT"/>
              </a:rPr>
              <a:t>energy</a:t>
            </a:r>
            <a:r>
              <a:rPr dirty="0" sz="1400" spc="-125" b="1">
                <a:solidFill>
                  <a:srgbClr val="0091A7"/>
                </a:solidFill>
                <a:latin typeface="Gill Sans MT"/>
                <a:cs typeface="Gill Sans MT"/>
              </a:rPr>
              <a:t> </a:t>
            </a:r>
            <a:r>
              <a:rPr dirty="0" sz="1400" spc="-40" b="1">
                <a:solidFill>
                  <a:srgbClr val="0091A7"/>
                </a:solidFill>
                <a:latin typeface="Gill Sans MT"/>
                <a:cs typeface="Gill Sans MT"/>
              </a:rPr>
              <a:t>needs</a:t>
            </a:r>
            <a:r>
              <a:rPr dirty="0" sz="1400" spc="-40"/>
              <a:t>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7756" y="1115269"/>
            <a:ext cx="13544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latin typeface="Gill Sans MT"/>
                <a:cs typeface="Gill Sans MT"/>
              </a:rPr>
              <a:t>Groundwater</a:t>
            </a:r>
            <a:r>
              <a:rPr dirty="0" sz="1000" spc="-145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Recharge </a:t>
            </a:r>
            <a:r>
              <a:rPr dirty="0" sz="1000" spc="-15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Project</a:t>
            </a:r>
            <a:r>
              <a:rPr dirty="0" sz="1000" spc="-160" b="1">
                <a:latin typeface="Gill Sans MT"/>
                <a:cs typeface="Gill Sans MT"/>
              </a:rPr>
              <a:t> </a:t>
            </a:r>
            <a:r>
              <a:rPr dirty="0" sz="1000" spc="-15" b="1">
                <a:latin typeface="Gill Sans MT"/>
                <a:cs typeface="Gill Sans MT"/>
              </a:rPr>
              <a:t>Proposals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742" y="1115269"/>
            <a:ext cx="13442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65" b="1">
                <a:latin typeface="Gill Sans MT"/>
                <a:cs typeface="Gill Sans MT"/>
              </a:rPr>
              <a:t>CASGEM</a:t>
            </a:r>
            <a:r>
              <a:rPr dirty="0" sz="1000" spc="-155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Groundwater  </a:t>
            </a:r>
            <a:r>
              <a:rPr dirty="0" sz="1000" spc="-20" b="1">
                <a:latin typeface="Gill Sans MT"/>
                <a:cs typeface="Gill Sans MT"/>
              </a:rPr>
              <a:t>Basin</a:t>
            </a:r>
            <a:r>
              <a:rPr dirty="0" sz="1000" spc="-165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Prioritization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3348" y="1481299"/>
            <a:ext cx="2971135" cy="350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956" y="1447649"/>
            <a:ext cx="2999664" cy="3535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9123" y="1115272"/>
            <a:ext cx="8483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25" b="1">
                <a:latin typeface="Gill Sans MT"/>
                <a:cs typeface="Gill Sans MT"/>
              </a:rPr>
              <a:t>Surface</a:t>
            </a:r>
            <a:r>
              <a:rPr dirty="0" sz="1000" spc="-135" b="1">
                <a:latin typeface="Gill Sans MT"/>
                <a:cs typeface="Gill Sans MT"/>
              </a:rPr>
              <a:t> </a:t>
            </a:r>
            <a:r>
              <a:rPr dirty="0" sz="1000" spc="-50" b="1">
                <a:latin typeface="Gill Sans MT"/>
                <a:cs typeface="Gill Sans MT"/>
              </a:rPr>
              <a:t>Water  </a:t>
            </a:r>
            <a:r>
              <a:rPr dirty="0" sz="1000" b="1">
                <a:latin typeface="Gill Sans MT"/>
                <a:cs typeface="Gill Sans MT"/>
              </a:rPr>
              <a:t>Runoff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3845" y="1481311"/>
            <a:ext cx="2919573" cy="3440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"/>
            <a:ext cx="9143999" cy="4914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26769"/>
          </a:xfrm>
          <a:custGeom>
            <a:avLst/>
            <a:gdLst/>
            <a:ahLst/>
            <a:cxnLst/>
            <a:rect l="l" t="t" r="r" b="b"/>
            <a:pathLst>
              <a:path w="9144000" h="826769">
                <a:moveTo>
                  <a:pt x="0" y="0"/>
                </a:moveTo>
                <a:lnTo>
                  <a:pt x="9143999" y="0"/>
                </a:lnTo>
                <a:lnTo>
                  <a:pt x="9143999" y="826499"/>
                </a:lnTo>
                <a:lnTo>
                  <a:pt x="0" y="826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19050"/>
          </a:xfrm>
          <a:custGeom>
            <a:avLst/>
            <a:gdLst/>
            <a:ahLst/>
            <a:cxnLst/>
            <a:rect l="l" t="t" r="r" b="b"/>
            <a:pathLst>
              <a:path w="9144000" h="19050">
                <a:moveTo>
                  <a:pt x="0" y="0"/>
                </a:moveTo>
                <a:lnTo>
                  <a:pt x="9143999" y="0"/>
                </a:lnTo>
                <a:lnTo>
                  <a:pt x="9143999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826769"/>
          </a:xfrm>
          <a:custGeom>
            <a:avLst/>
            <a:gdLst/>
            <a:ahLst/>
            <a:cxnLst/>
            <a:rect l="l" t="t" r="r" b="b"/>
            <a:pathLst>
              <a:path w="9144000" h="826769">
                <a:moveTo>
                  <a:pt x="9143999" y="826499"/>
                </a:moveTo>
                <a:lnTo>
                  <a:pt x="0" y="826499"/>
                </a:lnTo>
                <a:lnTo>
                  <a:pt x="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725" y="187600"/>
            <a:ext cx="860806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60">
                <a:solidFill>
                  <a:srgbClr val="0091A7"/>
                </a:solidFill>
              </a:rPr>
              <a:t>Natel</a:t>
            </a:r>
            <a:r>
              <a:rPr dirty="0" sz="2500" spc="-300">
                <a:solidFill>
                  <a:srgbClr val="0091A7"/>
                </a:solidFill>
              </a:rPr>
              <a:t> </a:t>
            </a:r>
            <a:r>
              <a:rPr dirty="0" sz="2500" spc="-30">
                <a:solidFill>
                  <a:srgbClr val="0091A7"/>
                </a:solidFill>
              </a:rPr>
              <a:t>has</a:t>
            </a:r>
            <a:r>
              <a:rPr dirty="0" sz="2500" spc="-300">
                <a:solidFill>
                  <a:srgbClr val="0091A7"/>
                </a:solidFill>
              </a:rPr>
              <a:t> </a:t>
            </a:r>
            <a:r>
              <a:rPr dirty="0" sz="2500" spc="25">
                <a:solidFill>
                  <a:srgbClr val="0091A7"/>
                </a:solidFill>
              </a:rPr>
              <a:t>started</a:t>
            </a:r>
            <a:r>
              <a:rPr dirty="0" sz="2500" spc="-300">
                <a:solidFill>
                  <a:srgbClr val="0091A7"/>
                </a:solidFill>
              </a:rPr>
              <a:t> </a:t>
            </a:r>
            <a:r>
              <a:rPr dirty="0" sz="2500" spc="10">
                <a:solidFill>
                  <a:srgbClr val="0091A7"/>
                </a:solidFill>
              </a:rPr>
              <a:t>building</a:t>
            </a:r>
            <a:r>
              <a:rPr dirty="0" sz="2500" spc="-305">
                <a:solidFill>
                  <a:srgbClr val="0091A7"/>
                </a:solidFill>
              </a:rPr>
              <a:t> </a:t>
            </a:r>
            <a:r>
              <a:rPr dirty="0" sz="2500" spc="-100" b="1">
                <a:solidFill>
                  <a:srgbClr val="0091A7"/>
                </a:solidFill>
                <a:latin typeface="Gill Sans MT"/>
                <a:cs typeface="Gill Sans MT"/>
              </a:rPr>
              <a:t>EcoSmartHydro</a:t>
            </a:r>
            <a:r>
              <a:rPr dirty="0" sz="2500" spc="-200" b="1">
                <a:solidFill>
                  <a:srgbClr val="0091A7"/>
                </a:solidFill>
                <a:latin typeface="Gill Sans MT"/>
                <a:cs typeface="Gill Sans MT"/>
              </a:rPr>
              <a:t> </a:t>
            </a:r>
            <a:r>
              <a:rPr dirty="0" sz="2500" spc="10">
                <a:solidFill>
                  <a:srgbClr val="0091A7"/>
                </a:solidFill>
              </a:rPr>
              <a:t>projects</a:t>
            </a:r>
            <a:r>
              <a:rPr dirty="0" sz="2500" spc="-300">
                <a:solidFill>
                  <a:srgbClr val="0091A7"/>
                </a:solidFill>
              </a:rPr>
              <a:t> </a:t>
            </a:r>
            <a:r>
              <a:rPr dirty="0" sz="2500" spc="25">
                <a:solidFill>
                  <a:srgbClr val="0091A7"/>
                </a:solidFill>
              </a:rPr>
              <a:t>in</a:t>
            </a:r>
            <a:r>
              <a:rPr dirty="0" sz="2500" spc="-300">
                <a:solidFill>
                  <a:srgbClr val="0091A7"/>
                </a:solidFill>
              </a:rPr>
              <a:t> </a:t>
            </a:r>
            <a:r>
              <a:rPr dirty="0" sz="2500">
                <a:solidFill>
                  <a:srgbClr val="0091A7"/>
                </a:solidFill>
              </a:rPr>
              <a:t>Oregon.</a:t>
            </a:r>
            <a:endParaRPr sz="2500">
              <a:latin typeface="Gill Sans MT"/>
              <a:cs typeface="Gill Sans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86849" y="1078599"/>
          <a:ext cx="3625215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149"/>
                <a:gridCol w="910299"/>
                <a:gridCol w="929349"/>
                <a:gridCol w="948399"/>
              </a:tblGrid>
              <a:tr h="4572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45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Net</a:t>
                      </a:r>
                      <a:r>
                        <a:rPr dirty="0" sz="1000" spc="-170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30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Head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80645">
                    <a:lnR w="28575">
                      <a:solidFill>
                        <a:srgbClr val="F3F3F3"/>
                      </a:solidFill>
                      <a:prstDash val="solid"/>
                    </a:lnR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800" b="1">
                          <a:latin typeface="Gill Sans MT"/>
                          <a:cs typeface="Gill Sans MT"/>
                        </a:rPr>
                        <a:t>4.8</a:t>
                      </a:r>
                      <a:r>
                        <a:rPr dirty="0" sz="800" spc="-18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 spc="-95" b="1">
                          <a:latin typeface="Gill Sans MT"/>
                          <a:cs typeface="Gill Sans MT"/>
                        </a:rPr>
                        <a:t>m </a:t>
                      </a:r>
                      <a:r>
                        <a:rPr dirty="0" sz="800" spc="-10" b="1">
                          <a:latin typeface="Gill Sans MT"/>
                          <a:cs typeface="Gill Sans MT"/>
                        </a:rPr>
                        <a:t>(15.8 </a:t>
                      </a:r>
                      <a:r>
                        <a:rPr dirty="0" sz="800" spc="-20" b="1">
                          <a:latin typeface="Gill Sans MT"/>
                          <a:cs typeface="Gill Sans MT"/>
                        </a:rPr>
                        <a:t>ft)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81280">
                    <a:lnL w="28575">
                      <a:solidFill>
                        <a:srgbClr val="F3F3F3"/>
                      </a:solidFill>
                      <a:prstDash val="solid"/>
                    </a:lnL>
                    <a:lnR w="28575">
                      <a:solidFill>
                        <a:srgbClr val="F3F3F3"/>
                      </a:solidFill>
                      <a:prstDash val="solid"/>
                    </a:lnR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30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Location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F3F3F3"/>
                      </a:solidFill>
                      <a:prstDash val="solid"/>
                    </a:lnL>
                    <a:lnR w="28575">
                      <a:solidFill>
                        <a:srgbClr val="F3F3F3"/>
                      </a:solidFill>
                      <a:prstDash val="solid"/>
                    </a:lnR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33350">
                        <a:lnSpc>
                          <a:spcPct val="101600"/>
                        </a:lnSpc>
                        <a:spcBef>
                          <a:spcPts val="625"/>
                        </a:spcBef>
                      </a:pPr>
                      <a:r>
                        <a:rPr dirty="0" sz="800" spc="0" b="1">
                          <a:latin typeface="Gill Sans MT"/>
                          <a:cs typeface="Gill Sans MT"/>
                        </a:rPr>
                        <a:t>Jefferson  </a:t>
                      </a:r>
                      <a:r>
                        <a:rPr dirty="0" sz="800" spc="-30" b="1">
                          <a:latin typeface="Gill Sans MT"/>
                          <a:cs typeface="Gill Sans MT"/>
                        </a:rPr>
                        <a:t>County,</a:t>
                      </a:r>
                      <a:r>
                        <a:rPr dirty="0" sz="800" spc="-12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 spc="-35" b="1">
                          <a:latin typeface="Gill Sans MT"/>
                          <a:cs typeface="Gill Sans MT"/>
                        </a:rPr>
                        <a:t>Oregon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79375">
                    <a:lnL w="28575">
                      <a:solidFill>
                        <a:srgbClr val="F3F3F3"/>
                      </a:solidFill>
                      <a:prstDash val="solid"/>
                    </a:lnL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5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Capacity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66040">
                    <a:lnR w="28575">
                      <a:solidFill>
                        <a:srgbClr val="F3F3F3"/>
                      </a:solidFill>
                      <a:prstDash val="solid"/>
                    </a:lnR>
                    <a:lnT w="28575">
                      <a:solidFill>
                        <a:srgbClr val="F3F3F3"/>
                      </a:solidFill>
                      <a:prstDash val="solid"/>
                    </a:lnT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5" b="1">
                          <a:latin typeface="Gill Sans MT"/>
                          <a:cs typeface="Gill Sans MT"/>
                        </a:rPr>
                        <a:t>300</a:t>
                      </a:r>
                      <a:r>
                        <a:rPr dirty="0" sz="800" spc="-16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 spc="-55" b="1">
                          <a:latin typeface="Gill Sans MT"/>
                          <a:cs typeface="Gill Sans MT"/>
                        </a:rPr>
                        <a:t>kW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67310">
                    <a:lnL w="28575">
                      <a:solidFill>
                        <a:srgbClr val="F3F3F3"/>
                      </a:solidFill>
                      <a:prstDash val="solid"/>
                    </a:lnL>
                    <a:lnR w="28575">
                      <a:solidFill>
                        <a:srgbClr val="F3F3F3"/>
                      </a:solidFill>
                      <a:prstDash val="solid"/>
                    </a:lnR>
                    <a:lnT w="28575">
                      <a:solidFill>
                        <a:srgbClr val="F3F3F3"/>
                      </a:solidFill>
                      <a:prstDash val="solid"/>
                    </a:lnT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50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Customer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F3F3F3"/>
                      </a:solidFill>
                      <a:prstDash val="solid"/>
                    </a:lnL>
                    <a:lnR w="28575">
                      <a:solidFill>
                        <a:srgbClr val="F3F3F3"/>
                      </a:solidFill>
                      <a:prstDash val="solid"/>
                    </a:lnR>
                    <a:lnT w="28575">
                      <a:solidFill>
                        <a:srgbClr val="F3F3F3"/>
                      </a:solidFill>
                      <a:prstDash val="solid"/>
                    </a:lnT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-20" b="1">
                          <a:latin typeface="Gill Sans MT"/>
                          <a:cs typeface="Gill Sans MT"/>
                        </a:rPr>
                        <a:t>Apple</a:t>
                      </a:r>
                      <a:r>
                        <a:rPr dirty="0" sz="800" spc="-15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 spc="-25" b="1">
                          <a:latin typeface="Gill Sans MT"/>
                          <a:cs typeface="Gill Sans MT"/>
                        </a:rPr>
                        <a:t>Inc.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67310">
                    <a:lnL w="28575">
                      <a:solidFill>
                        <a:srgbClr val="F3F3F3"/>
                      </a:solidFill>
                      <a:prstDash val="solid"/>
                    </a:lnL>
                    <a:lnT w="28575">
                      <a:solidFill>
                        <a:srgbClr val="F3F3F3"/>
                      </a:solidFill>
                      <a:prstDash val="solid"/>
                    </a:lnT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5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Flowrate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66040">
                    <a:lnR w="28575">
                      <a:solidFill>
                        <a:srgbClr val="F3F3F3"/>
                      </a:solidFill>
                      <a:prstDash val="solid"/>
                    </a:lnR>
                    <a:lnT w="28575">
                      <a:solidFill>
                        <a:srgbClr val="F3F3F3"/>
                      </a:solidFill>
                      <a:prstDash val="solid"/>
                    </a:lnT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5" b="1">
                          <a:latin typeface="Gill Sans MT"/>
                          <a:cs typeface="Gill Sans MT"/>
                        </a:rPr>
                        <a:t>10</a:t>
                      </a:r>
                      <a:r>
                        <a:rPr dirty="0" sz="800" spc="-10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 spc="-35" b="1">
                          <a:latin typeface="Gill Sans MT"/>
                          <a:cs typeface="Gill Sans MT"/>
                        </a:rPr>
                        <a:t>cms</a:t>
                      </a:r>
                      <a:r>
                        <a:rPr dirty="0" sz="800" spc="-10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 b="1">
                          <a:latin typeface="Gill Sans MT"/>
                          <a:cs typeface="Gill Sans MT"/>
                        </a:rPr>
                        <a:t>(353</a:t>
                      </a:r>
                      <a:r>
                        <a:rPr dirty="0" sz="800" spc="-10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 spc="-10" b="1">
                          <a:latin typeface="Gill Sans MT"/>
                          <a:cs typeface="Gill Sans MT"/>
                        </a:rPr>
                        <a:t>cfs)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67310">
                    <a:lnL w="28575">
                      <a:solidFill>
                        <a:srgbClr val="F3F3F3"/>
                      </a:solidFill>
                      <a:prstDash val="solid"/>
                    </a:lnL>
                    <a:lnR w="28575">
                      <a:solidFill>
                        <a:srgbClr val="F3F3F3"/>
                      </a:solidFill>
                      <a:prstDash val="solid"/>
                    </a:lnR>
                    <a:lnT w="28575">
                      <a:solidFill>
                        <a:srgbClr val="F3F3F3"/>
                      </a:solidFill>
                      <a:prstDash val="solid"/>
                    </a:lnT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40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Equipment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F3F3F3"/>
                      </a:solidFill>
                      <a:prstDash val="solid"/>
                    </a:lnL>
                    <a:lnR w="28575">
                      <a:solidFill>
                        <a:srgbClr val="F3F3F3"/>
                      </a:solidFill>
                      <a:prstDash val="solid"/>
                    </a:lnR>
                    <a:lnT w="28575">
                      <a:solidFill>
                        <a:srgbClr val="F3F3F3"/>
                      </a:solidFill>
                      <a:prstDash val="solid"/>
                    </a:lnT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204470">
                        <a:lnSpc>
                          <a:spcPct val="101600"/>
                        </a:lnSpc>
                        <a:spcBef>
                          <a:spcPts val="515"/>
                        </a:spcBef>
                      </a:pPr>
                      <a:r>
                        <a:rPr dirty="0" sz="800" spc="-25" b="1">
                          <a:latin typeface="Gill Sans MT"/>
                          <a:cs typeface="Gill Sans MT"/>
                        </a:rPr>
                        <a:t>Natel  </a:t>
                      </a:r>
                      <a:r>
                        <a:rPr dirty="0" sz="800" spc="-5" b="1">
                          <a:latin typeface="Gill Sans MT"/>
                          <a:cs typeface="Gill Sans MT"/>
                        </a:rPr>
                        <a:t>hydroEngine™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65405">
                    <a:lnL w="28575">
                      <a:solidFill>
                        <a:srgbClr val="F3F3F3"/>
                      </a:solidFill>
                      <a:prstDash val="solid"/>
                    </a:lnL>
                    <a:lnT w="28575">
                      <a:solidFill>
                        <a:srgbClr val="F3F3F3"/>
                      </a:solidFill>
                      <a:prstDash val="solid"/>
                    </a:lnT>
                    <a:lnB w="28575">
                      <a:solidFill>
                        <a:srgbClr val="F3F3F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85725" marR="8318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5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Annual  </a:t>
                      </a:r>
                      <a:r>
                        <a:rPr dirty="0" sz="1000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Generation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66040">
                    <a:lnR w="28575">
                      <a:solidFill>
                        <a:srgbClr val="F3F3F3"/>
                      </a:solidFill>
                      <a:prstDash val="solid"/>
                    </a:lnR>
                    <a:lnT w="28575">
                      <a:solidFill>
                        <a:srgbClr val="F3F3F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5" b="1">
                          <a:latin typeface="Gill Sans MT"/>
                          <a:cs typeface="Gill Sans MT"/>
                        </a:rPr>
                        <a:t>1000</a:t>
                      </a:r>
                      <a:r>
                        <a:rPr dirty="0" sz="800" spc="-16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 spc="-25" b="1">
                          <a:latin typeface="Gill Sans MT"/>
                          <a:cs typeface="Gill Sans MT"/>
                        </a:rPr>
                        <a:t>MWh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67310">
                    <a:lnL w="28575">
                      <a:solidFill>
                        <a:srgbClr val="F3F3F3"/>
                      </a:solidFill>
                      <a:prstDash val="solid"/>
                    </a:lnL>
                    <a:lnR w="28575">
                      <a:solidFill>
                        <a:srgbClr val="F3F3F3"/>
                      </a:solidFill>
                      <a:prstDash val="solid"/>
                    </a:lnR>
                    <a:lnT w="28575">
                      <a:solidFill>
                        <a:srgbClr val="F3F3F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2025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40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Grid  </a:t>
                      </a:r>
                      <a:r>
                        <a:rPr dirty="0" sz="1000" spc="-5" b="1">
                          <a:solidFill>
                            <a:srgbClr val="0091A7"/>
                          </a:solidFill>
                          <a:latin typeface="Gill Sans MT"/>
                          <a:cs typeface="Gill Sans MT"/>
                        </a:rPr>
                        <a:t>Connected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66040">
                    <a:lnL w="28575">
                      <a:solidFill>
                        <a:srgbClr val="F3F3F3"/>
                      </a:solidFill>
                      <a:prstDash val="solid"/>
                    </a:lnL>
                    <a:lnR w="28575">
                      <a:solidFill>
                        <a:srgbClr val="F3F3F3"/>
                      </a:solidFill>
                      <a:prstDash val="solid"/>
                    </a:lnR>
                    <a:lnT w="28575">
                      <a:solidFill>
                        <a:srgbClr val="F3F3F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15" b="1">
                          <a:latin typeface="Gill Sans MT"/>
                          <a:cs typeface="Gill Sans MT"/>
                        </a:rPr>
                        <a:t>July</a:t>
                      </a:r>
                      <a:r>
                        <a:rPr dirty="0" sz="800" spc="-15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800" spc="15" b="1">
                          <a:latin typeface="Gill Sans MT"/>
                          <a:cs typeface="Gill Sans MT"/>
                        </a:rPr>
                        <a:t>2015</a:t>
                      </a:r>
                      <a:endParaRPr sz="800">
                        <a:latin typeface="Gill Sans MT"/>
                        <a:cs typeface="Gill Sans MT"/>
                      </a:endParaRPr>
                    </a:p>
                  </a:txBody>
                  <a:tcPr marL="0" marR="0" marB="0" marT="67310">
                    <a:lnL w="28575">
                      <a:solidFill>
                        <a:srgbClr val="F3F3F3"/>
                      </a:solidFill>
                      <a:prstDash val="solid"/>
                    </a:lnL>
                    <a:lnT w="28575">
                      <a:solidFill>
                        <a:srgbClr val="F3F3F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4524299"/>
            <a:ext cx="3397250" cy="619760"/>
          </a:xfrm>
          <a:custGeom>
            <a:avLst/>
            <a:gdLst/>
            <a:ahLst/>
            <a:cxnLst/>
            <a:rect l="l" t="t" r="r" b="b"/>
            <a:pathLst>
              <a:path w="3397250" h="619760">
                <a:moveTo>
                  <a:pt x="0" y="0"/>
                </a:moveTo>
                <a:lnTo>
                  <a:pt x="3396899" y="0"/>
                </a:lnTo>
                <a:lnTo>
                  <a:pt x="3396899" y="619199"/>
                </a:lnTo>
                <a:lnTo>
                  <a:pt x="0" y="619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9375" y="4709313"/>
            <a:ext cx="2514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Arial"/>
                <a:cs typeface="Arial"/>
              </a:rPr>
              <a:t>Monroe Hydro Project:  </a:t>
            </a:r>
            <a:r>
              <a:rPr dirty="0" sz="1400" spc="-5" b="1">
                <a:solidFill>
                  <a:srgbClr val="F99D1B"/>
                </a:solidFill>
                <a:latin typeface="Arial"/>
                <a:cs typeface="Arial"/>
              </a:rPr>
              <a:t>300</a:t>
            </a:r>
            <a:r>
              <a:rPr dirty="0" sz="1400" spc="-70" b="1">
                <a:solidFill>
                  <a:srgbClr val="F99D1B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99D1B"/>
                </a:solidFill>
                <a:latin typeface="Arial"/>
                <a:cs typeface="Arial"/>
              </a:rPr>
              <a:t>kW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33675" y="4580262"/>
            <a:ext cx="514350" cy="507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25" y="257831"/>
            <a:ext cx="8269605" cy="57594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 spc="5"/>
              <a:t>Natel,</a:t>
            </a:r>
            <a:r>
              <a:rPr dirty="0" sz="1800" spc="-215"/>
              <a:t> </a:t>
            </a:r>
            <a:r>
              <a:rPr dirty="0" sz="1800" spc="15"/>
              <a:t>working</a:t>
            </a:r>
            <a:r>
              <a:rPr dirty="0" sz="1800" spc="-215"/>
              <a:t> </a:t>
            </a:r>
            <a:r>
              <a:rPr dirty="0" sz="1800" spc="30"/>
              <a:t>with</a:t>
            </a:r>
            <a:r>
              <a:rPr dirty="0" sz="1800" spc="-215"/>
              <a:t> </a:t>
            </a:r>
            <a:r>
              <a:rPr dirty="0" sz="1800" spc="25"/>
              <a:t>water</a:t>
            </a:r>
            <a:r>
              <a:rPr dirty="0" sz="1800" spc="-215"/>
              <a:t> </a:t>
            </a:r>
            <a:r>
              <a:rPr dirty="0" sz="1800" spc="25"/>
              <a:t>districts</a:t>
            </a:r>
            <a:r>
              <a:rPr dirty="0" sz="1800" spc="-215"/>
              <a:t> </a:t>
            </a:r>
            <a:r>
              <a:rPr dirty="0" sz="1800" spc="0"/>
              <a:t>across</a:t>
            </a:r>
            <a:r>
              <a:rPr dirty="0" sz="1800" spc="-215"/>
              <a:t> </a:t>
            </a:r>
            <a:r>
              <a:rPr dirty="0" sz="1800" spc="15"/>
              <a:t>the</a:t>
            </a:r>
            <a:r>
              <a:rPr dirty="0" sz="1800" spc="-215"/>
              <a:t> </a:t>
            </a:r>
            <a:r>
              <a:rPr dirty="0" sz="1800" spc="-15"/>
              <a:t>state,</a:t>
            </a:r>
            <a:r>
              <a:rPr dirty="0" sz="1800" spc="-215"/>
              <a:t> </a:t>
            </a:r>
            <a:r>
              <a:rPr dirty="0" sz="1800" spc="-20"/>
              <a:t>has</a:t>
            </a:r>
            <a:r>
              <a:rPr dirty="0" sz="1800" spc="-215"/>
              <a:t> </a:t>
            </a:r>
            <a:r>
              <a:rPr dirty="0" sz="1800" spc="5"/>
              <a:t>already</a:t>
            </a:r>
            <a:r>
              <a:rPr dirty="0" sz="1800" spc="-215"/>
              <a:t> </a:t>
            </a:r>
            <a:r>
              <a:rPr dirty="0" sz="1800" spc="25"/>
              <a:t>identified</a:t>
            </a:r>
            <a:r>
              <a:rPr dirty="0" sz="1800" spc="-215"/>
              <a:t> </a:t>
            </a:r>
            <a:r>
              <a:rPr dirty="0" sz="1800" spc="15"/>
              <a:t>potential  </a:t>
            </a:r>
            <a:r>
              <a:rPr dirty="0" sz="1800" spc="5"/>
              <a:t>projects</a:t>
            </a:r>
            <a:r>
              <a:rPr dirty="0" sz="1800" spc="-215"/>
              <a:t> </a:t>
            </a:r>
            <a:r>
              <a:rPr dirty="0" sz="1800" spc="40"/>
              <a:t>to</a:t>
            </a:r>
            <a:r>
              <a:rPr dirty="0" sz="1800" spc="-215"/>
              <a:t> </a:t>
            </a:r>
            <a:r>
              <a:rPr dirty="0" sz="1800" spc="40"/>
              <a:t>retrofit</a:t>
            </a:r>
            <a:r>
              <a:rPr dirty="0" sz="1800" spc="-210"/>
              <a:t> </a:t>
            </a:r>
            <a:r>
              <a:rPr dirty="0" sz="1800" spc="-25" b="1">
                <a:solidFill>
                  <a:srgbClr val="0091A7"/>
                </a:solidFill>
                <a:latin typeface="Gill Sans MT"/>
                <a:cs typeface="Gill Sans MT"/>
              </a:rPr>
              <a:t>existing</a:t>
            </a:r>
            <a:r>
              <a:rPr dirty="0" sz="1800" spc="-150" b="1">
                <a:solidFill>
                  <a:srgbClr val="0091A7"/>
                </a:solidFill>
                <a:latin typeface="Gill Sans MT"/>
                <a:cs typeface="Gill Sans MT"/>
              </a:rPr>
              <a:t> </a:t>
            </a:r>
            <a:r>
              <a:rPr dirty="0" sz="1800" spc="-35" b="1">
                <a:solidFill>
                  <a:srgbClr val="0091A7"/>
                </a:solidFill>
                <a:latin typeface="Gill Sans MT"/>
                <a:cs typeface="Gill Sans MT"/>
              </a:rPr>
              <a:t>irrigation</a:t>
            </a:r>
            <a:r>
              <a:rPr dirty="0" sz="1800" spc="-150" b="1">
                <a:solidFill>
                  <a:srgbClr val="0091A7"/>
                </a:solidFill>
                <a:latin typeface="Gill Sans MT"/>
                <a:cs typeface="Gill Sans MT"/>
              </a:rPr>
              <a:t> </a:t>
            </a:r>
            <a:r>
              <a:rPr dirty="0" sz="1800" spc="-30" b="1">
                <a:solidFill>
                  <a:srgbClr val="0091A7"/>
                </a:solidFill>
                <a:latin typeface="Gill Sans MT"/>
                <a:cs typeface="Gill Sans MT"/>
              </a:rPr>
              <a:t>structures</a:t>
            </a:r>
            <a:r>
              <a:rPr dirty="0" sz="1800" spc="-135" b="1">
                <a:solidFill>
                  <a:srgbClr val="0091A7"/>
                </a:solidFill>
                <a:latin typeface="Gill Sans MT"/>
                <a:cs typeface="Gill Sans MT"/>
              </a:rPr>
              <a:t> </a:t>
            </a:r>
            <a:r>
              <a:rPr dirty="0" sz="1800" spc="40"/>
              <a:t>to</a:t>
            </a:r>
            <a:r>
              <a:rPr dirty="0" sz="1800" spc="-215"/>
              <a:t> </a:t>
            </a:r>
            <a:r>
              <a:rPr dirty="0" sz="1800" spc="10"/>
              <a:t>produce</a:t>
            </a:r>
            <a:r>
              <a:rPr dirty="0" sz="1800" spc="-215"/>
              <a:t> </a:t>
            </a:r>
            <a:r>
              <a:rPr dirty="0" sz="1800" spc="-20" b="1">
                <a:solidFill>
                  <a:srgbClr val="F99D1B"/>
                </a:solidFill>
                <a:latin typeface="Gill Sans MT"/>
                <a:cs typeface="Gill Sans MT"/>
              </a:rPr>
              <a:t>baseload</a:t>
            </a:r>
            <a:r>
              <a:rPr dirty="0" sz="1800" spc="-150" b="1">
                <a:solidFill>
                  <a:srgbClr val="F99D1B"/>
                </a:solidFill>
                <a:latin typeface="Gill Sans MT"/>
                <a:cs typeface="Gill Sans MT"/>
              </a:rPr>
              <a:t> </a:t>
            </a:r>
            <a:r>
              <a:rPr dirty="0" sz="1800" spc="-45" b="1">
                <a:solidFill>
                  <a:srgbClr val="F99D1B"/>
                </a:solidFill>
                <a:latin typeface="Gill Sans MT"/>
                <a:cs typeface="Gill Sans MT"/>
              </a:rPr>
              <a:t>hydropower</a:t>
            </a:r>
            <a:r>
              <a:rPr dirty="0" sz="1800" spc="-45"/>
              <a:t>.</a:t>
            </a:r>
            <a:endParaRPr sz="1800">
              <a:latin typeface="Gill Sans MT"/>
              <a:cs typeface="Gill Sans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6162" y="1080062"/>
          <a:ext cx="3792854" cy="3601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524"/>
                <a:gridCol w="1158499"/>
                <a:gridCol w="908249"/>
                <a:gridCol w="908249"/>
              </a:tblGrid>
              <a:tr h="571500">
                <a:tc>
                  <a:txBody>
                    <a:bodyPr/>
                    <a:lstStyle/>
                    <a:p>
                      <a:pPr marL="71120" marR="292735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b="1">
                          <a:latin typeface="Gill Sans MT"/>
                          <a:cs typeface="Gill Sans MT"/>
                        </a:rPr>
                        <a:t>Project  </a:t>
                      </a:r>
                      <a:r>
                        <a:rPr dirty="0" sz="900" spc="-55" b="1">
                          <a:latin typeface="Gill Sans MT"/>
                          <a:cs typeface="Gill Sans MT"/>
                        </a:rPr>
                        <a:t>Name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-20" b="1">
                          <a:latin typeface="Gill Sans MT"/>
                          <a:cs typeface="Gill Sans MT"/>
                        </a:rPr>
                        <a:t>Irrigation</a:t>
                      </a:r>
                      <a:r>
                        <a:rPr dirty="0" sz="900" spc="-12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25" b="1">
                          <a:latin typeface="Gill Sans MT"/>
                          <a:cs typeface="Gill Sans MT"/>
                        </a:rPr>
                        <a:t>District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219075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spc="-30" b="1">
                          <a:latin typeface="Gill Sans MT"/>
                          <a:cs typeface="Gill Sans MT"/>
                        </a:rPr>
                        <a:t>Expected  </a:t>
                      </a:r>
                      <a:r>
                        <a:rPr dirty="0" sz="900" spc="-20" b="1">
                          <a:latin typeface="Gill Sans MT"/>
                          <a:cs typeface="Gill Sans MT"/>
                        </a:rPr>
                        <a:t>Annual  </a:t>
                      </a:r>
                      <a:r>
                        <a:rPr dirty="0" sz="900" b="1">
                          <a:latin typeface="Gill Sans MT"/>
                          <a:cs typeface="Gill Sans MT"/>
                        </a:rPr>
                        <a:t>Generation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323215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spc="-5" b="1">
                          <a:latin typeface="Gill Sans MT"/>
                          <a:cs typeface="Gill Sans MT"/>
                        </a:rPr>
                        <a:t>Expected  </a:t>
                      </a:r>
                      <a:r>
                        <a:rPr dirty="0" sz="900" spc="-25" b="1">
                          <a:latin typeface="Gill Sans MT"/>
                          <a:cs typeface="Gill Sans MT"/>
                        </a:rPr>
                        <a:t>Capacity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71120" marR="158750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spc="-30" b="1">
                          <a:latin typeface="Gill Sans MT"/>
                          <a:cs typeface="Gill Sans MT"/>
                        </a:rPr>
                        <a:t>South</a:t>
                      </a:r>
                      <a:r>
                        <a:rPr dirty="0" sz="900" spc="-15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35" b="1">
                          <a:latin typeface="Gill Sans MT"/>
                          <a:cs typeface="Gill Sans MT"/>
                        </a:rPr>
                        <a:t>San  </a:t>
                      </a:r>
                      <a:r>
                        <a:rPr dirty="0" sz="900" b="1">
                          <a:latin typeface="Gill Sans MT"/>
                          <a:cs typeface="Gill Sans MT"/>
                        </a:rPr>
                        <a:t>Joaquin  </a:t>
                      </a:r>
                      <a:r>
                        <a:rPr dirty="0" sz="900" spc="-25" b="1">
                          <a:latin typeface="Gill Sans MT"/>
                          <a:cs typeface="Gill Sans MT"/>
                        </a:rPr>
                        <a:t>Project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37795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South</a:t>
                      </a:r>
                      <a:r>
                        <a:rPr dirty="0" sz="900" spc="-1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15">
                          <a:latin typeface="Tahoma"/>
                          <a:cs typeface="Tahoma"/>
                        </a:rPr>
                        <a:t>San</a:t>
                      </a:r>
                      <a:r>
                        <a:rPr dirty="0" sz="900" spc="-1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0">
                          <a:latin typeface="Tahoma"/>
                          <a:cs typeface="Tahoma"/>
                        </a:rPr>
                        <a:t>Joaquin  Irrigation</a:t>
                      </a:r>
                      <a:r>
                        <a:rPr dirty="0" sz="900" spc="-1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25">
                          <a:latin typeface="Tahoma"/>
                          <a:cs typeface="Tahoma"/>
                        </a:rPr>
                        <a:t>District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0">
                          <a:latin typeface="Tahoma"/>
                          <a:cs typeface="Tahoma"/>
                        </a:rPr>
                        <a:t>1,320</a:t>
                      </a:r>
                      <a:r>
                        <a:rPr dirty="0" sz="900" spc="-1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0">
                          <a:latin typeface="Tahoma"/>
                          <a:cs typeface="Tahoma"/>
                        </a:rPr>
                        <a:t>MWhrs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25">
                          <a:latin typeface="Tahoma"/>
                          <a:cs typeface="Tahoma"/>
                        </a:rPr>
                        <a:t>350</a:t>
                      </a:r>
                      <a:r>
                        <a:rPr dirty="0" sz="900" spc="-2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5">
                          <a:latin typeface="Tahoma"/>
                          <a:cs typeface="Tahoma"/>
                        </a:rPr>
                        <a:t>kW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1120" marR="228600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b="1">
                          <a:latin typeface="Gill Sans MT"/>
                          <a:cs typeface="Gill Sans MT"/>
                        </a:rPr>
                        <a:t>Richvale  </a:t>
                      </a:r>
                      <a:r>
                        <a:rPr dirty="0" sz="900" spc="-25" b="1">
                          <a:latin typeface="Gill Sans MT"/>
                          <a:cs typeface="Gill Sans MT"/>
                        </a:rPr>
                        <a:t>Project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31445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spc="0">
                          <a:latin typeface="Tahoma"/>
                          <a:cs typeface="Tahoma"/>
                        </a:rPr>
                        <a:t>Richvale</a:t>
                      </a:r>
                      <a:r>
                        <a:rPr dirty="0" sz="900" spc="-1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0">
                          <a:latin typeface="Tahoma"/>
                          <a:cs typeface="Tahoma"/>
                        </a:rPr>
                        <a:t>Irrigation  </a:t>
                      </a:r>
                      <a:r>
                        <a:rPr dirty="0" sz="900" spc="25">
                          <a:latin typeface="Tahoma"/>
                          <a:cs typeface="Tahoma"/>
                        </a:rPr>
                        <a:t>District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25">
                          <a:latin typeface="Tahoma"/>
                          <a:cs typeface="Tahoma"/>
                        </a:rPr>
                        <a:t>600</a:t>
                      </a:r>
                      <a:r>
                        <a:rPr dirty="0" sz="900" spc="-1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0">
                          <a:latin typeface="Tahoma"/>
                          <a:cs typeface="Tahoma"/>
                        </a:rPr>
                        <a:t>MWhrs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25">
                          <a:latin typeface="Tahoma"/>
                          <a:cs typeface="Tahoma"/>
                        </a:rPr>
                        <a:t>150</a:t>
                      </a:r>
                      <a:r>
                        <a:rPr dirty="0" sz="900" spc="-2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5">
                          <a:latin typeface="Tahoma"/>
                          <a:cs typeface="Tahoma"/>
                        </a:rPr>
                        <a:t>kW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5" b="1">
                          <a:latin typeface="Gill Sans MT"/>
                          <a:cs typeface="Gill Sans MT"/>
                        </a:rPr>
                        <a:t>Jones</a:t>
                      </a:r>
                      <a:r>
                        <a:rPr dirty="0" sz="900" spc="-16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40" b="1">
                          <a:latin typeface="Gill Sans MT"/>
                          <a:cs typeface="Gill Sans MT"/>
                        </a:rPr>
                        <a:t>Drop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08585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spc="25">
                          <a:latin typeface="Tahoma"/>
                          <a:cs typeface="Tahoma"/>
                        </a:rPr>
                        <a:t>Modesto</a:t>
                      </a:r>
                      <a:r>
                        <a:rPr dirty="0" sz="900" spc="-1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0">
                          <a:latin typeface="Tahoma"/>
                          <a:cs typeface="Tahoma"/>
                        </a:rPr>
                        <a:t>Irrigation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25">
                          <a:latin typeface="Tahoma"/>
                          <a:cs typeface="Tahoma"/>
                        </a:rPr>
                        <a:t>District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0">
                          <a:latin typeface="Tahoma"/>
                          <a:cs typeface="Tahoma"/>
                        </a:rPr>
                        <a:t>2,490</a:t>
                      </a:r>
                      <a:r>
                        <a:rPr dirty="0" sz="900" spc="-1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0">
                          <a:latin typeface="Tahoma"/>
                          <a:cs typeface="Tahoma"/>
                        </a:rPr>
                        <a:t>MWhrs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25">
                          <a:latin typeface="Tahoma"/>
                          <a:cs typeface="Tahoma"/>
                        </a:rPr>
                        <a:t>500</a:t>
                      </a:r>
                      <a:r>
                        <a:rPr dirty="0" sz="900" spc="-2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5">
                          <a:latin typeface="Tahoma"/>
                          <a:cs typeface="Tahoma"/>
                        </a:rPr>
                        <a:t>kW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1120" marR="169545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spc="-10" b="1">
                          <a:latin typeface="Gill Sans MT"/>
                          <a:cs typeface="Gill Sans MT"/>
                        </a:rPr>
                        <a:t>Modesto  </a:t>
                      </a:r>
                      <a:r>
                        <a:rPr dirty="0" sz="900" b="1">
                          <a:latin typeface="Gill Sans MT"/>
                          <a:cs typeface="Gill Sans MT"/>
                        </a:rPr>
                        <a:t>Reservoir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08585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spc="25">
                          <a:latin typeface="Tahoma"/>
                          <a:cs typeface="Tahoma"/>
                        </a:rPr>
                        <a:t>Modesto</a:t>
                      </a:r>
                      <a:r>
                        <a:rPr dirty="0" sz="900" spc="-1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0">
                          <a:latin typeface="Tahoma"/>
                          <a:cs typeface="Tahoma"/>
                        </a:rPr>
                        <a:t>Irrigation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25">
                          <a:latin typeface="Tahoma"/>
                          <a:cs typeface="Tahoma"/>
                        </a:rPr>
                        <a:t>District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0">
                          <a:latin typeface="Tahoma"/>
                          <a:cs typeface="Tahoma"/>
                        </a:rPr>
                        <a:t>3,100</a:t>
                      </a:r>
                      <a:r>
                        <a:rPr dirty="0" sz="900" spc="-1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0">
                          <a:latin typeface="Tahoma"/>
                          <a:cs typeface="Tahoma"/>
                        </a:rPr>
                        <a:t>MWhrs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25">
                          <a:latin typeface="Tahoma"/>
                          <a:cs typeface="Tahoma"/>
                        </a:rPr>
                        <a:t>600</a:t>
                      </a:r>
                      <a:r>
                        <a:rPr dirty="0" sz="900" spc="-2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5">
                          <a:latin typeface="Tahoma"/>
                          <a:cs typeface="Tahoma"/>
                        </a:rPr>
                        <a:t>kW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71120" marR="207645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spc="-10" b="1">
                          <a:latin typeface="Gill Sans MT"/>
                          <a:cs typeface="Gill Sans MT"/>
                        </a:rPr>
                        <a:t>Kaweah  </a:t>
                      </a:r>
                      <a:r>
                        <a:rPr dirty="0" sz="900" b="1">
                          <a:latin typeface="Gill Sans MT"/>
                          <a:cs typeface="Gill Sans MT"/>
                        </a:rPr>
                        <a:t>Afterbay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TID</a:t>
                      </a:r>
                      <a:r>
                        <a:rPr dirty="0" sz="900" spc="-1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25">
                          <a:latin typeface="Tahoma"/>
                          <a:cs typeface="Tahoma"/>
                        </a:rPr>
                        <a:t>&amp;</a:t>
                      </a:r>
                      <a:r>
                        <a:rPr dirty="0" sz="900" spc="-1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75">
                          <a:latin typeface="Tahoma"/>
                          <a:cs typeface="Tahoma"/>
                        </a:rPr>
                        <a:t>KDWCD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0">
                          <a:latin typeface="Tahoma"/>
                          <a:cs typeface="Tahoma"/>
                        </a:rPr>
                        <a:t>4,550</a:t>
                      </a:r>
                      <a:r>
                        <a:rPr dirty="0" sz="900" spc="-1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0">
                          <a:latin typeface="Tahoma"/>
                          <a:cs typeface="Tahoma"/>
                        </a:rPr>
                        <a:t>MWhrs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0">
                          <a:latin typeface="Tahoma"/>
                          <a:cs typeface="Tahoma"/>
                        </a:rPr>
                        <a:t>1,200</a:t>
                      </a:r>
                      <a:r>
                        <a:rPr dirty="0" sz="900" spc="-1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5">
                          <a:latin typeface="Tahoma"/>
                          <a:cs typeface="Tahoma"/>
                        </a:rPr>
                        <a:t>kW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-35" b="1">
                          <a:latin typeface="Gill Sans MT"/>
                          <a:cs typeface="Gill Sans MT"/>
                        </a:rPr>
                        <a:t>Semitropic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163830">
                        <a:lnSpc>
                          <a:spcPts val="1050"/>
                        </a:lnSpc>
                        <a:spcBef>
                          <a:spcPts val="585"/>
                        </a:spcBef>
                      </a:pPr>
                      <a:r>
                        <a:rPr dirty="0" sz="900" spc="0">
                          <a:latin typeface="Tahoma"/>
                          <a:cs typeface="Tahoma"/>
                        </a:rPr>
                        <a:t>Semitropic</a:t>
                      </a:r>
                      <a:r>
                        <a:rPr dirty="0" sz="900" spc="-1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25">
                          <a:latin typeface="Tahoma"/>
                          <a:cs typeface="Tahoma"/>
                        </a:rPr>
                        <a:t>Water  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Storage</a:t>
                      </a:r>
                      <a:r>
                        <a:rPr dirty="0" sz="900" spc="-1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25">
                          <a:latin typeface="Tahoma"/>
                          <a:cs typeface="Tahoma"/>
                        </a:rPr>
                        <a:t>District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0">
                          <a:latin typeface="Tahoma"/>
                          <a:cs typeface="Tahoma"/>
                        </a:rPr>
                        <a:t>1,430</a:t>
                      </a:r>
                      <a:r>
                        <a:rPr dirty="0" sz="900" spc="-18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0">
                          <a:latin typeface="Tahoma"/>
                          <a:cs typeface="Tahoma"/>
                        </a:rPr>
                        <a:t>MWhrs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900" spc="25">
                          <a:latin typeface="Tahoma"/>
                          <a:cs typeface="Tahoma"/>
                        </a:rPr>
                        <a:t>308</a:t>
                      </a:r>
                      <a:r>
                        <a:rPr dirty="0" sz="900" spc="-2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5">
                          <a:latin typeface="Tahoma"/>
                          <a:cs typeface="Tahoma"/>
                        </a:rPr>
                        <a:t>kW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01875" y="917912"/>
            <a:ext cx="3415775" cy="393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4929505" marR="136525" indent="-362585">
              <a:lnSpc>
                <a:spcPts val="1430"/>
              </a:lnSpc>
              <a:spcBef>
                <a:spcPts val="155"/>
              </a:spcBef>
              <a:buClr>
                <a:srgbClr val="0091A7"/>
              </a:buClr>
              <a:buAutoNum type="arabicParenR"/>
              <a:tabLst>
                <a:tab pos="4930140" algn="l"/>
                <a:tab pos="4930775" algn="l"/>
              </a:tabLst>
            </a:pPr>
            <a:r>
              <a:rPr dirty="0" spc="-10"/>
              <a:t>Increase</a:t>
            </a:r>
            <a:r>
              <a:rPr dirty="0" spc="-140"/>
              <a:t> </a:t>
            </a:r>
            <a:r>
              <a:rPr dirty="0" spc="5"/>
              <a:t>groundwater</a:t>
            </a:r>
            <a:r>
              <a:rPr dirty="0" spc="-140"/>
              <a:t> </a:t>
            </a:r>
            <a:r>
              <a:rPr dirty="0"/>
              <a:t>recharge</a:t>
            </a:r>
            <a:r>
              <a:rPr dirty="0" spc="-140"/>
              <a:t> </a:t>
            </a:r>
            <a:r>
              <a:rPr dirty="0" spc="10"/>
              <a:t>while</a:t>
            </a:r>
            <a:r>
              <a:rPr dirty="0" spc="-140"/>
              <a:t> </a:t>
            </a:r>
            <a:r>
              <a:rPr dirty="0"/>
              <a:t>also</a:t>
            </a:r>
            <a:r>
              <a:rPr dirty="0" spc="-140"/>
              <a:t> </a:t>
            </a:r>
            <a:r>
              <a:rPr dirty="0" spc="-5"/>
              <a:t>generating  </a:t>
            </a:r>
            <a:r>
              <a:rPr dirty="0" spc="-25"/>
              <a:t>new,</a:t>
            </a:r>
            <a:r>
              <a:rPr dirty="0" spc="-150"/>
              <a:t> </a:t>
            </a:r>
            <a:r>
              <a:rPr dirty="0" spc="-15"/>
              <a:t>baseload,</a:t>
            </a:r>
            <a:r>
              <a:rPr dirty="0" spc="-150"/>
              <a:t> </a:t>
            </a:r>
            <a:r>
              <a:rPr dirty="0" spc="0"/>
              <a:t>renewable</a:t>
            </a:r>
            <a:r>
              <a:rPr dirty="0" spc="-150"/>
              <a:t> </a:t>
            </a:r>
            <a:r>
              <a:rPr dirty="0"/>
              <a:t>energy</a:t>
            </a:r>
          </a:p>
          <a:p>
            <a:pPr marL="4929505" indent="-362585">
              <a:lnSpc>
                <a:spcPct val="100000"/>
              </a:lnSpc>
              <a:spcBef>
                <a:spcPts val="685"/>
              </a:spcBef>
              <a:buClr>
                <a:srgbClr val="0091A7"/>
              </a:buClr>
              <a:buAutoNum type="arabicParenR"/>
              <a:tabLst>
                <a:tab pos="4930140" algn="l"/>
                <a:tab pos="4930775" algn="l"/>
              </a:tabLst>
            </a:pPr>
            <a:r>
              <a:rPr dirty="0" spc="0"/>
              <a:t>Reduced</a:t>
            </a:r>
            <a:r>
              <a:rPr dirty="0" spc="-150"/>
              <a:t> </a:t>
            </a:r>
            <a:r>
              <a:rPr dirty="0" spc="0"/>
              <a:t>costs</a:t>
            </a:r>
            <a:r>
              <a:rPr dirty="0" spc="-150"/>
              <a:t> </a:t>
            </a:r>
            <a:r>
              <a:rPr dirty="0" spc="25"/>
              <a:t>to</a:t>
            </a:r>
            <a:r>
              <a:rPr dirty="0" spc="-150"/>
              <a:t> </a:t>
            </a:r>
            <a:r>
              <a:rPr dirty="0" spc="10"/>
              <a:t>deliver</a:t>
            </a:r>
            <a:r>
              <a:rPr dirty="0" spc="-150"/>
              <a:t> </a:t>
            </a:r>
            <a:r>
              <a:rPr dirty="0" spc="15"/>
              <a:t>water</a:t>
            </a:r>
            <a:r>
              <a:rPr dirty="0" spc="-150"/>
              <a:t> </a:t>
            </a:r>
            <a:r>
              <a:rPr dirty="0" spc="-180"/>
              <a:t>+</a:t>
            </a:r>
            <a:r>
              <a:rPr dirty="0" spc="-150"/>
              <a:t> </a:t>
            </a:r>
            <a:r>
              <a:rPr dirty="0"/>
              <a:t>energy</a:t>
            </a:r>
            <a:r>
              <a:rPr dirty="0" spc="-150"/>
              <a:t> </a:t>
            </a:r>
            <a:r>
              <a:rPr dirty="0"/>
              <a:t>value</a:t>
            </a:r>
          </a:p>
          <a:p>
            <a:pPr marL="4929505" marR="393065" indent="-362585">
              <a:lnSpc>
                <a:spcPts val="1430"/>
              </a:lnSpc>
              <a:spcBef>
                <a:spcPts val="785"/>
              </a:spcBef>
              <a:buClr>
                <a:srgbClr val="0091A7"/>
              </a:buClr>
              <a:buAutoNum type="arabicParenR"/>
              <a:tabLst>
                <a:tab pos="4930140" algn="l"/>
                <a:tab pos="4930775" algn="l"/>
              </a:tabLst>
            </a:pPr>
            <a:r>
              <a:rPr dirty="0" spc="25"/>
              <a:t>Retrofit</a:t>
            </a:r>
            <a:r>
              <a:rPr dirty="0" spc="-145"/>
              <a:t> </a:t>
            </a:r>
            <a:r>
              <a:rPr dirty="0" spc="0"/>
              <a:t>existing</a:t>
            </a:r>
            <a:r>
              <a:rPr dirty="0" spc="-145"/>
              <a:t> </a:t>
            </a:r>
            <a:r>
              <a:rPr dirty="0" spc="10"/>
              <a:t>irrigation</a:t>
            </a:r>
            <a:r>
              <a:rPr dirty="0" spc="-145"/>
              <a:t> </a:t>
            </a:r>
            <a:r>
              <a:rPr dirty="0" spc="-5"/>
              <a:t>canals</a:t>
            </a:r>
            <a:r>
              <a:rPr dirty="0" spc="-145"/>
              <a:t> </a:t>
            </a:r>
            <a:r>
              <a:rPr dirty="0" spc="25"/>
              <a:t>to</a:t>
            </a:r>
            <a:r>
              <a:rPr dirty="0" spc="-145"/>
              <a:t> </a:t>
            </a:r>
            <a:r>
              <a:rPr dirty="0" spc="5"/>
              <a:t>produce</a:t>
            </a:r>
            <a:r>
              <a:rPr dirty="0" spc="-145"/>
              <a:t> </a:t>
            </a:r>
            <a:r>
              <a:rPr dirty="0" spc="-25"/>
              <a:t>new,  </a:t>
            </a:r>
            <a:r>
              <a:rPr dirty="0" spc="-15"/>
              <a:t>baseload, </a:t>
            </a:r>
            <a:r>
              <a:rPr dirty="0" spc="0"/>
              <a:t>renewable</a:t>
            </a:r>
            <a:r>
              <a:rPr dirty="0" spc="-295"/>
              <a:t> </a:t>
            </a:r>
            <a:r>
              <a:rPr dirty="0"/>
              <a:t>energy</a:t>
            </a:r>
          </a:p>
          <a:p>
            <a:pPr marL="4929505" marR="313055" indent="-362585">
              <a:lnSpc>
                <a:spcPts val="1430"/>
              </a:lnSpc>
              <a:spcBef>
                <a:spcPts val="740"/>
              </a:spcBef>
              <a:buClr>
                <a:srgbClr val="0091A7"/>
              </a:buClr>
              <a:buAutoNum type="arabicParenR"/>
              <a:tabLst>
                <a:tab pos="4930140" algn="l"/>
                <a:tab pos="4930775" algn="l"/>
              </a:tabLst>
            </a:pPr>
            <a:r>
              <a:rPr dirty="0" spc="-5"/>
              <a:t>Improve</a:t>
            </a:r>
            <a:r>
              <a:rPr dirty="0" spc="-140"/>
              <a:t> </a:t>
            </a:r>
            <a:r>
              <a:rPr dirty="0" spc="10"/>
              <a:t>runoff</a:t>
            </a:r>
            <a:r>
              <a:rPr dirty="0" spc="-140"/>
              <a:t> </a:t>
            </a:r>
            <a:r>
              <a:rPr dirty="0" spc="-15"/>
              <a:t>management</a:t>
            </a:r>
            <a:r>
              <a:rPr dirty="0" spc="-140"/>
              <a:t> </a:t>
            </a:r>
            <a:r>
              <a:rPr dirty="0" spc="-10"/>
              <a:t>and</a:t>
            </a:r>
            <a:r>
              <a:rPr dirty="0" spc="-140"/>
              <a:t> </a:t>
            </a:r>
            <a:r>
              <a:rPr dirty="0" spc="15"/>
              <a:t>direct</a:t>
            </a:r>
            <a:r>
              <a:rPr dirty="0" spc="-140"/>
              <a:t> </a:t>
            </a:r>
            <a:r>
              <a:rPr dirty="0" spc="10"/>
              <a:t>runoff</a:t>
            </a:r>
            <a:r>
              <a:rPr dirty="0" spc="-140"/>
              <a:t> </a:t>
            </a:r>
            <a:r>
              <a:rPr dirty="0" spc="15"/>
              <a:t>into  </a:t>
            </a:r>
            <a:r>
              <a:rPr dirty="0" spc="5"/>
              <a:t>groundwater</a:t>
            </a:r>
            <a:r>
              <a:rPr dirty="0" spc="-210"/>
              <a:t> </a:t>
            </a:r>
            <a:r>
              <a:rPr dirty="0"/>
              <a:t>storage</a:t>
            </a:r>
          </a:p>
          <a:p>
            <a:pPr marL="4929505" indent="-362585">
              <a:lnSpc>
                <a:spcPct val="100000"/>
              </a:lnSpc>
              <a:spcBef>
                <a:spcPts val="685"/>
              </a:spcBef>
              <a:buClr>
                <a:srgbClr val="0091A7"/>
              </a:buClr>
              <a:buAutoNum type="arabicParenR"/>
              <a:tabLst>
                <a:tab pos="4930140" algn="l"/>
                <a:tab pos="4930775" algn="l"/>
              </a:tabLst>
            </a:pPr>
            <a:r>
              <a:rPr dirty="0" spc="15"/>
              <a:t>Facilitate</a:t>
            </a:r>
            <a:r>
              <a:rPr dirty="0" spc="-145"/>
              <a:t> </a:t>
            </a:r>
            <a:r>
              <a:rPr dirty="0" spc="5"/>
              <a:t>aquifer</a:t>
            </a:r>
            <a:r>
              <a:rPr dirty="0" spc="-145"/>
              <a:t> </a:t>
            </a:r>
            <a:r>
              <a:rPr dirty="0"/>
              <a:t>recharge</a:t>
            </a:r>
            <a:r>
              <a:rPr dirty="0" spc="-145"/>
              <a:t> </a:t>
            </a:r>
            <a:r>
              <a:rPr dirty="0" spc="25"/>
              <a:t>for</a:t>
            </a:r>
            <a:r>
              <a:rPr dirty="0" spc="-145"/>
              <a:t> </a:t>
            </a:r>
            <a:r>
              <a:rPr dirty="0" spc="-10"/>
              <a:t>high</a:t>
            </a:r>
            <a:r>
              <a:rPr dirty="0" spc="-145"/>
              <a:t> </a:t>
            </a:r>
            <a:r>
              <a:rPr dirty="0" spc="25"/>
              <a:t>priority</a:t>
            </a:r>
            <a:r>
              <a:rPr dirty="0" spc="-145"/>
              <a:t> </a:t>
            </a:r>
            <a:r>
              <a:rPr dirty="0" spc="0"/>
              <a:t>watersheds</a:t>
            </a:r>
          </a:p>
          <a:p>
            <a:pPr marL="4929505" marR="5080" indent="-362585">
              <a:lnSpc>
                <a:spcPts val="1430"/>
              </a:lnSpc>
              <a:spcBef>
                <a:spcPts val="790"/>
              </a:spcBef>
              <a:buClr>
                <a:srgbClr val="0091A7"/>
              </a:buClr>
              <a:buAutoNum type="arabicParenR"/>
              <a:tabLst>
                <a:tab pos="4930140" algn="l"/>
                <a:tab pos="4930775" algn="l"/>
              </a:tabLst>
            </a:pPr>
            <a:r>
              <a:rPr dirty="0" spc="15"/>
              <a:t>Potential</a:t>
            </a:r>
            <a:r>
              <a:rPr dirty="0" spc="-140"/>
              <a:t> </a:t>
            </a:r>
            <a:r>
              <a:rPr dirty="0" spc="25"/>
              <a:t>to</a:t>
            </a:r>
            <a:r>
              <a:rPr dirty="0" spc="-140"/>
              <a:t> </a:t>
            </a:r>
            <a:r>
              <a:rPr dirty="0" spc="10"/>
              <a:t>deliver</a:t>
            </a:r>
            <a:r>
              <a:rPr dirty="0" spc="-140"/>
              <a:t> </a:t>
            </a:r>
            <a:r>
              <a:rPr dirty="0" spc="15"/>
              <a:t>other</a:t>
            </a:r>
            <a:r>
              <a:rPr dirty="0" spc="-140"/>
              <a:t> </a:t>
            </a:r>
            <a:r>
              <a:rPr dirty="0" spc="0"/>
              <a:t>co-benefits</a:t>
            </a:r>
            <a:r>
              <a:rPr dirty="0" spc="-140"/>
              <a:t> </a:t>
            </a:r>
            <a:r>
              <a:rPr dirty="0" spc="0"/>
              <a:t>including</a:t>
            </a:r>
            <a:r>
              <a:rPr dirty="0" spc="-140"/>
              <a:t> </a:t>
            </a:r>
            <a:r>
              <a:rPr dirty="0" spc="5"/>
              <a:t>wetland  habitat</a:t>
            </a:r>
            <a:r>
              <a:rPr dirty="0" spc="-155"/>
              <a:t> </a:t>
            </a:r>
            <a:r>
              <a:rPr dirty="0" spc="-10"/>
              <a:t>and</a:t>
            </a:r>
            <a:r>
              <a:rPr dirty="0" spc="-155"/>
              <a:t> </a:t>
            </a:r>
            <a:r>
              <a:rPr dirty="0" spc="0"/>
              <a:t>sediment</a:t>
            </a:r>
            <a:r>
              <a:rPr dirty="0" spc="-155"/>
              <a:t> </a:t>
            </a:r>
            <a:r>
              <a:rPr dirty="0" spc="-15"/>
              <a:t>management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600" y="302943"/>
            <a:ext cx="433197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 b="1">
                <a:latin typeface="Gill Sans MT"/>
                <a:cs typeface="Gill Sans MT"/>
              </a:rPr>
              <a:t>EcoSmartHydro</a:t>
            </a:r>
            <a:r>
              <a:rPr dirty="0" sz="1800" spc="-175" b="1">
                <a:latin typeface="Gill Sans MT"/>
                <a:cs typeface="Gill Sans MT"/>
              </a:rPr>
              <a:t> </a:t>
            </a:r>
            <a:r>
              <a:rPr dirty="0" sz="1800" spc="-20" b="1">
                <a:latin typeface="Gill Sans MT"/>
                <a:cs typeface="Gill Sans MT"/>
              </a:rPr>
              <a:t>advantages</a:t>
            </a:r>
            <a:r>
              <a:rPr dirty="0" sz="1800" spc="-175" b="1">
                <a:latin typeface="Gill Sans MT"/>
                <a:cs typeface="Gill Sans MT"/>
              </a:rPr>
              <a:t> </a:t>
            </a:r>
            <a:r>
              <a:rPr dirty="0" sz="1800" spc="-15" b="1">
                <a:latin typeface="Gill Sans MT"/>
                <a:cs typeface="Gill Sans MT"/>
              </a:rPr>
              <a:t>for</a:t>
            </a:r>
            <a:r>
              <a:rPr dirty="0" sz="1800" spc="-175" b="1">
                <a:latin typeface="Gill Sans MT"/>
                <a:cs typeface="Gill Sans MT"/>
              </a:rPr>
              <a:t> </a:t>
            </a:r>
            <a:r>
              <a:rPr dirty="0" sz="1800" spc="-30" b="1">
                <a:latin typeface="Gill Sans MT"/>
                <a:cs typeface="Gill Sans MT"/>
              </a:rPr>
              <a:t>California: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825" y="1239474"/>
            <a:ext cx="4170064" cy="2606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2252" y="4920825"/>
            <a:ext cx="211201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CONFIDENTIAL, Natel Energy,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2015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82252" y="4920825"/>
            <a:ext cx="211201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"/>
                <a:cs typeface="Arial"/>
              </a:rPr>
              <a:t>CONFIDENTIAL, Natel Energy,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5" y="171647"/>
            <a:ext cx="8237220" cy="5207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-30" b="1">
                <a:latin typeface="Gill Sans MT"/>
                <a:cs typeface="Gill Sans MT"/>
              </a:rPr>
              <a:t>Suggestions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-35" b="1">
                <a:latin typeface="Gill Sans MT"/>
                <a:cs typeface="Gill Sans MT"/>
              </a:rPr>
              <a:t>to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20" b="1">
                <a:latin typeface="Gill Sans MT"/>
                <a:cs typeface="Gill Sans MT"/>
              </a:rPr>
              <a:t>unleash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-25" b="1">
                <a:latin typeface="Gill Sans MT"/>
                <a:cs typeface="Gill Sans MT"/>
              </a:rPr>
              <a:t>the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25" b="1">
                <a:latin typeface="Gill Sans MT"/>
                <a:cs typeface="Gill Sans MT"/>
              </a:rPr>
              <a:t>potential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5" b="1">
                <a:latin typeface="Gill Sans MT"/>
                <a:cs typeface="Gill Sans MT"/>
              </a:rPr>
              <a:t>of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-60" b="1">
                <a:latin typeface="Gill Sans MT"/>
                <a:cs typeface="Gill Sans MT"/>
              </a:rPr>
              <a:t>EcoSmartHydro</a:t>
            </a:r>
            <a:r>
              <a:rPr dirty="0" sz="1400" spc="-80" b="1">
                <a:latin typeface="Gill Sans MT"/>
                <a:cs typeface="Gill Sans MT"/>
              </a:rPr>
              <a:t> </a:t>
            </a:r>
            <a:r>
              <a:rPr dirty="0" sz="1400" spc="-35" b="1">
                <a:latin typeface="Gill Sans MT"/>
                <a:cs typeface="Gill Sans MT"/>
              </a:rPr>
              <a:t>to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deliver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a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-40" b="1">
                <a:latin typeface="Gill Sans MT"/>
                <a:cs typeface="Gill Sans MT"/>
              </a:rPr>
              <a:t>combined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-25" b="1">
                <a:solidFill>
                  <a:srgbClr val="0091A7"/>
                </a:solidFill>
                <a:latin typeface="Gill Sans MT"/>
                <a:cs typeface="Gill Sans MT"/>
              </a:rPr>
              <a:t>water</a:t>
            </a:r>
            <a:r>
              <a:rPr dirty="0" sz="1400" spc="-25" b="1">
                <a:latin typeface="Gill Sans MT"/>
                <a:cs typeface="Gill Sans MT"/>
              </a:rPr>
              <a:t>+</a:t>
            </a:r>
            <a:r>
              <a:rPr dirty="0" sz="1400" spc="-25" b="1">
                <a:solidFill>
                  <a:srgbClr val="F99D1B"/>
                </a:solidFill>
                <a:latin typeface="Gill Sans MT"/>
                <a:cs typeface="Gill Sans MT"/>
              </a:rPr>
              <a:t>energy</a:t>
            </a:r>
            <a:r>
              <a:rPr dirty="0" sz="1400" spc="-114" b="1">
                <a:solidFill>
                  <a:srgbClr val="F99D1B"/>
                </a:solidFill>
                <a:latin typeface="Gill Sans MT"/>
                <a:cs typeface="Gill Sans MT"/>
              </a:rPr>
              <a:t> </a:t>
            </a:r>
            <a:r>
              <a:rPr dirty="0" sz="1400" spc="-20" b="1">
                <a:latin typeface="Gill Sans MT"/>
                <a:cs typeface="Gill Sans MT"/>
              </a:rPr>
              <a:t>solution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for  </a:t>
            </a:r>
            <a:r>
              <a:rPr dirty="0" sz="1400" spc="-25" b="1">
                <a:latin typeface="Gill Sans MT"/>
                <a:cs typeface="Gill Sans MT"/>
              </a:rPr>
              <a:t>California: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089" y="1013679"/>
            <a:ext cx="7865745" cy="16656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75285" marR="369570" indent="-362585">
              <a:lnSpc>
                <a:spcPts val="1430"/>
              </a:lnSpc>
              <a:spcBef>
                <a:spcPts val="155"/>
              </a:spcBef>
              <a:buClr>
                <a:srgbClr val="0091A7"/>
              </a:buClr>
              <a:buAutoNum type="arabicParenR"/>
              <a:tabLst>
                <a:tab pos="375285" algn="l"/>
                <a:tab pos="375920" algn="l"/>
              </a:tabLst>
            </a:pPr>
            <a:r>
              <a:rPr dirty="0" sz="1200" spc="25">
                <a:latin typeface="Tahoma"/>
                <a:cs typeface="Tahoma"/>
              </a:rPr>
              <a:t>Build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a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knowledge,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0">
                <a:latin typeface="Tahoma"/>
                <a:cs typeface="Tahoma"/>
              </a:rPr>
              <a:t>analytics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and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monitoring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platform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to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create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an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0">
                <a:latin typeface="Tahoma"/>
                <a:cs typeface="Tahoma"/>
              </a:rPr>
              <a:t>interconnected,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0">
                <a:latin typeface="Tahoma"/>
                <a:cs typeface="Tahoma"/>
              </a:rPr>
              <a:t>responsive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system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that  </a:t>
            </a:r>
            <a:r>
              <a:rPr dirty="0" sz="1200" spc="5">
                <a:latin typeface="Tahoma"/>
                <a:cs typeface="Tahoma"/>
              </a:rPr>
              <a:t>optimizes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the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natural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resource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5">
                <a:latin typeface="Tahoma"/>
                <a:cs typeface="Tahoma"/>
              </a:rPr>
              <a:t>productivity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of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California’s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0">
                <a:latin typeface="Tahoma"/>
                <a:cs typeface="Tahoma"/>
              </a:rPr>
              <a:t>watersheds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to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deliver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5">
                <a:latin typeface="Tahoma"/>
                <a:cs typeface="Tahoma"/>
              </a:rPr>
              <a:t>water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for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energy,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5">
                <a:latin typeface="Tahoma"/>
                <a:cs typeface="Tahoma"/>
              </a:rPr>
              <a:t>water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for  </a:t>
            </a:r>
            <a:r>
              <a:rPr dirty="0" sz="1200" spc="-10">
                <a:latin typeface="Tahoma"/>
                <a:cs typeface="Tahoma"/>
              </a:rPr>
              <a:t>ecosystems,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15">
                <a:latin typeface="Tahoma"/>
                <a:cs typeface="Tahoma"/>
              </a:rPr>
              <a:t>water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for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food,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15">
                <a:latin typeface="Tahoma"/>
                <a:cs typeface="Tahoma"/>
              </a:rPr>
              <a:t>water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for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recreation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and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15">
                <a:latin typeface="Tahoma"/>
                <a:cs typeface="Tahoma"/>
              </a:rPr>
              <a:t>water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for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life: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-35" b="1">
                <a:latin typeface="Gill Sans MT"/>
                <a:cs typeface="Gill Sans MT"/>
              </a:rPr>
              <a:t>watershedOS</a:t>
            </a:r>
            <a:r>
              <a:rPr dirty="0" sz="1200" spc="-35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algn="just" marL="375285" marR="56515" indent="-362585">
              <a:lnSpc>
                <a:spcPts val="1420"/>
              </a:lnSpc>
              <a:spcBef>
                <a:spcPts val="750"/>
              </a:spcBef>
              <a:buClr>
                <a:srgbClr val="0091A7"/>
              </a:buClr>
              <a:buAutoNum type="arabicParenR"/>
              <a:tabLst>
                <a:tab pos="375920" algn="l"/>
              </a:tabLst>
            </a:pPr>
            <a:r>
              <a:rPr dirty="0" sz="1200" spc="25">
                <a:latin typeface="Tahoma"/>
                <a:cs typeface="Tahoma"/>
              </a:rPr>
              <a:t>Provide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grant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funding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to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0">
                <a:latin typeface="Tahoma"/>
                <a:cs typeface="Tahoma"/>
              </a:rPr>
              <a:t>implement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pilot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55" b="1">
                <a:latin typeface="Gill Sans MT"/>
                <a:cs typeface="Gill Sans MT"/>
              </a:rPr>
              <a:t>EcoSmartHydro</a:t>
            </a:r>
            <a:r>
              <a:rPr dirty="0" sz="1200" spc="-80" b="1">
                <a:latin typeface="Gill Sans MT"/>
                <a:cs typeface="Gill Sans MT"/>
              </a:rPr>
              <a:t> </a:t>
            </a:r>
            <a:r>
              <a:rPr dirty="0" sz="1200" spc="0">
                <a:latin typeface="Tahoma"/>
                <a:cs typeface="Tahoma"/>
              </a:rPr>
              <a:t>projects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to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validate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design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(groundwater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recharge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and  </a:t>
            </a:r>
            <a:r>
              <a:rPr dirty="0" sz="1200">
                <a:latin typeface="Tahoma"/>
                <a:cs typeface="Tahoma"/>
              </a:rPr>
              <a:t>electricity),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create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opportunities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for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improved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0">
                <a:latin typeface="Tahoma"/>
                <a:cs typeface="Tahoma"/>
              </a:rPr>
              <a:t>watershed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monitoring,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and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provide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a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15">
                <a:latin typeface="Tahoma"/>
                <a:cs typeface="Tahoma"/>
              </a:rPr>
              <a:t>better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understanding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of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how  </a:t>
            </a:r>
            <a:r>
              <a:rPr dirty="0" sz="1200" spc="10">
                <a:latin typeface="Tahoma"/>
                <a:cs typeface="Tahoma"/>
              </a:rPr>
              <a:t>this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innovative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solution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can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address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California’s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15">
                <a:latin typeface="Tahoma"/>
                <a:cs typeface="Tahoma"/>
              </a:rPr>
              <a:t>water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crisis.</a:t>
            </a:r>
            <a:endParaRPr sz="1200">
              <a:latin typeface="Tahoma"/>
              <a:cs typeface="Tahoma"/>
            </a:endParaRPr>
          </a:p>
          <a:p>
            <a:pPr marL="375285" marR="5080" indent="-362585">
              <a:lnSpc>
                <a:spcPts val="1430"/>
              </a:lnSpc>
              <a:spcBef>
                <a:spcPts val="745"/>
              </a:spcBef>
              <a:buClr>
                <a:srgbClr val="0091A7"/>
              </a:buClr>
              <a:buAutoNum type="arabicParenR"/>
              <a:tabLst>
                <a:tab pos="375285" algn="l"/>
                <a:tab pos="375920" algn="l"/>
              </a:tabLst>
            </a:pPr>
            <a:r>
              <a:rPr dirty="0" sz="1200" spc="0">
                <a:latin typeface="Tahoma"/>
                <a:cs typeface="Tahoma"/>
              </a:rPr>
              <a:t>Design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and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build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0">
                <a:latin typeface="Tahoma"/>
                <a:cs typeface="Tahoma"/>
              </a:rPr>
              <a:t>projects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that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0">
                <a:latin typeface="Tahoma"/>
                <a:cs typeface="Tahoma"/>
              </a:rPr>
              <a:t>increase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the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efficiency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of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20" b="1">
                <a:latin typeface="Gill Sans MT"/>
                <a:cs typeface="Gill Sans MT"/>
              </a:rPr>
              <a:t>existing</a:t>
            </a:r>
            <a:r>
              <a:rPr dirty="0" sz="1200" spc="-95" b="1">
                <a:latin typeface="Gill Sans MT"/>
                <a:cs typeface="Gill Sans MT"/>
              </a:rPr>
              <a:t> </a:t>
            </a:r>
            <a:r>
              <a:rPr dirty="0" sz="1200" spc="-20" b="1">
                <a:latin typeface="Gill Sans MT"/>
                <a:cs typeface="Gill Sans MT"/>
              </a:rPr>
              <a:t>water</a:t>
            </a:r>
            <a:r>
              <a:rPr dirty="0" sz="1200" spc="-95" b="1">
                <a:latin typeface="Gill Sans MT"/>
                <a:cs typeface="Gill Sans MT"/>
              </a:rPr>
              <a:t> </a:t>
            </a:r>
            <a:r>
              <a:rPr dirty="0" sz="1200" spc="-20" b="1">
                <a:latin typeface="Gill Sans MT"/>
                <a:cs typeface="Gill Sans MT"/>
              </a:rPr>
              <a:t>infrastructure</a:t>
            </a:r>
            <a:r>
              <a:rPr dirty="0" sz="1200" spc="-85" b="1">
                <a:latin typeface="Gill Sans MT"/>
                <a:cs typeface="Gill Sans MT"/>
              </a:rPr>
              <a:t> </a:t>
            </a:r>
            <a:r>
              <a:rPr dirty="0" sz="1200" spc="-5">
                <a:latin typeface="Tahoma"/>
                <a:cs typeface="Tahoma"/>
              </a:rPr>
              <a:t>such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as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irrigation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20">
                <a:latin typeface="Tahoma"/>
                <a:cs typeface="Tahoma"/>
              </a:rPr>
              <a:t>canals,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by  </a:t>
            </a:r>
            <a:r>
              <a:rPr dirty="0" sz="1200" spc="15">
                <a:latin typeface="Tahoma"/>
                <a:cs typeface="Tahoma"/>
              </a:rPr>
              <a:t>retrofitting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them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25">
                <a:latin typeface="Tahoma"/>
                <a:cs typeface="Tahoma"/>
              </a:rPr>
              <a:t>to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produce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electricity;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and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expand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5">
                <a:latin typeface="Tahoma"/>
                <a:cs typeface="Tahoma"/>
              </a:rPr>
              <a:t>water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infrastructure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where</a:t>
            </a:r>
            <a:r>
              <a:rPr dirty="0" sz="1200" spc="-13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needed.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699" y="3873030"/>
            <a:ext cx="33020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5" i="1">
                <a:latin typeface="Verdana"/>
                <a:cs typeface="Verdana"/>
              </a:rPr>
              <a:t>For</a:t>
            </a:r>
            <a:r>
              <a:rPr dirty="0" sz="1500" spc="-235" i="1">
                <a:latin typeface="Verdana"/>
                <a:cs typeface="Verdana"/>
              </a:rPr>
              <a:t> </a:t>
            </a:r>
            <a:r>
              <a:rPr dirty="0" sz="1500" spc="-114" i="1">
                <a:latin typeface="Verdana"/>
                <a:cs typeface="Verdana"/>
              </a:rPr>
              <a:t>additional</a:t>
            </a:r>
            <a:r>
              <a:rPr dirty="0" sz="1500" spc="-235" i="1">
                <a:latin typeface="Verdana"/>
                <a:cs typeface="Verdana"/>
              </a:rPr>
              <a:t> </a:t>
            </a:r>
            <a:r>
              <a:rPr dirty="0" sz="1500" spc="-145" i="1">
                <a:latin typeface="Verdana"/>
                <a:cs typeface="Verdana"/>
              </a:rPr>
              <a:t>information,</a:t>
            </a:r>
            <a:r>
              <a:rPr dirty="0" sz="1500" spc="-235" i="1">
                <a:latin typeface="Verdana"/>
                <a:cs typeface="Verdana"/>
              </a:rPr>
              <a:t> </a:t>
            </a:r>
            <a:r>
              <a:rPr dirty="0" sz="1500" spc="-160" i="1">
                <a:latin typeface="Verdana"/>
                <a:cs typeface="Verdana"/>
              </a:rPr>
              <a:t>please</a:t>
            </a:r>
            <a:r>
              <a:rPr dirty="0" sz="1500" spc="-235" i="1">
                <a:latin typeface="Verdana"/>
                <a:cs typeface="Verdana"/>
              </a:rPr>
              <a:t> </a:t>
            </a:r>
            <a:r>
              <a:rPr dirty="0" sz="1500" spc="-160" i="1">
                <a:latin typeface="Verdana"/>
                <a:cs typeface="Verdana"/>
              </a:rPr>
              <a:t>contact: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600" y="4346513"/>
            <a:ext cx="157162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0" b="1">
                <a:latin typeface="Gill Sans MT"/>
                <a:cs typeface="Gill Sans MT"/>
              </a:rPr>
              <a:t>Gia</a:t>
            </a:r>
            <a:r>
              <a:rPr dirty="0" sz="1400" spc="-185" b="1">
                <a:latin typeface="Gill Sans MT"/>
                <a:cs typeface="Gill Sans MT"/>
              </a:rPr>
              <a:t> </a:t>
            </a:r>
            <a:r>
              <a:rPr dirty="0" sz="1400" spc="-40" b="1">
                <a:latin typeface="Gill Sans MT"/>
                <a:cs typeface="Gill Sans MT"/>
              </a:rPr>
              <a:t>Schneider</a:t>
            </a:r>
            <a:endParaRPr sz="1400">
              <a:latin typeface="Gill Sans MT"/>
              <a:cs typeface="Gill Sans MT"/>
            </a:endParaRPr>
          </a:p>
          <a:p>
            <a:pPr marL="12700">
              <a:lnSpc>
                <a:spcPts val="1664"/>
              </a:lnSpc>
            </a:pPr>
            <a:r>
              <a:rPr dirty="0" sz="1400" spc="-170" i="1">
                <a:latin typeface="Verdana"/>
                <a:cs typeface="Verdana"/>
                <a:hlinkClick r:id="rId2"/>
              </a:rPr>
              <a:t>gia@natelenergy.com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4450" y="4413963"/>
            <a:ext cx="1771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5" i="1">
                <a:latin typeface="Verdana"/>
                <a:cs typeface="Verdana"/>
              </a:rPr>
              <a:t>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2125" y="4346513"/>
            <a:ext cx="193738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10" b="1">
                <a:latin typeface="Gill Sans MT"/>
                <a:cs typeface="Gill Sans MT"/>
              </a:rPr>
              <a:t>Meghan</a:t>
            </a:r>
            <a:r>
              <a:rPr dirty="0" sz="1400" spc="-180" b="1">
                <a:latin typeface="Gill Sans MT"/>
                <a:cs typeface="Gill Sans MT"/>
              </a:rPr>
              <a:t> </a:t>
            </a:r>
            <a:r>
              <a:rPr dirty="0" sz="1400" spc="-40" b="1">
                <a:latin typeface="Gill Sans MT"/>
                <a:cs typeface="Gill Sans MT"/>
              </a:rPr>
              <a:t>Harwood</a:t>
            </a:r>
            <a:endParaRPr sz="1400">
              <a:latin typeface="Gill Sans MT"/>
              <a:cs typeface="Gill Sans MT"/>
            </a:endParaRPr>
          </a:p>
          <a:p>
            <a:pPr marL="12700">
              <a:lnSpc>
                <a:spcPts val="1664"/>
              </a:lnSpc>
            </a:pPr>
            <a:r>
              <a:rPr dirty="0" sz="1400" spc="-180" i="1">
                <a:latin typeface="Verdana"/>
                <a:cs typeface="Verdana"/>
                <a:hlinkClick r:id="rId3"/>
              </a:rPr>
              <a:t>meghan@natelenergy.com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250" y="1045968"/>
            <a:ext cx="3846195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Gill Sans MT"/>
                <a:cs typeface="Gill Sans MT"/>
              </a:rPr>
              <a:t>$1.5</a:t>
            </a:r>
            <a:r>
              <a:rPr dirty="0" sz="1800" spc="-165" b="1">
                <a:latin typeface="Gill Sans MT"/>
                <a:cs typeface="Gill Sans MT"/>
              </a:rPr>
              <a:t> </a:t>
            </a:r>
            <a:r>
              <a:rPr dirty="0" sz="1800" spc="-15" b="1">
                <a:latin typeface="Gill Sans MT"/>
                <a:cs typeface="Gill Sans MT"/>
              </a:rPr>
              <a:t>billion</a:t>
            </a:r>
            <a:r>
              <a:rPr dirty="0" sz="1800" spc="-235" b="1">
                <a:latin typeface="Gill Sans MT"/>
                <a:cs typeface="Gill Sans MT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direct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costs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to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agriculture</a:t>
            </a:r>
            <a:r>
              <a:rPr dirty="0" sz="1400" spc="75">
                <a:latin typeface="Tahoma"/>
                <a:cs typeface="Tahoma"/>
              </a:rPr>
              <a:t> </a:t>
            </a:r>
            <a:r>
              <a:rPr dirty="0" sz="1800" spc="-27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10">
                <a:latin typeface="Tahoma"/>
                <a:cs typeface="Tahoma"/>
              </a:rPr>
              <a:t>the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loss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of</a:t>
            </a:r>
            <a:r>
              <a:rPr dirty="0" sz="1400" spc="90">
                <a:latin typeface="Tahoma"/>
                <a:cs typeface="Tahoma"/>
              </a:rPr>
              <a:t> </a:t>
            </a:r>
            <a:r>
              <a:rPr dirty="0" sz="1800" spc="25" b="1">
                <a:latin typeface="Gill Sans MT"/>
                <a:cs typeface="Gill Sans MT"/>
              </a:rPr>
              <a:t>17,000</a:t>
            </a:r>
            <a:r>
              <a:rPr dirty="0" sz="1800" spc="-229" b="1">
                <a:latin typeface="Gill Sans MT"/>
                <a:cs typeface="Gill Sans MT"/>
              </a:rPr>
              <a:t> </a:t>
            </a:r>
            <a:r>
              <a:rPr dirty="0" sz="1400" spc="-5">
                <a:latin typeface="Tahoma"/>
                <a:cs typeface="Tahoma"/>
              </a:rPr>
              <a:t>seasonal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part-time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jobs.</a:t>
            </a:r>
            <a:r>
              <a:rPr dirty="0" baseline="30092" sz="1800" spc="-89">
                <a:latin typeface="Tahoma"/>
                <a:cs typeface="Tahoma"/>
              </a:rPr>
              <a:t>*</a:t>
            </a:r>
            <a:endParaRPr baseline="30092"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250" y="2229100"/>
            <a:ext cx="3923665" cy="17056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257175">
              <a:lnSpc>
                <a:spcPts val="1650"/>
              </a:lnSpc>
              <a:spcBef>
                <a:spcPts val="180"/>
              </a:spcBef>
            </a:pPr>
            <a:r>
              <a:rPr dirty="0" sz="1400" spc="25">
                <a:latin typeface="Tahoma"/>
                <a:cs typeface="Tahoma"/>
              </a:rPr>
              <a:t>Climate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change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is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increasing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the</a:t>
            </a:r>
            <a:r>
              <a:rPr dirty="0" sz="1400" spc="-185">
                <a:latin typeface="Tahoma"/>
                <a:cs typeface="Tahoma"/>
              </a:rPr>
              <a:t> </a:t>
            </a:r>
            <a:r>
              <a:rPr dirty="0" sz="1400" spc="-15" b="1">
                <a:solidFill>
                  <a:srgbClr val="2AABC3"/>
                </a:solidFill>
                <a:latin typeface="Gill Sans MT"/>
                <a:cs typeface="Gill Sans MT"/>
              </a:rPr>
              <a:t>frequency</a:t>
            </a:r>
            <a:r>
              <a:rPr dirty="0" sz="1400" spc="-130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-25" b="1">
                <a:solidFill>
                  <a:srgbClr val="2AABC3"/>
                </a:solidFill>
                <a:latin typeface="Gill Sans MT"/>
                <a:cs typeface="Gill Sans MT"/>
              </a:rPr>
              <a:t>and  </a:t>
            </a:r>
            <a:r>
              <a:rPr dirty="0" sz="1400" spc="-10" b="1">
                <a:solidFill>
                  <a:srgbClr val="2AABC3"/>
                </a:solidFill>
                <a:latin typeface="Gill Sans MT"/>
                <a:cs typeface="Gill Sans MT"/>
              </a:rPr>
              <a:t>severity</a:t>
            </a:r>
            <a:r>
              <a:rPr dirty="0" sz="1400" spc="-114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5" b="1">
                <a:solidFill>
                  <a:srgbClr val="2AABC3"/>
                </a:solidFill>
                <a:latin typeface="Gill Sans MT"/>
                <a:cs typeface="Gill Sans MT"/>
              </a:rPr>
              <a:t>of</a:t>
            </a:r>
            <a:r>
              <a:rPr dirty="0" sz="1400" spc="-125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-25" b="1">
                <a:solidFill>
                  <a:srgbClr val="2AABC3"/>
                </a:solidFill>
                <a:latin typeface="Gill Sans MT"/>
                <a:cs typeface="Gill Sans MT"/>
              </a:rPr>
              <a:t>droughts</a:t>
            </a:r>
            <a:r>
              <a:rPr dirty="0" sz="1400" spc="-125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California,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shifting  </a:t>
            </a:r>
            <a:r>
              <a:rPr dirty="0" sz="1400" spc="15">
                <a:latin typeface="Tahoma"/>
                <a:cs typeface="Tahoma"/>
              </a:rPr>
              <a:t>precipitation</a:t>
            </a:r>
            <a:r>
              <a:rPr dirty="0" sz="1400" spc="-18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from</a:t>
            </a:r>
            <a:r>
              <a:rPr dirty="0" sz="1400" spc="-18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snow</a:t>
            </a:r>
            <a:r>
              <a:rPr dirty="0" sz="1400" spc="-180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to</a:t>
            </a:r>
            <a:r>
              <a:rPr dirty="0" sz="1400" spc="-18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rain.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1345"/>
              </a:spcBef>
            </a:pPr>
            <a:r>
              <a:rPr dirty="0" sz="1400" spc="5">
                <a:latin typeface="Tahoma"/>
                <a:cs typeface="Tahoma"/>
              </a:rPr>
              <a:t>To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mitigate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climate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change,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California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is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seeking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to  </a:t>
            </a:r>
            <a:r>
              <a:rPr dirty="0" sz="1400" spc="0" b="1">
                <a:solidFill>
                  <a:srgbClr val="F99D1B"/>
                </a:solidFill>
                <a:latin typeface="Gill Sans MT"/>
                <a:cs typeface="Gill Sans MT"/>
              </a:rPr>
              <a:t>shift </a:t>
            </a:r>
            <a:r>
              <a:rPr dirty="0" sz="1400" spc="-25" b="1">
                <a:solidFill>
                  <a:srgbClr val="F99D1B"/>
                </a:solidFill>
                <a:latin typeface="Gill Sans MT"/>
                <a:cs typeface="Gill Sans MT"/>
              </a:rPr>
              <a:t>electricity </a:t>
            </a:r>
            <a:r>
              <a:rPr dirty="0" sz="1400" spc="-30" b="1">
                <a:solidFill>
                  <a:srgbClr val="F99D1B"/>
                </a:solidFill>
                <a:latin typeface="Gill Sans MT"/>
                <a:cs typeface="Gill Sans MT"/>
              </a:rPr>
              <a:t>generation </a:t>
            </a:r>
            <a:r>
              <a:rPr dirty="0" sz="1400" spc="-35" b="1">
                <a:solidFill>
                  <a:srgbClr val="F99D1B"/>
                </a:solidFill>
                <a:latin typeface="Gill Sans MT"/>
                <a:cs typeface="Gill Sans MT"/>
              </a:rPr>
              <a:t>to </a:t>
            </a:r>
            <a:r>
              <a:rPr dirty="0" sz="1400" spc="-25" b="1">
                <a:solidFill>
                  <a:srgbClr val="F99D1B"/>
                </a:solidFill>
                <a:latin typeface="Gill Sans MT"/>
                <a:cs typeface="Gill Sans MT"/>
              </a:rPr>
              <a:t>renewable </a:t>
            </a:r>
            <a:r>
              <a:rPr dirty="0" sz="1400" spc="-30" b="1">
                <a:solidFill>
                  <a:srgbClr val="F99D1B"/>
                </a:solidFill>
                <a:latin typeface="Gill Sans MT"/>
                <a:cs typeface="Gill Sans MT"/>
              </a:rPr>
              <a:t>energy  sources.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9424" y="726775"/>
            <a:ext cx="4463451" cy="393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8100" y="225685"/>
            <a:ext cx="79171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The</a:t>
            </a:r>
            <a:r>
              <a:rPr dirty="0" sz="2400" spc="-290"/>
              <a:t> </a:t>
            </a:r>
            <a:r>
              <a:rPr dirty="0" sz="2400" spc="40"/>
              <a:t>California</a:t>
            </a:r>
            <a:r>
              <a:rPr dirty="0" sz="2400" spc="-290"/>
              <a:t> </a:t>
            </a:r>
            <a:r>
              <a:rPr dirty="0" sz="2400" spc="10"/>
              <a:t>drought</a:t>
            </a:r>
            <a:r>
              <a:rPr dirty="0" sz="2400" spc="-290"/>
              <a:t> </a:t>
            </a:r>
            <a:r>
              <a:rPr dirty="0" sz="2400" spc="25"/>
              <a:t>cost</a:t>
            </a:r>
            <a:r>
              <a:rPr dirty="0" sz="2400" spc="-290"/>
              <a:t> </a:t>
            </a:r>
            <a:r>
              <a:rPr dirty="0" sz="2400" spc="25"/>
              <a:t>the</a:t>
            </a:r>
            <a:r>
              <a:rPr dirty="0" sz="2400" spc="-290"/>
              <a:t> </a:t>
            </a:r>
            <a:r>
              <a:rPr dirty="0" sz="2400" spc="15"/>
              <a:t>state</a:t>
            </a:r>
            <a:r>
              <a:rPr dirty="0" sz="2400" spc="-250"/>
              <a:t> </a:t>
            </a:r>
            <a:r>
              <a:rPr dirty="0" sz="3000" spc="30" b="1">
                <a:latin typeface="Gill Sans MT"/>
                <a:cs typeface="Gill Sans MT"/>
              </a:rPr>
              <a:t>$2.2</a:t>
            </a:r>
            <a:r>
              <a:rPr dirty="0" sz="3000" spc="-254" b="1">
                <a:latin typeface="Gill Sans MT"/>
                <a:cs typeface="Gill Sans MT"/>
              </a:rPr>
              <a:t> </a:t>
            </a:r>
            <a:r>
              <a:rPr dirty="0" sz="3000" spc="-25" b="1">
                <a:latin typeface="Gill Sans MT"/>
                <a:cs typeface="Gill Sans MT"/>
              </a:rPr>
              <a:t>billion</a:t>
            </a:r>
            <a:r>
              <a:rPr dirty="0" sz="3000" spc="-335" b="1">
                <a:latin typeface="Gill Sans MT"/>
                <a:cs typeface="Gill Sans MT"/>
              </a:rPr>
              <a:t> </a:t>
            </a:r>
            <a:r>
              <a:rPr dirty="0" sz="2400" spc="25"/>
              <a:t>in</a:t>
            </a:r>
            <a:r>
              <a:rPr dirty="0" sz="2400" spc="-290"/>
              <a:t> </a:t>
            </a:r>
            <a:r>
              <a:rPr dirty="0" sz="2400" spc="75"/>
              <a:t>2014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5" y="4913010"/>
            <a:ext cx="402272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85" i="1">
                <a:solidFill>
                  <a:srgbClr val="333333"/>
                </a:solidFill>
                <a:latin typeface="Verdana"/>
                <a:cs typeface="Verdana"/>
              </a:rPr>
              <a:t>*University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California,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100" i="1">
                <a:solidFill>
                  <a:srgbClr val="333333"/>
                </a:solidFill>
                <a:latin typeface="Verdana"/>
                <a:cs typeface="Verdana"/>
              </a:rPr>
              <a:t>Davis: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90" i="1">
                <a:solidFill>
                  <a:srgbClr val="333333"/>
                </a:solidFill>
                <a:latin typeface="Verdana"/>
                <a:cs typeface="Verdana"/>
              </a:rPr>
              <a:t>Economic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80" i="1">
                <a:solidFill>
                  <a:srgbClr val="333333"/>
                </a:solidFill>
                <a:latin typeface="Verdana"/>
                <a:cs typeface="Verdana"/>
              </a:rPr>
              <a:t>Analysis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85" i="1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45" i="1">
                <a:solidFill>
                  <a:srgbClr val="333333"/>
                </a:solidFill>
                <a:latin typeface="Verdana"/>
                <a:cs typeface="Verdana"/>
              </a:rPr>
              <a:t>2014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85" i="1">
                <a:solidFill>
                  <a:srgbClr val="333333"/>
                </a:solidFill>
                <a:latin typeface="Verdana"/>
                <a:cs typeface="Verdana"/>
              </a:rPr>
              <a:t>Drought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for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0" i="1">
                <a:solidFill>
                  <a:srgbClr val="333333"/>
                </a:solidFill>
                <a:latin typeface="Verdana"/>
                <a:cs typeface="Verdana"/>
              </a:rPr>
              <a:t>California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75" i="1">
                <a:solidFill>
                  <a:srgbClr val="333333"/>
                </a:solidFill>
                <a:latin typeface="Verdana"/>
                <a:cs typeface="Verdana"/>
              </a:rPr>
              <a:t>Agriculture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7639" y="4486936"/>
            <a:ext cx="2914015" cy="63246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b="1" i="1">
                <a:latin typeface="Calibri"/>
                <a:cs typeface="Calibri"/>
              </a:rPr>
              <a:t>Snow</a:t>
            </a:r>
            <a:r>
              <a:rPr dirty="0" sz="1800" spc="-150" b="1" i="1">
                <a:latin typeface="Calibri"/>
                <a:cs typeface="Calibri"/>
              </a:rPr>
              <a:t> </a:t>
            </a:r>
            <a:r>
              <a:rPr dirty="0" sz="1800" spc="15" b="1" i="1">
                <a:latin typeface="Calibri"/>
                <a:cs typeface="Calibri"/>
              </a:rPr>
              <a:t>Depth</a:t>
            </a:r>
            <a:endParaRPr sz="1800">
              <a:latin typeface="Calibri"/>
              <a:cs typeface="Calibri"/>
            </a:endParaRPr>
          </a:p>
          <a:p>
            <a:pPr marL="814069">
              <a:lnSpc>
                <a:spcPct val="100000"/>
              </a:lnSpc>
              <a:spcBef>
                <a:spcPts val="505"/>
              </a:spcBef>
            </a:pPr>
            <a:r>
              <a:rPr dirty="0" sz="1000" spc="-5">
                <a:latin typeface="Arial"/>
                <a:cs typeface="Arial"/>
              </a:rPr>
              <a:t>CONFIDENTIAL, Natel Energy,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2015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081" y="802345"/>
            <a:ext cx="17621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latin typeface="Gill Sans MT"/>
                <a:cs typeface="Gill Sans MT"/>
              </a:rPr>
              <a:t>Change</a:t>
            </a:r>
            <a:r>
              <a:rPr dirty="0" sz="1000" spc="-114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in</a:t>
            </a:r>
            <a:r>
              <a:rPr dirty="0" sz="1000" spc="-110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Groundwater</a:t>
            </a:r>
            <a:r>
              <a:rPr dirty="0" sz="1000" spc="-110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Levels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Drought</a:t>
            </a:r>
            <a:r>
              <a:rPr dirty="0" spc="-320"/>
              <a:t> </a:t>
            </a:r>
            <a:r>
              <a:rPr dirty="0" spc="-385"/>
              <a:t>+</a:t>
            </a:r>
            <a:r>
              <a:rPr dirty="0" spc="-320"/>
              <a:t> </a:t>
            </a:r>
            <a:r>
              <a:rPr dirty="0" spc="15"/>
              <a:t>climate</a:t>
            </a:r>
            <a:r>
              <a:rPr dirty="0" spc="-320"/>
              <a:t> </a:t>
            </a:r>
            <a:r>
              <a:rPr dirty="0" spc="-30"/>
              <a:t>change</a:t>
            </a:r>
            <a:r>
              <a:rPr dirty="0" spc="-325"/>
              <a:t> </a:t>
            </a:r>
            <a:r>
              <a:rPr dirty="0" b="1">
                <a:latin typeface="Times New Roman"/>
                <a:cs typeface="Times New Roman"/>
              </a:rPr>
              <a:t>→</a:t>
            </a:r>
            <a:r>
              <a:rPr dirty="0" spc="-155" b="1">
                <a:latin typeface="Times New Roman"/>
                <a:cs typeface="Times New Roman"/>
              </a:rPr>
              <a:t> </a:t>
            </a:r>
            <a:r>
              <a:rPr dirty="0" spc="0"/>
              <a:t>unsustainable</a:t>
            </a:r>
            <a:r>
              <a:rPr dirty="0" spc="-320"/>
              <a:t> </a:t>
            </a:r>
            <a:r>
              <a:rPr dirty="0" spc="30"/>
              <a:t>draw</a:t>
            </a:r>
            <a:r>
              <a:rPr dirty="0" spc="-320"/>
              <a:t> </a:t>
            </a:r>
            <a:r>
              <a:rPr dirty="0" spc="5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25" y="517341"/>
            <a:ext cx="5058410" cy="456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100"/>
              </a:spcBef>
            </a:pPr>
            <a:r>
              <a:rPr dirty="0" sz="2600" spc="15">
                <a:latin typeface="Tahoma"/>
                <a:cs typeface="Tahoma"/>
              </a:rPr>
              <a:t>groundwater</a:t>
            </a:r>
            <a:endParaRPr sz="2600">
              <a:latin typeface="Tahoma"/>
              <a:cs typeface="Tahoma"/>
            </a:endParaRPr>
          </a:p>
          <a:p>
            <a:pPr marL="282575" marR="5080">
              <a:lnSpc>
                <a:spcPts val="1650"/>
              </a:lnSpc>
              <a:spcBef>
                <a:spcPts val="1125"/>
              </a:spcBef>
            </a:pPr>
            <a:r>
              <a:rPr dirty="0" sz="1400">
                <a:latin typeface="Tahoma"/>
                <a:cs typeface="Tahoma"/>
              </a:rPr>
              <a:t>The </a:t>
            </a:r>
            <a:r>
              <a:rPr dirty="0" sz="1400" spc="25">
                <a:latin typeface="Tahoma"/>
                <a:cs typeface="Tahoma"/>
              </a:rPr>
              <a:t>city </a:t>
            </a:r>
            <a:r>
              <a:rPr dirty="0" sz="1400" spc="15">
                <a:latin typeface="Tahoma"/>
                <a:cs typeface="Tahoma"/>
              </a:rPr>
              <a:t>of </a:t>
            </a:r>
            <a:r>
              <a:rPr dirty="0" sz="1400" spc="10">
                <a:latin typeface="Tahoma"/>
                <a:cs typeface="Tahoma"/>
              </a:rPr>
              <a:t>Fresno </a:t>
            </a:r>
            <a:r>
              <a:rPr dirty="0" sz="1400" spc="0">
                <a:latin typeface="Tahoma"/>
                <a:cs typeface="Tahoma"/>
              </a:rPr>
              <a:t>spent </a:t>
            </a:r>
            <a:r>
              <a:rPr dirty="0" sz="1400" spc="40" b="1">
                <a:solidFill>
                  <a:srgbClr val="F99D1B"/>
                </a:solidFill>
                <a:latin typeface="Gill Sans MT"/>
                <a:cs typeface="Gill Sans MT"/>
              </a:rPr>
              <a:t>$9 </a:t>
            </a:r>
            <a:r>
              <a:rPr dirty="0" sz="1400" spc="-35" b="1">
                <a:solidFill>
                  <a:srgbClr val="F99D1B"/>
                </a:solidFill>
                <a:latin typeface="Gill Sans MT"/>
                <a:cs typeface="Gill Sans MT"/>
              </a:rPr>
              <a:t>million on </a:t>
            </a:r>
            <a:r>
              <a:rPr dirty="0" sz="1400" spc="-25" b="1">
                <a:solidFill>
                  <a:srgbClr val="F99D1B"/>
                </a:solidFill>
                <a:latin typeface="Gill Sans MT"/>
                <a:cs typeface="Gill Sans MT"/>
              </a:rPr>
              <a:t>electricity </a:t>
            </a:r>
            <a:r>
              <a:rPr dirty="0" sz="1400" spc="-35" b="1">
                <a:solidFill>
                  <a:srgbClr val="F99D1B"/>
                </a:solidFill>
                <a:latin typeface="Gill Sans MT"/>
                <a:cs typeface="Gill Sans MT"/>
              </a:rPr>
              <a:t>to </a:t>
            </a:r>
            <a:r>
              <a:rPr dirty="0" sz="1400" spc="-65" b="1">
                <a:solidFill>
                  <a:srgbClr val="F99D1B"/>
                </a:solidFill>
                <a:latin typeface="Gill Sans MT"/>
                <a:cs typeface="Gill Sans MT"/>
              </a:rPr>
              <a:t>pump  </a:t>
            </a:r>
            <a:r>
              <a:rPr dirty="0" sz="1400" spc="-35" b="1">
                <a:solidFill>
                  <a:srgbClr val="F99D1B"/>
                </a:solidFill>
                <a:latin typeface="Gill Sans MT"/>
                <a:cs typeface="Gill Sans MT"/>
              </a:rPr>
              <a:t>groundwater</a:t>
            </a:r>
            <a:r>
              <a:rPr dirty="0" sz="1400" spc="-105" b="1">
                <a:solidFill>
                  <a:srgbClr val="F99D1B"/>
                </a:solidFill>
                <a:latin typeface="Gill Sans MT"/>
                <a:cs typeface="Gill Sans MT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2011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response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to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decreasing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surface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water  </a:t>
            </a:r>
            <a:r>
              <a:rPr dirty="0" sz="1400" spc="-5">
                <a:latin typeface="Tahoma"/>
                <a:cs typeface="Tahoma"/>
              </a:rPr>
              <a:t>availability.</a:t>
            </a:r>
            <a:r>
              <a:rPr dirty="0" baseline="30864" sz="1350" spc="-7">
                <a:latin typeface="Tahoma"/>
                <a:cs typeface="Tahoma"/>
              </a:rPr>
              <a:t>*</a:t>
            </a:r>
            <a:endParaRPr baseline="30864"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82575" marR="43180">
              <a:lnSpc>
                <a:spcPts val="1650"/>
              </a:lnSpc>
              <a:spcBef>
                <a:spcPts val="1195"/>
              </a:spcBef>
            </a:pPr>
            <a:r>
              <a:rPr dirty="0" sz="1400" spc="40">
                <a:latin typeface="Tahoma"/>
                <a:cs typeface="Tahoma"/>
              </a:rPr>
              <a:t>As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a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result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of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these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pumping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trends,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USGS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has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calculated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that  </a:t>
            </a:r>
            <a:r>
              <a:rPr dirty="0" sz="1400" spc="5">
                <a:latin typeface="Tahoma"/>
                <a:cs typeface="Tahoma"/>
              </a:rPr>
              <a:t>nearly </a:t>
            </a:r>
            <a:r>
              <a:rPr dirty="0" sz="1400" spc="30" b="1">
                <a:latin typeface="Gill Sans MT"/>
                <a:cs typeface="Gill Sans MT"/>
              </a:rPr>
              <a:t>80 </a:t>
            </a:r>
            <a:r>
              <a:rPr dirty="0" sz="1400" spc="-35" b="1">
                <a:latin typeface="Gill Sans MT"/>
                <a:cs typeface="Gill Sans MT"/>
              </a:rPr>
              <a:t>million </a:t>
            </a:r>
            <a:r>
              <a:rPr dirty="0" sz="1400" spc="-15" b="1">
                <a:latin typeface="Gill Sans MT"/>
                <a:cs typeface="Gill Sans MT"/>
              </a:rPr>
              <a:t>acre-feet </a:t>
            </a:r>
            <a:r>
              <a:rPr dirty="0" sz="1400" spc="5" b="1">
                <a:latin typeface="Gill Sans MT"/>
                <a:cs typeface="Gill Sans MT"/>
              </a:rPr>
              <a:t>of </a:t>
            </a:r>
            <a:r>
              <a:rPr dirty="0" sz="1400" spc="-35" b="1">
                <a:latin typeface="Gill Sans MT"/>
                <a:cs typeface="Gill Sans MT"/>
              </a:rPr>
              <a:t>groundwater </a:t>
            </a:r>
            <a:r>
              <a:rPr dirty="0" sz="1400" spc="-10" b="1">
                <a:latin typeface="Gill Sans MT"/>
                <a:cs typeface="Gill Sans MT"/>
              </a:rPr>
              <a:t>have </a:t>
            </a:r>
            <a:r>
              <a:rPr dirty="0" sz="1400" spc="-25" b="1">
                <a:latin typeface="Gill Sans MT"/>
                <a:cs typeface="Gill Sans MT"/>
              </a:rPr>
              <a:t>been </a:t>
            </a:r>
            <a:r>
              <a:rPr dirty="0" sz="1400" spc="-15" b="1">
                <a:latin typeface="Gill Sans MT"/>
                <a:cs typeface="Gill Sans MT"/>
              </a:rPr>
              <a:t>lost  </a:t>
            </a:r>
            <a:r>
              <a:rPr dirty="0" sz="1400">
                <a:latin typeface="Tahoma"/>
                <a:cs typeface="Tahoma"/>
              </a:rPr>
              <a:t>since</a:t>
            </a:r>
            <a:r>
              <a:rPr dirty="0" sz="1400" spc="-195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1962</a:t>
            </a:r>
            <a:r>
              <a:rPr dirty="0" sz="1400" spc="-19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levels.</a:t>
            </a:r>
            <a:r>
              <a:rPr dirty="0" baseline="30864" sz="1350" spc="-37">
                <a:latin typeface="Tahoma"/>
                <a:cs typeface="Tahoma"/>
              </a:rPr>
              <a:t>*</a:t>
            </a:r>
            <a:endParaRPr baseline="30864"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82575" marR="60960">
              <a:lnSpc>
                <a:spcPts val="1650"/>
              </a:lnSpc>
              <a:spcBef>
                <a:spcPts val="1195"/>
              </a:spcBef>
            </a:pPr>
            <a:r>
              <a:rPr dirty="0" sz="1400">
                <a:latin typeface="Tahoma"/>
                <a:cs typeface="Tahoma"/>
              </a:rPr>
              <a:t>The </a:t>
            </a:r>
            <a:r>
              <a:rPr dirty="0" sz="1400" spc="100">
                <a:latin typeface="Tahoma"/>
                <a:cs typeface="Tahoma"/>
              </a:rPr>
              <a:t>DWR </a:t>
            </a:r>
            <a:r>
              <a:rPr dirty="0" sz="1400" spc="-15">
                <a:latin typeface="Tahoma"/>
                <a:cs typeface="Tahoma"/>
              </a:rPr>
              <a:t>has </a:t>
            </a:r>
            <a:r>
              <a:rPr dirty="0" sz="1400" spc="10">
                <a:latin typeface="Tahoma"/>
                <a:cs typeface="Tahoma"/>
              </a:rPr>
              <a:t>recorded </a:t>
            </a:r>
            <a:r>
              <a:rPr dirty="0" sz="1400" spc="15">
                <a:latin typeface="Tahoma"/>
                <a:cs typeface="Tahoma"/>
              </a:rPr>
              <a:t>that </a:t>
            </a:r>
            <a:r>
              <a:rPr dirty="0" sz="1400" spc="-10">
                <a:latin typeface="Tahoma"/>
                <a:cs typeface="Tahoma"/>
              </a:rPr>
              <a:t>~</a:t>
            </a:r>
            <a:r>
              <a:rPr dirty="0" sz="1400" spc="-10" b="1">
                <a:latin typeface="Gill Sans MT"/>
                <a:cs typeface="Gill Sans MT"/>
              </a:rPr>
              <a:t>40% </a:t>
            </a:r>
            <a:r>
              <a:rPr dirty="0" sz="1400" spc="5" b="1">
                <a:latin typeface="Gill Sans MT"/>
                <a:cs typeface="Gill Sans MT"/>
              </a:rPr>
              <a:t>of </a:t>
            </a:r>
            <a:r>
              <a:rPr dirty="0" sz="1400" spc="-40" b="1">
                <a:latin typeface="Gill Sans MT"/>
                <a:cs typeface="Gill Sans MT"/>
              </a:rPr>
              <a:t>recharge </a:t>
            </a:r>
            <a:r>
              <a:rPr dirty="0" sz="1400" b="1">
                <a:latin typeface="Gill Sans MT"/>
                <a:cs typeface="Gill Sans MT"/>
              </a:rPr>
              <a:t>wells </a:t>
            </a:r>
            <a:r>
              <a:rPr dirty="0" sz="1400" spc="-5">
                <a:latin typeface="Tahoma"/>
                <a:cs typeface="Tahoma"/>
              </a:rPr>
              <a:t>have  </a:t>
            </a:r>
            <a:r>
              <a:rPr dirty="0" sz="1400" spc="10">
                <a:latin typeface="Tahoma"/>
                <a:cs typeface="Tahoma"/>
              </a:rPr>
              <a:t>detected </a:t>
            </a:r>
            <a:r>
              <a:rPr dirty="0" sz="1400" spc="-30">
                <a:latin typeface="Tahoma"/>
                <a:cs typeface="Tahoma"/>
              </a:rPr>
              <a:t>a </a:t>
            </a:r>
            <a:r>
              <a:rPr dirty="0" sz="1400" spc="-25" b="1">
                <a:latin typeface="Gill Sans MT"/>
                <a:cs typeface="Gill Sans MT"/>
              </a:rPr>
              <a:t>decrease </a:t>
            </a:r>
            <a:r>
              <a:rPr dirty="0" sz="1400" spc="-15" b="1">
                <a:latin typeface="Gill Sans MT"/>
                <a:cs typeface="Gill Sans MT"/>
              </a:rPr>
              <a:t>in </a:t>
            </a:r>
            <a:r>
              <a:rPr dirty="0" sz="1400" spc="-35" b="1">
                <a:latin typeface="Gill Sans MT"/>
                <a:cs typeface="Gill Sans MT"/>
              </a:rPr>
              <a:t>groundwater </a:t>
            </a:r>
            <a:r>
              <a:rPr dirty="0" sz="1400" spc="-5" b="1">
                <a:latin typeface="Gill Sans MT"/>
                <a:cs typeface="Gill Sans MT"/>
              </a:rPr>
              <a:t>levels </a:t>
            </a:r>
            <a:r>
              <a:rPr dirty="0" sz="1400" spc="5" b="1">
                <a:latin typeface="Gill Sans MT"/>
                <a:cs typeface="Gill Sans MT"/>
              </a:rPr>
              <a:t>of </a:t>
            </a:r>
            <a:r>
              <a:rPr dirty="0" sz="1400" b="1">
                <a:latin typeface="Gill Sans MT"/>
                <a:cs typeface="Gill Sans MT"/>
              </a:rPr>
              <a:t>2.5 </a:t>
            </a:r>
            <a:r>
              <a:rPr dirty="0" sz="1400" spc="-10" b="1">
                <a:latin typeface="Gill Sans MT"/>
                <a:cs typeface="Gill Sans MT"/>
              </a:rPr>
              <a:t>feet </a:t>
            </a:r>
            <a:r>
              <a:rPr dirty="0" sz="1400" spc="-55" b="1">
                <a:latin typeface="Gill Sans MT"/>
                <a:cs typeface="Gill Sans MT"/>
              </a:rPr>
              <a:t>or  </a:t>
            </a:r>
            <a:r>
              <a:rPr dirty="0" sz="1400" spc="-85" b="1">
                <a:latin typeface="Gill Sans MT"/>
                <a:cs typeface="Gill Sans MT"/>
              </a:rPr>
              <a:t>more</a:t>
            </a:r>
            <a:r>
              <a:rPr dirty="0" sz="1400" spc="-85">
                <a:latin typeface="Tahoma"/>
                <a:cs typeface="Tahoma"/>
              </a:rPr>
              <a:t>.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This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is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resulting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land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subsidence</a:t>
            </a:r>
            <a:r>
              <a:rPr dirty="0" sz="1400" spc="-125" b="1">
                <a:latin typeface="Gill Sans MT"/>
                <a:cs typeface="Gill Sans MT"/>
              </a:rPr>
              <a:t> </a:t>
            </a:r>
            <a:r>
              <a:rPr dirty="0" sz="1400" spc="15">
                <a:latin typeface="Tahoma"/>
                <a:cs typeface="Tahoma"/>
              </a:rPr>
              <a:t>that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can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be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as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great  </a:t>
            </a:r>
            <a:r>
              <a:rPr dirty="0" sz="1400" spc="-25">
                <a:latin typeface="Tahoma"/>
                <a:cs typeface="Tahoma"/>
              </a:rPr>
              <a:t>as</a:t>
            </a:r>
            <a:r>
              <a:rPr dirty="0" sz="1400" spc="-180">
                <a:latin typeface="Tahoma"/>
                <a:cs typeface="Tahoma"/>
              </a:rPr>
              <a:t> </a:t>
            </a:r>
            <a:r>
              <a:rPr dirty="0" sz="1400" spc="30" b="1">
                <a:latin typeface="Gill Sans MT"/>
                <a:cs typeface="Gill Sans MT"/>
              </a:rPr>
              <a:t>2</a:t>
            </a:r>
            <a:r>
              <a:rPr dirty="0" sz="1400" spc="-130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inches</a:t>
            </a:r>
            <a:r>
              <a:rPr dirty="0" sz="1400" spc="-130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a</a:t>
            </a:r>
            <a:r>
              <a:rPr dirty="0" sz="1400" spc="-135" b="1">
                <a:latin typeface="Gill Sans MT"/>
                <a:cs typeface="Gill Sans MT"/>
              </a:rPr>
              <a:t> </a:t>
            </a:r>
            <a:r>
              <a:rPr dirty="0" sz="1400" spc="-55" b="1">
                <a:latin typeface="Gill Sans MT"/>
                <a:cs typeface="Gill Sans MT"/>
              </a:rPr>
              <a:t>month</a:t>
            </a:r>
            <a:r>
              <a:rPr dirty="0" sz="1400" spc="-130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in</a:t>
            </a:r>
            <a:r>
              <a:rPr dirty="0" sz="1400" spc="-130" b="1">
                <a:latin typeface="Gill Sans MT"/>
                <a:cs typeface="Gill Sans MT"/>
              </a:rPr>
              <a:t> </a:t>
            </a:r>
            <a:r>
              <a:rPr dirty="0" sz="1400" b="1">
                <a:latin typeface="Gill Sans MT"/>
                <a:cs typeface="Gill Sans MT"/>
              </a:rPr>
              <a:t>2015</a:t>
            </a:r>
            <a:r>
              <a:rPr dirty="0" sz="140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82575" marR="47625">
              <a:lnSpc>
                <a:spcPts val="1650"/>
              </a:lnSpc>
            </a:pPr>
            <a:r>
              <a:rPr dirty="0" sz="1400" spc="5">
                <a:latin typeface="Tahoma"/>
                <a:cs typeface="Tahoma"/>
              </a:rPr>
              <a:t>To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supplement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lost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surface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water,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groundwater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withdrawals  </a:t>
            </a:r>
            <a:r>
              <a:rPr dirty="0" sz="1400" spc="-5">
                <a:latin typeface="Tahoma"/>
                <a:cs typeface="Tahoma"/>
              </a:rPr>
              <a:t>have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increased,</a:t>
            </a:r>
            <a:r>
              <a:rPr dirty="0" sz="1400" spc="10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resulting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a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30" b="1">
                <a:solidFill>
                  <a:srgbClr val="2AABC3"/>
                </a:solidFill>
                <a:latin typeface="Gill Sans MT"/>
                <a:cs typeface="Gill Sans MT"/>
              </a:rPr>
              <a:t>net</a:t>
            </a:r>
            <a:r>
              <a:rPr dirty="0" sz="1400" spc="-120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-20" b="1">
                <a:solidFill>
                  <a:srgbClr val="2AABC3"/>
                </a:solidFill>
                <a:latin typeface="Gill Sans MT"/>
                <a:cs typeface="Gill Sans MT"/>
              </a:rPr>
              <a:t>annual</a:t>
            </a:r>
            <a:r>
              <a:rPr dirty="0" sz="1400" spc="-120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-5" b="1">
                <a:solidFill>
                  <a:srgbClr val="2AABC3"/>
                </a:solidFill>
                <a:latin typeface="Gill Sans MT"/>
                <a:cs typeface="Gill Sans MT"/>
              </a:rPr>
              <a:t>loss</a:t>
            </a:r>
            <a:r>
              <a:rPr dirty="0" sz="1400" spc="-114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-15" b="1">
                <a:solidFill>
                  <a:srgbClr val="2AABC3"/>
                </a:solidFill>
                <a:latin typeface="Gill Sans MT"/>
                <a:cs typeface="Gill Sans MT"/>
              </a:rPr>
              <a:t>in</a:t>
            </a:r>
            <a:r>
              <a:rPr dirty="0" sz="1400" spc="-114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-35" b="1">
                <a:solidFill>
                  <a:srgbClr val="2AABC3"/>
                </a:solidFill>
                <a:latin typeface="Gill Sans MT"/>
                <a:cs typeface="Gill Sans MT"/>
              </a:rPr>
              <a:t>groundwater  </a:t>
            </a:r>
            <a:r>
              <a:rPr dirty="0" sz="1400" spc="5" b="1">
                <a:solidFill>
                  <a:srgbClr val="2AABC3"/>
                </a:solidFill>
                <a:latin typeface="Gill Sans MT"/>
                <a:cs typeface="Gill Sans MT"/>
              </a:rPr>
              <a:t>of</a:t>
            </a:r>
            <a:r>
              <a:rPr dirty="0" sz="1400" spc="-130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2AABC3"/>
                </a:solidFill>
                <a:latin typeface="Gill Sans MT"/>
                <a:cs typeface="Gill Sans MT"/>
              </a:rPr>
              <a:t>1.5</a:t>
            </a:r>
            <a:r>
              <a:rPr dirty="0" sz="1400" spc="-125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-35" b="1">
                <a:solidFill>
                  <a:srgbClr val="2AABC3"/>
                </a:solidFill>
                <a:latin typeface="Gill Sans MT"/>
                <a:cs typeface="Gill Sans MT"/>
              </a:rPr>
              <a:t>million</a:t>
            </a:r>
            <a:r>
              <a:rPr dirty="0" sz="1400" spc="-125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-35" b="1">
                <a:solidFill>
                  <a:srgbClr val="2AABC3"/>
                </a:solidFill>
                <a:latin typeface="Gill Sans MT"/>
                <a:cs typeface="Gill Sans MT"/>
              </a:rPr>
              <a:t>acre</a:t>
            </a:r>
            <a:r>
              <a:rPr dirty="0" sz="1400" spc="-130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-10" b="1">
                <a:solidFill>
                  <a:srgbClr val="2AABC3"/>
                </a:solidFill>
                <a:latin typeface="Gill Sans MT"/>
                <a:cs typeface="Gill Sans MT"/>
              </a:rPr>
              <a:t>feet</a:t>
            </a:r>
            <a:r>
              <a:rPr dirty="0" sz="1400" spc="-125" b="1">
                <a:solidFill>
                  <a:srgbClr val="2AABC3"/>
                </a:solidFill>
                <a:latin typeface="Gill Sans MT"/>
                <a:cs typeface="Gill Sans MT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2014.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800" spc="-75" i="1">
                <a:solidFill>
                  <a:srgbClr val="333333"/>
                </a:solidFill>
                <a:latin typeface="Verdana"/>
                <a:cs typeface="Verdana"/>
              </a:rPr>
              <a:t>*California</a:t>
            </a:r>
            <a:r>
              <a:rPr dirty="0" sz="800" spc="-13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90" i="1">
                <a:solidFill>
                  <a:srgbClr val="333333"/>
                </a:solidFill>
                <a:latin typeface="Verdana"/>
                <a:cs typeface="Verdana"/>
              </a:rPr>
              <a:t>Department</a:t>
            </a:r>
            <a:r>
              <a:rPr dirty="0" sz="800" spc="-13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dirty="0" sz="800" spc="-13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70" i="1">
                <a:solidFill>
                  <a:srgbClr val="333333"/>
                </a:solidFill>
                <a:latin typeface="Verdana"/>
                <a:cs typeface="Verdana"/>
              </a:rPr>
              <a:t>Water</a:t>
            </a:r>
            <a:r>
              <a:rPr dirty="0" sz="800" spc="-13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90" i="1">
                <a:solidFill>
                  <a:srgbClr val="333333"/>
                </a:solidFill>
                <a:latin typeface="Verdana"/>
                <a:cs typeface="Verdana"/>
              </a:rPr>
              <a:t>Resources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9377" y="4941594"/>
            <a:ext cx="21120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CONFIDENTIAL, Natel Energy,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2015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6024" y="4894036"/>
            <a:ext cx="49307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0" i="1">
                <a:solidFill>
                  <a:srgbClr val="333333"/>
                </a:solidFill>
                <a:latin typeface="Verdana"/>
                <a:cs typeface="Verdana"/>
                <a:hlinkClick r:id="rId2"/>
              </a:rPr>
              <a:t>**Understanding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  <a:hlinkClick r:id="rId2"/>
              </a:rPr>
              <a:t>California’s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800" spc="-95" i="1">
                <a:solidFill>
                  <a:srgbClr val="333333"/>
                </a:solidFill>
                <a:latin typeface="Verdana"/>
                <a:cs typeface="Verdana"/>
                <a:hlinkClick r:id="rId2"/>
              </a:rPr>
              <a:t>Groundwater: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800" spc="-70" i="1">
                <a:solidFill>
                  <a:srgbClr val="333333"/>
                </a:solidFill>
                <a:latin typeface="Verdana"/>
                <a:cs typeface="Verdana"/>
              </a:rPr>
              <a:t>Water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0" i="1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85" i="1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75" i="1">
                <a:solidFill>
                  <a:srgbClr val="333333"/>
                </a:solidFill>
                <a:latin typeface="Verdana"/>
                <a:cs typeface="Verdana"/>
              </a:rPr>
              <a:t>West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0" i="1">
                <a:solidFill>
                  <a:srgbClr val="333333"/>
                </a:solidFill>
                <a:latin typeface="Verdana"/>
                <a:cs typeface="Verdana"/>
              </a:rPr>
              <a:t>at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90" i="1">
                <a:solidFill>
                  <a:srgbClr val="333333"/>
                </a:solidFill>
                <a:latin typeface="Verdana"/>
                <a:cs typeface="Verdana"/>
              </a:rPr>
              <a:t>Stanford.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90" i="1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70" i="1">
                <a:solidFill>
                  <a:srgbClr val="333333"/>
                </a:solidFill>
                <a:latin typeface="Verdana"/>
                <a:cs typeface="Verdana"/>
              </a:rPr>
              <a:t>Hidden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85" i="1">
                <a:solidFill>
                  <a:srgbClr val="333333"/>
                </a:solidFill>
                <a:latin typeface="Verdana"/>
                <a:cs typeface="Verdana"/>
              </a:rPr>
              <a:t>Costs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85" i="1">
                <a:solidFill>
                  <a:srgbClr val="333333"/>
                </a:solidFill>
                <a:latin typeface="Verdana"/>
                <a:cs typeface="Verdana"/>
              </a:rPr>
              <a:t>Groundwater</a:t>
            </a:r>
            <a:r>
              <a:rPr dirty="0" sz="800" spc="-114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75" i="1">
                <a:solidFill>
                  <a:srgbClr val="333333"/>
                </a:solidFill>
                <a:latin typeface="Verdana"/>
                <a:cs typeface="Verdana"/>
              </a:rPr>
              <a:t>Overdraft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7200" y="2060648"/>
            <a:ext cx="3853815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25">
                <a:latin typeface="Tahoma"/>
                <a:cs typeface="Tahoma"/>
              </a:rPr>
              <a:t>Making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up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for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just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the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0091A7"/>
                </a:solidFill>
                <a:latin typeface="Gill Sans MT"/>
                <a:cs typeface="Gill Sans MT"/>
              </a:rPr>
              <a:t>1.5</a:t>
            </a:r>
            <a:r>
              <a:rPr dirty="0" sz="1400" spc="-120" b="1">
                <a:solidFill>
                  <a:srgbClr val="0091A7"/>
                </a:solidFill>
                <a:latin typeface="Gill Sans MT"/>
                <a:cs typeface="Gill Sans MT"/>
              </a:rPr>
              <a:t> </a:t>
            </a:r>
            <a:r>
              <a:rPr dirty="0" sz="1400" spc="-35" b="1">
                <a:solidFill>
                  <a:srgbClr val="0091A7"/>
                </a:solidFill>
                <a:latin typeface="Gill Sans MT"/>
                <a:cs typeface="Gill Sans MT"/>
              </a:rPr>
              <a:t>million</a:t>
            </a:r>
            <a:r>
              <a:rPr dirty="0" sz="1400" spc="-120" b="1">
                <a:solidFill>
                  <a:srgbClr val="0091A7"/>
                </a:solidFill>
                <a:latin typeface="Gill Sans MT"/>
                <a:cs typeface="Gill Sans MT"/>
              </a:rPr>
              <a:t> </a:t>
            </a:r>
            <a:r>
              <a:rPr dirty="0" sz="1400" spc="-15" b="1">
                <a:solidFill>
                  <a:srgbClr val="0091A7"/>
                </a:solidFill>
                <a:latin typeface="Gill Sans MT"/>
                <a:cs typeface="Gill Sans MT"/>
              </a:rPr>
              <a:t>acre-feet</a:t>
            </a:r>
            <a:r>
              <a:rPr dirty="0" sz="1400" spc="-125" b="1">
                <a:solidFill>
                  <a:srgbClr val="0091A7"/>
                </a:solidFill>
                <a:latin typeface="Gill Sans MT"/>
                <a:cs typeface="Gill Sans MT"/>
              </a:rPr>
              <a:t> </a:t>
            </a:r>
            <a:r>
              <a:rPr dirty="0" sz="1400" spc="-15" b="1">
                <a:solidFill>
                  <a:srgbClr val="0091A7"/>
                </a:solidFill>
                <a:latin typeface="Gill Sans MT"/>
                <a:cs typeface="Gill Sans MT"/>
              </a:rPr>
              <a:t>lost</a:t>
            </a:r>
            <a:r>
              <a:rPr dirty="0" sz="1400" spc="-120" b="1">
                <a:solidFill>
                  <a:srgbClr val="0091A7"/>
                </a:solidFill>
                <a:latin typeface="Gill Sans MT"/>
                <a:cs typeface="Gill Sans MT"/>
              </a:rPr>
              <a:t> </a:t>
            </a:r>
            <a:r>
              <a:rPr dirty="0" sz="1400" spc="-15" b="1">
                <a:solidFill>
                  <a:srgbClr val="0091A7"/>
                </a:solidFill>
                <a:latin typeface="Gill Sans MT"/>
                <a:cs typeface="Gill Sans MT"/>
              </a:rPr>
              <a:t>in  </a:t>
            </a:r>
            <a:r>
              <a:rPr dirty="0" sz="1400" spc="30" b="1">
                <a:solidFill>
                  <a:srgbClr val="0091A7"/>
                </a:solidFill>
                <a:latin typeface="Gill Sans MT"/>
                <a:cs typeface="Gill Sans MT"/>
              </a:rPr>
              <a:t>2014</a:t>
            </a:r>
            <a:r>
              <a:rPr dirty="0" sz="1400" spc="-125" b="1">
                <a:solidFill>
                  <a:srgbClr val="0091A7"/>
                </a:solidFill>
                <a:latin typeface="Gill Sans MT"/>
                <a:cs typeface="Gill Sans MT"/>
              </a:rPr>
              <a:t> </a:t>
            </a:r>
            <a:r>
              <a:rPr dirty="0" sz="1400" spc="0">
                <a:latin typeface="Tahoma"/>
                <a:cs typeface="Tahoma"/>
              </a:rPr>
              <a:t>through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surface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reservoir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expansion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would  cost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between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35" b="1">
                <a:latin typeface="Gill Sans MT"/>
                <a:cs typeface="Gill Sans MT"/>
              </a:rPr>
              <a:t>$2550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-35" b="1">
                <a:latin typeface="Gill Sans MT"/>
                <a:cs typeface="Gill Sans MT"/>
              </a:rPr>
              <a:t>million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-35" b="1">
                <a:latin typeface="Gill Sans MT"/>
                <a:cs typeface="Gill Sans MT"/>
              </a:rPr>
              <a:t>to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35" b="1">
                <a:latin typeface="Gill Sans MT"/>
                <a:cs typeface="Gill Sans MT"/>
              </a:rPr>
              <a:t>$4050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-65" b="1">
                <a:latin typeface="Gill Sans MT"/>
                <a:cs typeface="Gill Sans MT"/>
              </a:rPr>
              <a:t>million</a:t>
            </a:r>
            <a:r>
              <a:rPr dirty="0" sz="1400" spc="-65">
                <a:latin typeface="Tahoma"/>
                <a:cs typeface="Tahoma"/>
              </a:rPr>
              <a:t>.</a:t>
            </a:r>
            <a:r>
              <a:rPr dirty="0" baseline="30864" sz="1350" spc="-97">
                <a:latin typeface="Tahoma"/>
                <a:cs typeface="Tahoma"/>
              </a:rPr>
              <a:t>**</a:t>
            </a:r>
            <a:r>
              <a:rPr dirty="0" baseline="30864" sz="1350" spc="-157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In  </a:t>
            </a:r>
            <a:r>
              <a:rPr dirty="0" sz="1400">
                <a:latin typeface="Tahoma"/>
                <a:cs typeface="Tahoma"/>
              </a:rPr>
              <a:t>contrast,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managed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groundwater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recharge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efforts  </a:t>
            </a:r>
            <a:r>
              <a:rPr dirty="0" sz="1400" spc="10">
                <a:latin typeface="Tahoma"/>
                <a:cs typeface="Tahoma"/>
              </a:rPr>
              <a:t>would cost </a:t>
            </a:r>
            <a:r>
              <a:rPr dirty="0" sz="1400" spc="5">
                <a:latin typeface="Tahoma"/>
                <a:cs typeface="Tahoma"/>
              </a:rPr>
              <a:t>between </a:t>
            </a:r>
            <a:r>
              <a:rPr dirty="0" sz="1400" spc="35" b="1">
                <a:latin typeface="Gill Sans MT"/>
                <a:cs typeface="Gill Sans MT"/>
              </a:rPr>
              <a:t>$135 </a:t>
            </a:r>
            <a:r>
              <a:rPr dirty="0" sz="1400" spc="-35" b="1">
                <a:latin typeface="Gill Sans MT"/>
                <a:cs typeface="Gill Sans MT"/>
              </a:rPr>
              <a:t>million </a:t>
            </a:r>
            <a:r>
              <a:rPr dirty="0" sz="1400" spc="-20" b="1">
                <a:latin typeface="Gill Sans MT"/>
                <a:cs typeface="Gill Sans MT"/>
              </a:rPr>
              <a:t>and </a:t>
            </a:r>
            <a:r>
              <a:rPr dirty="0" sz="1400" spc="35" b="1">
                <a:latin typeface="Gill Sans MT"/>
                <a:cs typeface="Gill Sans MT"/>
              </a:rPr>
              <a:t>$1650  </a:t>
            </a:r>
            <a:r>
              <a:rPr dirty="0" sz="1400" spc="-40" b="1">
                <a:latin typeface="Gill Sans MT"/>
                <a:cs typeface="Gill Sans MT"/>
              </a:rPr>
              <a:t>million.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574" y="1828095"/>
            <a:ext cx="167258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latin typeface="Gill Sans MT"/>
                <a:cs typeface="Gill Sans MT"/>
              </a:rPr>
              <a:t>New</a:t>
            </a:r>
            <a:r>
              <a:rPr dirty="0" sz="1000" spc="-105" b="1">
                <a:latin typeface="Gill Sans MT"/>
                <a:cs typeface="Gill Sans MT"/>
              </a:rPr>
              <a:t> </a:t>
            </a:r>
            <a:r>
              <a:rPr dirty="0" sz="1000" spc="-45" b="1">
                <a:latin typeface="Gill Sans MT"/>
                <a:cs typeface="Gill Sans MT"/>
              </a:rPr>
              <a:t>Water</a:t>
            </a:r>
            <a:r>
              <a:rPr dirty="0" sz="1000" spc="-110" b="1">
                <a:latin typeface="Gill Sans MT"/>
                <a:cs typeface="Gill Sans MT"/>
              </a:rPr>
              <a:t> </a:t>
            </a:r>
            <a:r>
              <a:rPr dirty="0" sz="1000" spc="-35" b="1">
                <a:latin typeface="Gill Sans MT"/>
                <a:cs typeface="Gill Sans MT"/>
              </a:rPr>
              <a:t>Storage</a:t>
            </a:r>
            <a:r>
              <a:rPr dirty="0" sz="1000" spc="-110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Capacity  </a:t>
            </a:r>
            <a:r>
              <a:rPr dirty="0" sz="1000" spc="-30" b="1">
                <a:latin typeface="Gill Sans MT"/>
                <a:cs typeface="Gill Sans MT"/>
              </a:rPr>
              <a:t>(cost </a:t>
            </a:r>
            <a:r>
              <a:rPr dirty="0" sz="1000" spc="100" b="1">
                <a:latin typeface="Gill Sans MT"/>
                <a:cs typeface="Gill Sans MT"/>
              </a:rPr>
              <a:t>/</a:t>
            </a:r>
            <a:r>
              <a:rPr dirty="0" sz="1000" spc="-200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acre-foot)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350" y="803747"/>
            <a:ext cx="796290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Capturing </a:t>
            </a:r>
            <a:r>
              <a:rPr dirty="0" sz="1400" spc="-5">
                <a:latin typeface="Tahoma"/>
                <a:cs typeface="Tahoma"/>
              </a:rPr>
              <a:t>excess </a:t>
            </a:r>
            <a:r>
              <a:rPr dirty="0" sz="1400" spc="15">
                <a:latin typeface="Tahoma"/>
                <a:cs typeface="Tahoma"/>
              </a:rPr>
              <a:t>runoff </a:t>
            </a:r>
            <a:r>
              <a:rPr dirty="0" sz="1400" spc="-10">
                <a:latin typeface="Tahoma"/>
                <a:cs typeface="Tahoma"/>
              </a:rPr>
              <a:t>and </a:t>
            </a:r>
            <a:r>
              <a:rPr dirty="0" sz="1400">
                <a:latin typeface="Tahoma"/>
                <a:cs typeface="Tahoma"/>
              </a:rPr>
              <a:t>recharging </a:t>
            </a:r>
            <a:r>
              <a:rPr dirty="0" sz="1400" spc="5">
                <a:latin typeface="Tahoma"/>
                <a:cs typeface="Tahoma"/>
              </a:rPr>
              <a:t>groundwater is </a:t>
            </a:r>
            <a:r>
              <a:rPr dirty="0" sz="1400" spc="0">
                <a:latin typeface="Tahoma"/>
                <a:cs typeface="Tahoma"/>
              </a:rPr>
              <a:t>essential </a:t>
            </a:r>
            <a:r>
              <a:rPr dirty="0" sz="1400" spc="-25">
                <a:latin typeface="Tahoma"/>
                <a:cs typeface="Tahoma"/>
              </a:rPr>
              <a:t>as </a:t>
            </a:r>
            <a:r>
              <a:rPr dirty="0" sz="1400" spc="5">
                <a:latin typeface="Tahoma"/>
                <a:cs typeface="Tahoma"/>
              </a:rPr>
              <a:t>groundwater </a:t>
            </a:r>
            <a:r>
              <a:rPr dirty="0" sz="1400" spc="-10">
                <a:latin typeface="Tahoma"/>
                <a:cs typeface="Tahoma"/>
              </a:rPr>
              <a:t>pumping </a:t>
            </a:r>
            <a:r>
              <a:rPr dirty="0" sz="1400" spc="5">
                <a:latin typeface="Tahoma"/>
                <a:cs typeface="Tahoma"/>
              </a:rPr>
              <a:t>rates  </a:t>
            </a:r>
            <a:r>
              <a:rPr dirty="0" sz="1400" spc="15">
                <a:latin typeface="Tahoma"/>
                <a:cs typeface="Tahoma"/>
              </a:rPr>
              <a:t>skyrocket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dry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times:</a:t>
            </a:r>
            <a:r>
              <a:rPr dirty="0" sz="1400" spc="105">
                <a:latin typeface="Tahoma"/>
                <a:cs typeface="Tahoma"/>
              </a:rPr>
              <a:t> </a:t>
            </a:r>
            <a:r>
              <a:rPr dirty="0" sz="1400" spc="-35" b="1">
                <a:latin typeface="Gill Sans MT"/>
                <a:cs typeface="Gill Sans MT"/>
              </a:rPr>
              <a:t>groundwater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40" b="1">
                <a:latin typeface="Gill Sans MT"/>
                <a:cs typeface="Gill Sans MT"/>
              </a:rPr>
              <a:t>recharge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5" b="1">
                <a:latin typeface="Gill Sans MT"/>
                <a:cs typeface="Gill Sans MT"/>
              </a:rPr>
              <a:t>efforts</a:t>
            </a:r>
            <a:r>
              <a:rPr dirty="0" sz="1400" spc="185" b="1">
                <a:latin typeface="Gill Sans MT"/>
                <a:cs typeface="Gill Sans MT"/>
              </a:rPr>
              <a:t> </a:t>
            </a:r>
            <a:r>
              <a:rPr dirty="0" sz="1400" spc="5">
                <a:latin typeface="Tahoma"/>
                <a:cs typeface="Tahoma"/>
              </a:rPr>
              <a:t>are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significantly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160" i="1">
                <a:latin typeface="Verdana"/>
                <a:cs typeface="Verdana"/>
              </a:rPr>
              <a:t>less</a:t>
            </a:r>
            <a:r>
              <a:rPr dirty="0" sz="1400" spc="-215" i="1">
                <a:latin typeface="Verdana"/>
                <a:cs typeface="Verdana"/>
              </a:rPr>
              <a:t> </a:t>
            </a:r>
            <a:r>
              <a:rPr dirty="0" sz="1400" spc="-165" i="1">
                <a:latin typeface="Verdana"/>
                <a:cs typeface="Verdana"/>
              </a:rPr>
              <a:t>expensive,</a:t>
            </a:r>
            <a:r>
              <a:rPr dirty="0" sz="1400" spc="-215" i="1">
                <a:latin typeface="Verdana"/>
                <a:cs typeface="Verdana"/>
              </a:rPr>
              <a:t> </a:t>
            </a:r>
            <a:r>
              <a:rPr dirty="0" sz="1400" spc="-185" i="1">
                <a:latin typeface="Verdana"/>
                <a:cs typeface="Verdana"/>
              </a:rPr>
              <a:t>more</a:t>
            </a:r>
            <a:r>
              <a:rPr dirty="0" sz="1400" spc="-215" i="1">
                <a:latin typeface="Verdana"/>
                <a:cs typeface="Verdana"/>
              </a:rPr>
              <a:t> </a:t>
            </a:r>
            <a:r>
              <a:rPr dirty="0" sz="1400" spc="-110" i="1">
                <a:latin typeface="Verdana"/>
                <a:cs typeface="Verdana"/>
              </a:rPr>
              <a:t>efficient</a:t>
            </a:r>
            <a:r>
              <a:rPr dirty="0" sz="1400" spc="-110">
                <a:latin typeface="Tahoma"/>
                <a:cs typeface="Tahoma"/>
              </a:rPr>
              <a:t>,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  </a:t>
            </a:r>
            <a:r>
              <a:rPr dirty="0" sz="1400" spc="-5">
                <a:latin typeface="Tahoma"/>
                <a:cs typeface="Tahoma"/>
              </a:rPr>
              <a:t>have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-185" i="1">
                <a:latin typeface="Verdana"/>
                <a:cs typeface="Verdana"/>
              </a:rPr>
              <a:t>more</a:t>
            </a:r>
            <a:r>
              <a:rPr dirty="0" sz="1400" spc="-215" i="1">
                <a:latin typeface="Verdana"/>
                <a:cs typeface="Verdana"/>
              </a:rPr>
              <a:t> </a:t>
            </a:r>
            <a:r>
              <a:rPr dirty="0" sz="1400" spc="-114" i="1">
                <a:latin typeface="Verdana"/>
                <a:cs typeface="Verdana"/>
              </a:rPr>
              <a:t>potential</a:t>
            </a:r>
            <a:r>
              <a:rPr dirty="0" sz="1400" spc="-215" i="1">
                <a:latin typeface="Verdana"/>
                <a:cs typeface="Verdana"/>
              </a:rPr>
              <a:t> </a:t>
            </a:r>
            <a:r>
              <a:rPr dirty="0" sz="1400" spc="-155" i="1">
                <a:latin typeface="Verdana"/>
                <a:cs typeface="Verdana"/>
              </a:rPr>
              <a:t>storage</a:t>
            </a:r>
            <a:r>
              <a:rPr dirty="0" sz="1400" spc="-215" i="1">
                <a:latin typeface="Verdana"/>
                <a:cs typeface="Verdana"/>
              </a:rPr>
              <a:t> </a:t>
            </a:r>
            <a:r>
              <a:rPr dirty="0" sz="1400" spc="-120" i="1">
                <a:latin typeface="Verdana"/>
                <a:cs typeface="Verdana"/>
              </a:rPr>
              <a:t>capacity</a:t>
            </a:r>
            <a:r>
              <a:rPr dirty="0" sz="1400" spc="-220" i="1">
                <a:latin typeface="Verdana"/>
                <a:cs typeface="Verdana"/>
              </a:rPr>
              <a:t> </a:t>
            </a:r>
            <a:r>
              <a:rPr dirty="0" sz="1400" spc="0">
                <a:latin typeface="Tahoma"/>
                <a:cs typeface="Tahoma"/>
              </a:rPr>
              <a:t>than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continued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surface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reservoir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expansion.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625" y="256291"/>
            <a:ext cx="662749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Groundwater</a:t>
            </a:r>
            <a:r>
              <a:rPr dirty="0" spc="-305"/>
              <a:t> </a:t>
            </a:r>
            <a:r>
              <a:rPr dirty="0" spc="-25"/>
              <a:t>recharge:</a:t>
            </a:r>
            <a:r>
              <a:rPr dirty="0" spc="-305"/>
              <a:t> </a:t>
            </a:r>
            <a:r>
              <a:rPr dirty="0" spc="-50"/>
              <a:t>a</a:t>
            </a:r>
            <a:r>
              <a:rPr dirty="0" spc="-310"/>
              <a:t> </a:t>
            </a:r>
            <a:r>
              <a:rPr dirty="0" spc="-20" b="1">
                <a:latin typeface="Gill Sans MT"/>
                <a:cs typeface="Gill Sans MT"/>
              </a:rPr>
              <a:t>sustainable</a:t>
            </a:r>
            <a:r>
              <a:rPr dirty="0" spc="-215" b="1">
                <a:latin typeface="Gill Sans MT"/>
                <a:cs typeface="Gill Sans MT"/>
              </a:rPr>
              <a:t> </a:t>
            </a:r>
            <a:r>
              <a:rPr dirty="0" spc="25"/>
              <a:t>solution</a:t>
            </a:r>
          </a:p>
        </p:txBody>
      </p:sp>
      <p:sp>
        <p:nvSpPr>
          <p:cNvPr id="7" name="object 7"/>
          <p:cNvSpPr/>
          <p:nvPr/>
        </p:nvSpPr>
        <p:spPr>
          <a:xfrm>
            <a:off x="383475" y="2133975"/>
            <a:ext cx="3937391" cy="2711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2252" y="4908794"/>
            <a:ext cx="21120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CONFIDENTIAL, Natel Energy,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2015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950" y="767798"/>
            <a:ext cx="829945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25">
                <a:latin typeface="Tahoma"/>
                <a:cs typeface="Tahoma"/>
              </a:rPr>
              <a:t>Far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greater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storage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capacity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exists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groundwater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aquifers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than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available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surface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storage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-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the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California  </a:t>
            </a:r>
            <a:r>
              <a:rPr dirty="0" sz="1400" spc="15">
                <a:latin typeface="Tahoma"/>
                <a:cs typeface="Tahoma"/>
              </a:rPr>
              <a:t>Department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of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Water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Resources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estimates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there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is</a:t>
            </a:r>
            <a:r>
              <a:rPr dirty="0" sz="1400" spc="-185">
                <a:latin typeface="Tahoma"/>
                <a:cs typeface="Tahoma"/>
              </a:rPr>
              <a:t> </a:t>
            </a:r>
            <a:r>
              <a:rPr dirty="0" sz="1400" spc="30" b="1">
                <a:latin typeface="Gill Sans MT"/>
                <a:cs typeface="Gill Sans MT"/>
              </a:rPr>
              <a:t>1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billion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acre-feet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5" b="1">
                <a:latin typeface="Gill Sans MT"/>
                <a:cs typeface="Gill Sans MT"/>
              </a:rPr>
              <a:t>of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-20" b="1">
                <a:latin typeface="Gill Sans MT"/>
                <a:cs typeface="Gill Sans MT"/>
              </a:rPr>
              <a:t>total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25" b="1">
                <a:latin typeface="Gill Sans MT"/>
                <a:cs typeface="Gill Sans MT"/>
              </a:rPr>
              <a:t>storage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capacity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15" b="1">
                <a:latin typeface="Gill Sans MT"/>
                <a:cs typeface="Gill Sans MT"/>
              </a:rPr>
              <a:t>in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80" b="1">
                <a:latin typeface="Gill Sans MT"/>
                <a:cs typeface="Gill Sans MT"/>
              </a:rPr>
              <a:t>CA’s</a:t>
            </a:r>
            <a:r>
              <a:rPr dirty="0" sz="1400" spc="-120" b="1">
                <a:latin typeface="Gill Sans MT"/>
                <a:cs typeface="Gill Sans MT"/>
              </a:rPr>
              <a:t> </a:t>
            </a:r>
            <a:r>
              <a:rPr dirty="0" sz="1400" spc="30" b="1">
                <a:latin typeface="Gill Sans MT"/>
                <a:cs typeface="Gill Sans MT"/>
              </a:rPr>
              <a:t>515  </a:t>
            </a:r>
            <a:r>
              <a:rPr dirty="0" sz="1400" spc="-35" b="1">
                <a:latin typeface="Gill Sans MT"/>
                <a:cs typeface="Gill Sans MT"/>
              </a:rPr>
              <a:t>groundwater</a:t>
            </a:r>
            <a:r>
              <a:rPr dirty="0" sz="1400" spc="-114" b="1">
                <a:latin typeface="Gill Sans MT"/>
                <a:cs typeface="Gill Sans MT"/>
              </a:rPr>
              <a:t> </a:t>
            </a:r>
            <a:r>
              <a:rPr dirty="0" sz="1400" spc="-25" b="1">
                <a:latin typeface="Gill Sans MT"/>
                <a:cs typeface="Gill Sans MT"/>
              </a:rPr>
              <a:t>basins</a:t>
            </a:r>
            <a:r>
              <a:rPr dirty="0" sz="1400" spc="-25">
                <a:latin typeface="Tahoma"/>
                <a:cs typeface="Tahoma"/>
              </a:rPr>
              <a:t>,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-45">
                <a:latin typeface="Tahoma"/>
                <a:cs typeface="Tahoma"/>
              </a:rPr>
              <a:t>vs.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less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than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50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million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acre-feet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from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all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major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0">
                <a:latin typeface="Tahoma"/>
                <a:cs typeface="Tahoma"/>
              </a:rPr>
              <a:t>reservoirs.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4500" y="1731076"/>
            <a:ext cx="429958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 spc="15">
                <a:latin typeface="Tahoma"/>
                <a:cs typeface="Tahoma"/>
              </a:rPr>
              <a:t>California currently </a:t>
            </a:r>
            <a:r>
              <a:rPr dirty="0" sz="1100" spc="0">
                <a:latin typeface="Tahoma"/>
                <a:cs typeface="Tahoma"/>
              </a:rPr>
              <a:t>oversees </a:t>
            </a:r>
            <a:r>
              <a:rPr dirty="0" sz="1100" spc="-15">
                <a:latin typeface="Tahoma"/>
                <a:cs typeface="Tahoma"/>
              </a:rPr>
              <a:t>an </a:t>
            </a:r>
            <a:r>
              <a:rPr dirty="0" sz="1100" spc="0">
                <a:latin typeface="Tahoma"/>
                <a:cs typeface="Tahoma"/>
              </a:rPr>
              <a:t>extensive surface </a:t>
            </a:r>
            <a:r>
              <a:rPr dirty="0" sz="1100" spc="10">
                <a:latin typeface="Tahoma"/>
                <a:cs typeface="Tahoma"/>
              </a:rPr>
              <a:t>water </a:t>
            </a:r>
            <a:r>
              <a:rPr dirty="0" sz="1100">
                <a:latin typeface="Tahoma"/>
                <a:cs typeface="Tahoma"/>
              </a:rPr>
              <a:t>storage  </a:t>
            </a:r>
            <a:r>
              <a:rPr dirty="0" sz="1100" spc="-15">
                <a:latin typeface="Tahoma"/>
                <a:cs typeface="Tahoma"/>
              </a:rPr>
              <a:t>system, </a:t>
            </a:r>
            <a:r>
              <a:rPr dirty="0" sz="1100">
                <a:latin typeface="Tahoma"/>
                <a:cs typeface="Tahoma"/>
              </a:rPr>
              <a:t>capable </a:t>
            </a:r>
            <a:r>
              <a:rPr dirty="0" sz="1100" spc="10">
                <a:latin typeface="Tahoma"/>
                <a:cs typeface="Tahoma"/>
              </a:rPr>
              <a:t>of </a:t>
            </a:r>
            <a:r>
              <a:rPr dirty="0" sz="1100" spc="5">
                <a:latin typeface="Tahoma"/>
                <a:cs typeface="Tahoma"/>
              </a:rPr>
              <a:t>storing </a:t>
            </a:r>
            <a:r>
              <a:rPr dirty="0" sz="1100" spc="0">
                <a:latin typeface="Tahoma"/>
                <a:cs typeface="Tahoma"/>
              </a:rPr>
              <a:t>about half </a:t>
            </a:r>
            <a:r>
              <a:rPr dirty="0" sz="1100" spc="5">
                <a:latin typeface="Tahoma"/>
                <a:cs typeface="Tahoma"/>
              </a:rPr>
              <a:t>the </a:t>
            </a:r>
            <a:r>
              <a:rPr dirty="0" sz="1100" spc="-5">
                <a:latin typeface="Tahoma"/>
                <a:cs typeface="Tahoma"/>
              </a:rPr>
              <a:t>average annual </a:t>
            </a:r>
            <a:r>
              <a:rPr dirty="0" sz="1100" spc="5">
                <a:latin typeface="Tahoma"/>
                <a:cs typeface="Tahoma"/>
              </a:rPr>
              <a:t>statewide  </a:t>
            </a:r>
            <a:r>
              <a:rPr dirty="0" sz="1100" spc="-15">
                <a:latin typeface="Tahoma"/>
                <a:cs typeface="Tahoma"/>
              </a:rPr>
              <a:t>runoff.</a:t>
            </a:r>
            <a:r>
              <a:rPr dirty="0" baseline="31746" sz="1050" spc="-22">
                <a:latin typeface="Tahoma"/>
                <a:cs typeface="Tahoma"/>
              </a:rPr>
              <a:t>*</a:t>
            </a:r>
            <a:r>
              <a:rPr dirty="0" baseline="31746" sz="1050" spc="-12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Most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surface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storage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is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located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near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the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source,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far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from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major  </a:t>
            </a:r>
            <a:r>
              <a:rPr dirty="0" sz="1100">
                <a:latin typeface="Tahoma"/>
                <a:cs typeface="Tahoma"/>
              </a:rPr>
              <a:t>farming </a:t>
            </a:r>
            <a:r>
              <a:rPr dirty="0" sz="1100" spc="-5">
                <a:latin typeface="Tahoma"/>
                <a:cs typeface="Tahoma"/>
              </a:rPr>
              <a:t>and </a:t>
            </a:r>
            <a:r>
              <a:rPr dirty="0" sz="1100" spc="0">
                <a:latin typeface="Tahoma"/>
                <a:cs typeface="Tahoma"/>
              </a:rPr>
              <a:t>urban </a:t>
            </a:r>
            <a:r>
              <a:rPr dirty="0" sz="1100" spc="-5">
                <a:latin typeface="Tahoma"/>
                <a:cs typeface="Tahoma"/>
              </a:rPr>
              <a:t>centers. </a:t>
            </a:r>
            <a:r>
              <a:rPr dirty="0" sz="1100" spc="5">
                <a:latin typeface="Tahoma"/>
                <a:cs typeface="Tahoma"/>
              </a:rPr>
              <a:t>However, the </a:t>
            </a:r>
            <a:r>
              <a:rPr dirty="0" sz="1100" spc="0">
                <a:latin typeface="Tahoma"/>
                <a:cs typeface="Tahoma"/>
              </a:rPr>
              <a:t>state’s capacity </a:t>
            </a:r>
            <a:r>
              <a:rPr dirty="0" sz="1100" spc="25">
                <a:latin typeface="Tahoma"/>
                <a:cs typeface="Tahoma"/>
              </a:rPr>
              <a:t>for </a:t>
            </a:r>
            <a:r>
              <a:rPr dirty="0" sz="1100" spc="5">
                <a:latin typeface="Tahoma"/>
                <a:cs typeface="Tahoma"/>
              </a:rPr>
              <a:t>storing  </a:t>
            </a:r>
            <a:r>
              <a:rPr dirty="0" sz="1100" spc="10">
                <a:latin typeface="Tahoma"/>
                <a:cs typeface="Tahoma"/>
              </a:rPr>
              <a:t>water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in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aquifers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is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far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greater,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and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much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of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this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capacity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is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nearer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to  </a:t>
            </a:r>
            <a:r>
              <a:rPr dirty="0" sz="1100" spc="10">
                <a:latin typeface="Tahoma"/>
                <a:cs typeface="Tahoma"/>
              </a:rPr>
              <a:t>water</a:t>
            </a:r>
            <a:r>
              <a:rPr dirty="0" sz="1100" spc="-20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users.</a:t>
            </a:r>
            <a:r>
              <a:rPr dirty="0" baseline="31746" sz="1050" spc="-52">
                <a:latin typeface="Tahoma"/>
                <a:cs typeface="Tahoma"/>
              </a:rPr>
              <a:t>**</a:t>
            </a:r>
            <a:endParaRPr baseline="31746" sz="1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4500" y="3064577"/>
            <a:ext cx="419227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100">
                <a:latin typeface="Tahoma"/>
                <a:cs typeface="Tahoma"/>
              </a:rPr>
              <a:t>Surface </a:t>
            </a:r>
            <a:r>
              <a:rPr dirty="0" sz="1100" spc="10">
                <a:latin typeface="Tahoma"/>
                <a:cs typeface="Tahoma"/>
              </a:rPr>
              <a:t>reservoirs </a:t>
            </a:r>
            <a:r>
              <a:rPr dirty="0" sz="1100" spc="-10">
                <a:latin typeface="Tahoma"/>
                <a:cs typeface="Tahoma"/>
              </a:rPr>
              <a:t>can </a:t>
            </a:r>
            <a:r>
              <a:rPr dirty="0" sz="1100" spc="25">
                <a:latin typeface="Tahoma"/>
                <a:cs typeface="Tahoma"/>
              </a:rPr>
              <a:t>fill </a:t>
            </a:r>
            <a:r>
              <a:rPr dirty="0" sz="1100" spc="10">
                <a:latin typeface="Tahoma"/>
                <a:cs typeface="Tahoma"/>
              </a:rPr>
              <a:t>quickly </a:t>
            </a:r>
            <a:r>
              <a:rPr dirty="0" sz="1100" spc="-5">
                <a:latin typeface="Tahoma"/>
                <a:cs typeface="Tahoma"/>
              </a:rPr>
              <a:t>and </a:t>
            </a:r>
            <a:r>
              <a:rPr dirty="0" sz="1100" spc="0">
                <a:latin typeface="Tahoma"/>
                <a:cs typeface="Tahoma"/>
              </a:rPr>
              <a:t>release </a:t>
            </a:r>
            <a:r>
              <a:rPr dirty="0" sz="1100" spc="10">
                <a:latin typeface="Tahoma"/>
                <a:cs typeface="Tahoma"/>
              </a:rPr>
              <a:t>water </a:t>
            </a:r>
            <a:r>
              <a:rPr dirty="0" sz="1100" spc="15">
                <a:latin typeface="Tahoma"/>
                <a:cs typeface="Tahoma"/>
              </a:rPr>
              <a:t>fairly </a:t>
            </a:r>
            <a:r>
              <a:rPr dirty="0" sz="1100">
                <a:latin typeface="Tahoma"/>
                <a:cs typeface="Tahoma"/>
              </a:rPr>
              <a:t>quickly,  </a:t>
            </a:r>
            <a:r>
              <a:rPr dirty="0" sz="1100" spc="-5">
                <a:latin typeface="Tahoma"/>
                <a:cs typeface="Tahoma"/>
              </a:rPr>
              <a:t>making </a:t>
            </a:r>
            <a:r>
              <a:rPr dirty="0" sz="1100">
                <a:latin typeface="Tahoma"/>
                <a:cs typeface="Tahoma"/>
              </a:rPr>
              <a:t>them </a:t>
            </a:r>
            <a:r>
              <a:rPr dirty="0" sz="1100" spc="10">
                <a:latin typeface="Tahoma"/>
                <a:cs typeface="Tahoma"/>
              </a:rPr>
              <a:t>flexible </a:t>
            </a:r>
            <a:r>
              <a:rPr dirty="0" sz="1100" spc="25">
                <a:latin typeface="Tahoma"/>
                <a:cs typeface="Tahoma"/>
              </a:rPr>
              <a:t>for </a:t>
            </a:r>
            <a:r>
              <a:rPr dirty="0" sz="1100" spc="10">
                <a:latin typeface="Tahoma"/>
                <a:cs typeface="Tahoma"/>
              </a:rPr>
              <a:t>water </a:t>
            </a:r>
            <a:r>
              <a:rPr dirty="0" sz="1100">
                <a:latin typeface="Tahoma"/>
                <a:cs typeface="Tahoma"/>
              </a:rPr>
              <a:t>supply </a:t>
            </a:r>
            <a:r>
              <a:rPr dirty="0" sz="1100" spc="-5">
                <a:latin typeface="Tahoma"/>
                <a:cs typeface="Tahoma"/>
              </a:rPr>
              <a:t>and </a:t>
            </a:r>
            <a:r>
              <a:rPr dirty="0" sz="1100" spc="10">
                <a:latin typeface="Tahoma"/>
                <a:cs typeface="Tahoma"/>
              </a:rPr>
              <a:t>flood </a:t>
            </a:r>
            <a:r>
              <a:rPr dirty="0" sz="1100" spc="-20">
                <a:latin typeface="Tahoma"/>
                <a:cs typeface="Tahoma"/>
              </a:rPr>
              <a:t>management. </a:t>
            </a:r>
            <a:r>
              <a:rPr dirty="0" sz="1100" spc="25">
                <a:latin typeface="Tahoma"/>
                <a:cs typeface="Tahoma"/>
              </a:rPr>
              <a:t>But  </a:t>
            </a:r>
            <a:r>
              <a:rPr dirty="0" sz="1100" spc="-20" b="1">
                <a:latin typeface="Gill Sans MT"/>
                <a:cs typeface="Gill Sans MT"/>
              </a:rPr>
              <a:t>expanding </a:t>
            </a:r>
            <a:r>
              <a:rPr dirty="0" sz="1100" spc="-10" b="1">
                <a:latin typeface="Gill Sans MT"/>
                <a:cs typeface="Gill Sans MT"/>
              </a:rPr>
              <a:t>surface </a:t>
            </a:r>
            <a:r>
              <a:rPr dirty="0" sz="1100" spc="-20" b="1">
                <a:latin typeface="Gill Sans MT"/>
                <a:cs typeface="Gill Sans MT"/>
              </a:rPr>
              <a:t>storage </a:t>
            </a:r>
            <a:r>
              <a:rPr dirty="0" sz="1100" spc="-15" b="1">
                <a:latin typeface="Gill Sans MT"/>
                <a:cs typeface="Gill Sans MT"/>
              </a:rPr>
              <a:t>capacity </a:t>
            </a:r>
            <a:r>
              <a:rPr dirty="0" sz="1100" spc="0" b="1">
                <a:latin typeface="Gill Sans MT"/>
                <a:cs typeface="Gill Sans MT"/>
              </a:rPr>
              <a:t>is </a:t>
            </a:r>
            <a:r>
              <a:rPr dirty="0" sz="1100" spc="-10" b="1">
                <a:latin typeface="Gill Sans MT"/>
                <a:cs typeface="Gill Sans MT"/>
              </a:rPr>
              <a:t>costly </a:t>
            </a:r>
            <a:r>
              <a:rPr dirty="0" sz="1100" spc="-20" b="1">
                <a:latin typeface="Gill Sans MT"/>
                <a:cs typeface="Gill Sans MT"/>
              </a:rPr>
              <a:t>and ecologically  </a:t>
            </a:r>
            <a:r>
              <a:rPr dirty="0" sz="1100" spc="-40" b="1">
                <a:latin typeface="Gill Sans MT"/>
                <a:cs typeface="Gill Sans MT"/>
              </a:rPr>
              <a:t>damaging</a:t>
            </a:r>
            <a:r>
              <a:rPr dirty="0" sz="1100" spc="-40">
                <a:latin typeface="Tahoma"/>
                <a:cs typeface="Tahoma"/>
              </a:rPr>
              <a:t>. </a:t>
            </a:r>
            <a:r>
              <a:rPr dirty="0" sz="1100" spc="15">
                <a:latin typeface="Tahoma"/>
                <a:cs typeface="Tahoma"/>
              </a:rPr>
              <a:t>Groundwater </a:t>
            </a:r>
            <a:r>
              <a:rPr dirty="0" sz="1100">
                <a:latin typeface="Tahoma"/>
                <a:cs typeface="Tahoma"/>
              </a:rPr>
              <a:t>storage </a:t>
            </a:r>
            <a:r>
              <a:rPr dirty="0" sz="1100" spc="0">
                <a:latin typeface="Tahoma"/>
                <a:cs typeface="Tahoma"/>
              </a:rPr>
              <a:t>capacity is already </a:t>
            </a:r>
            <a:r>
              <a:rPr dirty="0" sz="1100" spc="-10">
                <a:latin typeface="Tahoma"/>
                <a:cs typeface="Tahoma"/>
              </a:rPr>
              <a:t>abundant, </a:t>
            </a:r>
            <a:r>
              <a:rPr dirty="0" sz="1100" spc="10">
                <a:latin typeface="Tahoma"/>
                <a:cs typeface="Tahoma"/>
              </a:rPr>
              <a:t>but  </a:t>
            </a:r>
            <a:r>
              <a:rPr dirty="0" sz="1100" spc="0">
                <a:latin typeface="Tahoma"/>
                <a:cs typeface="Tahoma"/>
              </a:rPr>
              <a:t>aquifers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recharge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and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empty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far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more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slowly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than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surface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 spc="0">
                <a:latin typeface="Tahoma"/>
                <a:cs typeface="Tahoma"/>
              </a:rPr>
              <a:t>reservoirs,  </a:t>
            </a:r>
            <a:r>
              <a:rPr dirty="0" sz="1100" spc="-5">
                <a:latin typeface="Tahoma"/>
                <a:cs typeface="Tahoma"/>
              </a:rPr>
              <a:t>making</a:t>
            </a:r>
            <a:r>
              <a:rPr dirty="0" sz="1100" spc="-1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them</a:t>
            </a:r>
            <a:r>
              <a:rPr dirty="0" sz="1100" spc="-140">
                <a:latin typeface="Tahoma"/>
                <a:cs typeface="Tahoma"/>
              </a:rPr>
              <a:t> </a:t>
            </a:r>
            <a:r>
              <a:rPr dirty="0" sz="1100" spc="-55" b="1">
                <a:latin typeface="Gill Sans MT"/>
                <a:cs typeface="Gill Sans MT"/>
              </a:rPr>
              <a:t>more</a:t>
            </a:r>
            <a:r>
              <a:rPr dirty="0" sz="1100" spc="-95" b="1">
                <a:latin typeface="Gill Sans MT"/>
                <a:cs typeface="Gill Sans MT"/>
              </a:rPr>
              <a:t> </a:t>
            </a:r>
            <a:r>
              <a:rPr dirty="0" sz="1100" spc="-10" b="1">
                <a:latin typeface="Gill Sans MT"/>
                <a:cs typeface="Gill Sans MT"/>
              </a:rPr>
              <a:t>suitable</a:t>
            </a:r>
            <a:r>
              <a:rPr dirty="0" sz="1100" spc="-95" b="1">
                <a:latin typeface="Gill Sans MT"/>
                <a:cs typeface="Gill Sans MT"/>
              </a:rPr>
              <a:t> </a:t>
            </a:r>
            <a:r>
              <a:rPr dirty="0" sz="1100" spc="-10" b="1">
                <a:latin typeface="Gill Sans MT"/>
                <a:cs typeface="Gill Sans MT"/>
              </a:rPr>
              <a:t>for</a:t>
            </a:r>
            <a:r>
              <a:rPr dirty="0" sz="1100" spc="-95" b="1">
                <a:latin typeface="Gill Sans MT"/>
                <a:cs typeface="Gill Sans MT"/>
              </a:rPr>
              <a:t> </a:t>
            </a:r>
            <a:r>
              <a:rPr dirty="0" sz="1100" spc="-30" b="1">
                <a:latin typeface="Gill Sans MT"/>
                <a:cs typeface="Gill Sans MT"/>
              </a:rPr>
              <a:t>long-term</a:t>
            </a:r>
            <a:r>
              <a:rPr dirty="0" sz="1100" spc="-95" b="1">
                <a:latin typeface="Gill Sans MT"/>
                <a:cs typeface="Gill Sans MT"/>
              </a:rPr>
              <a:t> </a:t>
            </a:r>
            <a:r>
              <a:rPr dirty="0" sz="1100" spc="-40" b="1">
                <a:latin typeface="Gill Sans MT"/>
                <a:cs typeface="Gill Sans MT"/>
              </a:rPr>
              <a:t>or</a:t>
            </a:r>
            <a:r>
              <a:rPr dirty="0" sz="1100" spc="-95" b="1">
                <a:latin typeface="Gill Sans MT"/>
                <a:cs typeface="Gill Sans MT"/>
              </a:rPr>
              <a:t> </a:t>
            </a:r>
            <a:r>
              <a:rPr dirty="0" sz="1100" spc="-10" b="1">
                <a:latin typeface="Gill Sans MT"/>
                <a:cs typeface="Gill Sans MT"/>
              </a:rPr>
              <a:t>dry-year</a:t>
            </a:r>
            <a:r>
              <a:rPr dirty="0" sz="1100" spc="-95" b="1">
                <a:latin typeface="Gill Sans MT"/>
                <a:cs typeface="Gill Sans MT"/>
              </a:rPr>
              <a:t> </a:t>
            </a:r>
            <a:r>
              <a:rPr dirty="0" sz="1100" spc="-35" b="1">
                <a:latin typeface="Gill Sans MT"/>
                <a:cs typeface="Gill Sans MT"/>
              </a:rPr>
              <a:t>storage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3999" y="4547261"/>
            <a:ext cx="3937635" cy="2711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dirty="0" sz="800" spc="-100" i="1">
                <a:solidFill>
                  <a:srgbClr val="333333"/>
                </a:solidFill>
                <a:latin typeface="Verdana"/>
                <a:cs typeface="Verdana"/>
              </a:rPr>
              <a:t>*Runoff=The </a:t>
            </a:r>
            <a:r>
              <a:rPr dirty="0" sz="800" spc="-85" i="1">
                <a:solidFill>
                  <a:srgbClr val="333333"/>
                </a:solidFill>
                <a:latin typeface="Verdana"/>
                <a:cs typeface="Verdana"/>
              </a:rPr>
              <a:t>remaining </a:t>
            </a:r>
            <a:r>
              <a:rPr dirty="0" sz="800" spc="-80" i="1">
                <a:solidFill>
                  <a:srgbClr val="333333"/>
                </a:solidFill>
                <a:latin typeface="Verdana"/>
                <a:cs typeface="Verdana"/>
              </a:rPr>
              <a:t>water </a:t>
            </a:r>
            <a:r>
              <a:rPr dirty="0" sz="800" spc="-70" i="1">
                <a:solidFill>
                  <a:srgbClr val="333333"/>
                </a:solidFill>
                <a:latin typeface="Verdana"/>
                <a:cs typeface="Verdana"/>
              </a:rPr>
              <a:t>after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precipitation that </a:t>
            </a:r>
            <a:r>
              <a:rPr dirty="0" sz="800" spc="-95" i="1">
                <a:solidFill>
                  <a:srgbClr val="333333"/>
                </a:solidFill>
                <a:latin typeface="Verdana"/>
                <a:cs typeface="Verdana"/>
              </a:rPr>
              <a:t>does </a:t>
            </a:r>
            <a:r>
              <a:rPr dirty="0" sz="800" spc="-75" i="1">
                <a:solidFill>
                  <a:srgbClr val="333333"/>
                </a:solidFill>
                <a:latin typeface="Verdana"/>
                <a:cs typeface="Verdana"/>
              </a:rPr>
              <a:t>not </a:t>
            </a:r>
            <a:r>
              <a:rPr dirty="0" sz="800" spc="-90" i="1">
                <a:solidFill>
                  <a:srgbClr val="333333"/>
                </a:solidFill>
                <a:latin typeface="Verdana"/>
                <a:cs typeface="Verdana"/>
              </a:rPr>
              <a:t>evaporate, </a:t>
            </a:r>
            <a:r>
              <a:rPr dirty="0" sz="800" spc="-80" i="1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dirty="0" sz="800" spc="-75" i="1">
                <a:solidFill>
                  <a:srgbClr val="333333"/>
                </a:solidFill>
                <a:latin typeface="Verdana"/>
                <a:cs typeface="Verdana"/>
              </a:rPr>
              <a:t>flows 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downhill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into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95" i="1">
                <a:solidFill>
                  <a:srgbClr val="333333"/>
                </a:solidFill>
                <a:latin typeface="Verdana"/>
                <a:cs typeface="Verdana"/>
              </a:rPr>
              <a:t>streams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80" i="1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90" i="1">
                <a:solidFill>
                  <a:srgbClr val="333333"/>
                </a:solidFill>
                <a:latin typeface="Verdana"/>
                <a:cs typeface="Verdana"/>
              </a:rPr>
              <a:t>groundwater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90" i="1">
                <a:solidFill>
                  <a:srgbClr val="333333"/>
                </a:solidFill>
                <a:latin typeface="Verdana"/>
                <a:cs typeface="Verdana"/>
              </a:rPr>
              <a:t>basins,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80" i="1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105" i="1">
                <a:solidFill>
                  <a:srgbClr val="333333"/>
                </a:solidFill>
                <a:latin typeface="Verdana"/>
                <a:cs typeface="Verdana"/>
              </a:rPr>
              <a:t>becomes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70" i="1">
                <a:solidFill>
                  <a:srgbClr val="333333"/>
                </a:solidFill>
                <a:latin typeface="Verdana"/>
                <a:cs typeface="Verdana"/>
              </a:rPr>
              <a:t>available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65" i="1">
                <a:solidFill>
                  <a:srgbClr val="333333"/>
                </a:solidFill>
                <a:latin typeface="Verdana"/>
                <a:cs typeface="Verdana"/>
              </a:rPr>
              <a:t>for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110" i="1">
                <a:solidFill>
                  <a:srgbClr val="333333"/>
                </a:solidFill>
                <a:latin typeface="Verdana"/>
                <a:cs typeface="Verdana"/>
              </a:rPr>
              <a:t>management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80" i="1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dirty="0" sz="800" spc="-120" i="1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 sz="800" spc="-100" i="1">
                <a:solidFill>
                  <a:srgbClr val="333333"/>
                </a:solidFill>
                <a:latin typeface="Verdana"/>
                <a:cs typeface="Verdana"/>
              </a:rPr>
              <a:t>use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628" y="1919420"/>
            <a:ext cx="18605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latin typeface="Gill Sans MT"/>
                <a:cs typeface="Gill Sans MT"/>
              </a:rPr>
              <a:t>Existing</a:t>
            </a:r>
            <a:r>
              <a:rPr dirty="0" sz="1000" spc="-114" b="1">
                <a:latin typeface="Gill Sans MT"/>
                <a:cs typeface="Gill Sans MT"/>
              </a:rPr>
              <a:t> </a:t>
            </a:r>
            <a:r>
              <a:rPr dirty="0" sz="1000" spc="-45" b="1">
                <a:latin typeface="Gill Sans MT"/>
                <a:cs typeface="Gill Sans MT"/>
              </a:rPr>
              <a:t>Water</a:t>
            </a:r>
            <a:r>
              <a:rPr dirty="0" sz="1000" spc="-114" b="1">
                <a:latin typeface="Gill Sans MT"/>
                <a:cs typeface="Gill Sans MT"/>
              </a:rPr>
              <a:t> </a:t>
            </a:r>
            <a:r>
              <a:rPr dirty="0" sz="1000" spc="-35" b="1">
                <a:latin typeface="Gill Sans MT"/>
                <a:cs typeface="Gill Sans MT"/>
              </a:rPr>
              <a:t>Storage</a:t>
            </a:r>
            <a:r>
              <a:rPr dirty="0" sz="1000" spc="-114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Capacity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625" y="256291"/>
            <a:ext cx="631380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Groundwater</a:t>
            </a:r>
            <a:r>
              <a:rPr dirty="0" spc="-305"/>
              <a:t> </a:t>
            </a:r>
            <a:r>
              <a:rPr dirty="0" spc="-25"/>
              <a:t>recharge:</a:t>
            </a:r>
            <a:r>
              <a:rPr dirty="0" spc="-305"/>
              <a:t> </a:t>
            </a:r>
            <a:r>
              <a:rPr dirty="0" spc="-50"/>
              <a:t>a</a:t>
            </a:r>
            <a:r>
              <a:rPr dirty="0" spc="-310"/>
              <a:t> </a:t>
            </a:r>
            <a:r>
              <a:rPr dirty="0" spc="-25" b="1">
                <a:latin typeface="Gill Sans MT"/>
                <a:cs typeface="Gill Sans MT"/>
              </a:rPr>
              <a:t>scaleable</a:t>
            </a:r>
            <a:r>
              <a:rPr dirty="0" spc="-215" b="1">
                <a:latin typeface="Gill Sans MT"/>
                <a:cs typeface="Gill Sans MT"/>
              </a:rPr>
              <a:t> </a:t>
            </a:r>
            <a:r>
              <a:rPr dirty="0" spc="25"/>
              <a:t>solution</a:t>
            </a:r>
          </a:p>
        </p:txBody>
      </p:sp>
      <p:sp>
        <p:nvSpPr>
          <p:cNvPr id="8" name="object 8"/>
          <p:cNvSpPr/>
          <p:nvPr/>
        </p:nvSpPr>
        <p:spPr>
          <a:xfrm>
            <a:off x="318599" y="2227364"/>
            <a:ext cx="3317523" cy="2562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91625" y="156307"/>
            <a:ext cx="8443595" cy="421830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600" spc="80">
                <a:latin typeface="Tahoma"/>
                <a:cs typeface="Tahoma"/>
              </a:rPr>
              <a:t>What</a:t>
            </a:r>
            <a:r>
              <a:rPr dirty="0" sz="2600" spc="-390">
                <a:latin typeface="Tahoma"/>
                <a:cs typeface="Tahoma"/>
              </a:rPr>
              <a:t> </a:t>
            </a:r>
            <a:r>
              <a:rPr dirty="0" sz="2600" spc="-120">
                <a:latin typeface="Tahoma"/>
                <a:cs typeface="Tahoma"/>
              </a:rPr>
              <a:t>if...</a:t>
            </a:r>
            <a:endParaRPr sz="2600">
              <a:latin typeface="Tahoma"/>
              <a:cs typeface="Tahoma"/>
            </a:endParaRPr>
          </a:p>
          <a:p>
            <a:pPr algn="r" marR="5715">
              <a:lnSpc>
                <a:spcPct val="100000"/>
              </a:lnSpc>
              <a:spcBef>
                <a:spcPts val="785"/>
              </a:spcBef>
            </a:pPr>
            <a:r>
              <a:rPr dirty="0" sz="2600" spc="-135">
                <a:latin typeface="Tahoma"/>
                <a:cs typeface="Tahoma"/>
              </a:rPr>
              <a:t>...we</a:t>
            </a:r>
            <a:r>
              <a:rPr dirty="0" sz="2600" spc="-320">
                <a:latin typeface="Tahoma"/>
                <a:cs typeface="Tahoma"/>
              </a:rPr>
              <a:t> </a:t>
            </a:r>
            <a:r>
              <a:rPr dirty="0" sz="2600" spc="50">
                <a:latin typeface="Tahoma"/>
                <a:cs typeface="Tahoma"/>
              </a:rPr>
              <a:t>built</a:t>
            </a:r>
            <a:r>
              <a:rPr dirty="0" sz="2600" spc="-320">
                <a:latin typeface="Tahoma"/>
                <a:cs typeface="Tahoma"/>
              </a:rPr>
              <a:t> </a:t>
            </a:r>
            <a:r>
              <a:rPr dirty="0" sz="2600" spc="-50">
                <a:latin typeface="Tahoma"/>
                <a:cs typeface="Tahoma"/>
              </a:rPr>
              <a:t>a</a:t>
            </a:r>
            <a:r>
              <a:rPr dirty="0" sz="2600" spc="-320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project</a:t>
            </a:r>
            <a:r>
              <a:rPr dirty="0" sz="2600" spc="-320">
                <a:latin typeface="Tahoma"/>
                <a:cs typeface="Tahoma"/>
              </a:rPr>
              <a:t> </a:t>
            </a:r>
            <a:r>
              <a:rPr dirty="0" sz="2600" spc="30">
                <a:latin typeface="Tahoma"/>
                <a:cs typeface="Tahoma"/>
              </a:rPr>
              <a:t>that</a:t>
            </a:r>
            <a:r>
              <a:rPr dirty="0" sz="2600" spc="-320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could</a:t>
            </a:r>
            <a:r>
              <a:rPr dirty="0" sz="2600" spc="-320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deliver:</a:t>
            </a:r>
            <a:endParaRPr sz="2600">
              <a:latin typeface="Tahoma"/>
              <a:cs typeface="Tahoma"/>
            </a:endParaRPr>
          </a:p>
          <a:p>
            <a:pPr algn="r" marL="2119630" marR="5080" indent="-1157605">
              <a:lnSpc>
                <a:spcPts val="3150"/>
              </a:lnSpc>
              <a:spcBef>
                <a:spcPts val="110"/>
              </a:spcBef>
            </a:pPr>
            <a:r>
              <a:rPr dirty="0" sz="2600" spc="-20">
                <a:solidFill>
                  <a:srgbClr val="2AABC3"/>
                </a:solidFill>
                <a:latin typeface="Tahoma"/>
                <a:cs typeface="Tahoma"/>
              </a:rPr>
              <a:t>1.5</a:t>
            </a:r>
            <a:r>
              <a:rPr dirty="0" sz="2600" spc="-305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2AABC3"/>
                </a:solidFill>
                <a:latin typeface="Tahoma"/>
                <a:cs typeface="Tahoma"/>
              </a:rPr>
              <a:t>million</a:t>
            </a:r>
            <a:r>
              <a:rPr dirty="0" sz="2600" spc="-305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10">
                <a:solidFill>
                  <a:srgbClr val="2AABC3"/>
                </a:solidFill>
                <a:latin typeface="Tahoma"/>
                <a:cs typeface="Tahoma"/>
              </a:rPr>
              <a:t>acre-feet</a:t>
            </a:r>
            <a:r>
              <a:rPr dirty="0" sz="2600" spc="-305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2AABC3"/>
                </a:solidFill>
                <a:latin typeface="Tahoma"/>
                <a:cs typeface="Tahoma"/>
              </a:rPr>
              <a:t>groundwater</a:t>
            </a:r>
            <a:r>
              <a:rPr dirty="0" sz="2600" spc="-305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0">
                <a:solidFill>
                  <a:srgbClr val="2AABC3"/>
                </a:solidFill>
                <a:latin typeface="Tahoma"/>
                <a:cs typeface="Tahoma"/>
              </a:rPr>
              <a:t>recharge</a:t>
            </a:r>
            <a:r>
              <a:rPr dirty="0" sz="2600" spc="-305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0">
                <a:solidFill>
                  <a:srgbClr val="2AABC3"/>
                </a:solidFill>
                <a:latin typeface="Tahoma"/>
                <a:cs typeface="Tahoma"/>
              </a:rPr>
              <a:t>annually </a:t>
            </a:r>
            <a:r>
              <a:rPr dirty="0" sz="2600" spc="0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80">
                <a:solidFill>
                  <a:srgbClr val="F99D1B"/>
                </a:solidFill>
                <a:latin typeface="Tahoma"/>
                <a:cs typeface="Tahoma"/>
              </a:rPr>
              <a:t>500</a:t>
            </a:r>
            <a:r>
              <a:rPr dirty="0" sz="2600" spc="-315">
                <a:solidFill>
                  <a:srgbClr val="F99D1B"/>
                </a:solidFill>
                <a:latin typeface="Tahoma"/>
                <a:cs typeface="Tahoma"/>
              </a:rPr>
              <a:t> </a:t>
            </a:r>
            <a:r>
              <a:rPr dirty="0" sz="2600" spc="340">
                <a:solidFill>
                  <a:srgbClr val="F99D1B"/>
                </a:solidFill>
                <a:latin typeface="Tahoma"/>
                <a:cs typeface="Tahoma"/>
              </a:rPr>
              <a:t>MW</a:t>
            </a:r>
            <a:r>
              <a:rPr dirty="0" sz="2600" spc="-315">
                <a:solidFill>
                  <a:srgbClr val="F99D1B"/>
                </a:solidFill>
                <a:latin typeface="Tahoma"/>
                <a:cs typeface="Tahoma"/>
              </a:rPr>
              <a:t> </a:t>
            </a:r>
            <a:r>
              <a:rPr dirty="0" sz="2600" spc="5">
                <a:solidFill>
                  <a:srgbClr val="F99D1B"/>
                </a:solidFill>
                <a:latin typeface="Tahoma"/>
                <a:cs typeface="Tahoma"/>
              </a:rPr>
              <a:t>dispatchable</a:t>
            </a:r>
            <a:r>
              <a:rPr dirty="0" sz="2600" spc="-315">
                <a:solidFill>
                  <a:srgbClr val="F99D1B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F99D1B"/>
                </a:solidFill>
                <a:latin typeface="Tahoma"/>
                <a:cs typeface="Tahoma"/>
              </a:rPr>
              <a:t>hydro</a:t>
            </a:r>
            <a:r>
              <a:rPr dirty="0" sz="2600" spc="-330">
                <a:solidFill>
                  <a:srgbClr val="F99D1B"/>
                </a:solidFill>
                <a:latin typeface="Tahoma"/>
                <a:cs typeface="Tahoma"/>
              </a:rPr>
              <a:t> </a:t>
            </a:r>
            <a:r>
              <a:rPr dirty="0" sz="2600" spc="0">
                <a:latin typeface="Tahoma"/>
                <a:cs typeface="Tahoma"/>
              </a:rPr>
              <a:t>able</a:t>
            </a:r>
            <a:r>
              <a:rPr dirty="0" sz="2600" spc="-315">
                <a:latin typeface="Tahoma"/>
                <a:cs typeface="Tahoma"/>
              </a:rPr>
              <a:t> </a:t>
            </a:r>
            <a:r>
              <a:rPr dirty="0" sz="2600" spc="60">
                <a:latin typeface="Tahoma"/>
                <a:cs typeface="Tahoma"/>
              </a:rPr>
              <a:t>to</a:t>
            </a:r>
            <a:r>
              <a:rPr dirty="0" sz="2600" spc="-315">
                <a:latin typeface="Tahoma"/>
                <a:cs typeface="Tahoma"/>
              </a:rPr>
              <a:t> </a:t>
            </a:r>
            <a:r>
              <a:rPr dirty="0" sz="2600" spc="30">
                <a:latin typeface="Tahoma"/>
                <a:cs typeface="Tahoma"/>
              </a:rPr>
              <a:t>provide </a:t>
            </a:r>
            <a:r>
              <a:rPr dirty="0" sz="2600" spc="15"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2AABC3"/>
                </a:solidFill>
                <a:latin typeface="Tahoma"/>
                <a:cs typeface="Tahoma"/>
              </a:rPr>
              <a:t>1,000</a:t>
            </a:r>
            <a:r>
              <a:rPr dirty="0" sz="2600" spc="-320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225">
                <a:solidFill>
                  <a:srgbClr val="2AABC3"/>
                </a:solidFill>
                <a:latin typeface="Tahoma"/>
                <a:cs typeface="Tahoma"/>
              </a:rPr>
              <a:t>MWh</a:t>
            </a:r>
            <a:r>
              <a:rPr dirty="0" sz="2600" spc="-320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2AABC3"/>
                </a:solidFill>
                <a:latin typeface="Tahoma"/>
                <a:cs typeface="Tahoma"/>
              </a:rPr>
              <a:t>of</a:t>
            </a:r>
            <a:r>
              <a:rPr dirty="0" sz="2600" spc="-320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15">
                <a:solidFill>
                  <a:srgbClr val="2AABC3"/>
                </a:solidFill>
                <a:latin typeface="Tahoma"/>
                <a:cs typeface="Tahoma"/>
              </a:rPr>
              <a:t>firming</a:t>
            </a:r>
            <a:r>
              <a:rPr dirty="0" sz="2600" spc="-320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2AABC3"/>
                </a:solidFill>
                <a:latin typeface="Tahoma"/>
                <a:cs typeface="Tahoma"/>
              </a:rPr>
              <a:t>power</a:t>
            </a:r>
            <a:r>
              <a:rPr dirty="0" sz="2600" spc="-330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daily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algn="just" marL="309245" marR="5080" indent="766445">
              <a:lnSpc>
                <a:spcPct val="101000"/>
              </a:lnSpc>
              <a:spcBef>
                <a:spcPts val="5"/>
              </a:spcBef>
            </a:pPr>
            <a:r>
              <a:rPr dirty="0" sz="2600" spc="90">
                <a:latin typeface="Tahoma"/>
                <a:cs typeface="Tahoma"/>
              </a:rPr>
              <a:t>ALL</a:t>
            </a:r>
            <a:r>
              <a:rPr dirty="0" sz="2600" spc="-315">
                <a:latin typeface="Tahoma"/>
                <a:cs typeface="Tahoma"/>
              </a:rPr>
              <a:t> </a:t>
            </a:r>
            <a:r>
              <a:rPr dirty="0" sz="2600" spc="30">
                <a:latin typeface="Tahoma"/>
                <a:cs typeface="Tahoma"/>
              </a:rPr>
              <a:t>while</a:t>
            </a:r>
            <a:r>
              <a:rPr dirty="0" sz="2600" spc="-315">
                <a:latin typeface="Tahoma"/>
                <a:cs typeface="Tahoma"/>
              </a:rPr>
              <a:t> </a:t>
            </a:r>
            <a:r>
              <a:rPr dirty="0" sz="2600" spc="5">
                <a:latin typeface="Tahoma"/>
                <a:cs typeface="Tahoma"/>
              </a:rPr>
              <a:t>investing</a:t>
            </a:r>
            <a:r>
              <a:rPr dirty="0" sz="2600" spc="-315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in</a:t>
            </a:r>
            <a:r>
              <a:rPr dirty="0" sz="2600" spc="-315">
                <a:latin typeface="Tahoma"/>
                <a:cs typeface="Tahoma"/>
              </a:rPr>
              <a:t> </a:t>
            </a:r>
            <a:r>
              <a:rPr dirty="0" sz="2600" spc="35">
                <a:latin typeface="Tahoma"/>
                <a:cs typeface="Tahoma"/>
              </a:rPr>
              <a:t>water</a:t>
            </a:r>
            <a:r>
              <a:rPr dirty="0" sz="2600" spc="-315">
                <a:latin typeface="Tahoma"/>
                <a:cs typeface="Tahoma"/>
              </a:rPr>
              <a:t> </a:t>
            </a:r>
            <a:r>
              <a:rPr dirty="0" sz="2600" spc="35">
                <a:latin typeface="Tahoma"/>
                <a:cs typeface="Tahoma"/>
              </a:rPr>
              <a:t>infrastructure</a:t>
            </a:r>
            <a:r>
              <a:rPr dirty="0" sz="2600" spc="-315">
                <a:latin typeface="Tahoma"/>
                <a:cs typeface="Tahoma"/>
              </a:rPr>
              <a:t> </a:t>
            </a:r>
            <a:r>
              <a:rPr dirty="0" sz="2600" spc="30">
                <a:latin typeface="Tahoma"/>
                <a:cs typeface="Tahoma"/>
              </a:rPr>
              <a:t>that</a:t>
            </a:r>
            <a:r>
              <a:rPr dirty="0" sz="2600" spc="-315">
                <a:latin typeface="Tahoma"/>
                <a:cs typeface="Tahoma"/>
              </a:rPr>
              <a:t> </a:t>
            </a:r>
            <a:r>
              <a:rPr dirty="0" sz="2600" spc="60">
                <a:latin typeface="Tahoma"/>
                <a:cs typeface="Tahoma"/>
              </a:rPr>
              <a:t>will  </a:t>
            </a:r>
            <a:r>
              <a:rPr dirty="0" sz="2600" spc="5">
                <a:latin typeface="Tahoma"/>
                <a:cs typeface="Tahoma"/>
              </a:rPr>
              <a:t>increase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15">
                <a:latin typeface="Tahoma"/>
                <a:cs typeface="Tahoma"/>
              </a:rPr>
              <a:t>climate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-30">
                <a:latin typeface="Tahoma"/>
                <a:cs typeface="Tahoma"/>
              </a:rPr>
              <a:t>change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resiliency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in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50">
                <a:latin typeface="Tahoma"/>
                <a:cs typeface="Tahoma"/>
              </a:rPr>
              <a:t>California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-15">
                <a:latin typeface="Tahoma"/>
                <a:cs typeface="Tahoma"/>
              </a:rPr>
              <a:t>and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5">
                <a:latin typeface="Tahoma"/>
                <a:cs typeface="Tahoma"/>
              </a:rPr>
              <a:t>help  </a:t>
            </a:r>
            <a:r>
              <a:rPr dirty="0" sz="2600" spc="0">
                <a:latin typeface="Tahoma"/>
                <a:cs typeface="Tahoma"/>
              </a:rPr>
              <a:t>meet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the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5">
                <a:latin typeface="Tahoma"/>
                <a:cs typeface="Tahoma"/>
              </a:rPr>
              <a:t>state’s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10">
                <a:latin typeface="Tahoma"/>
                <a:cs typeface="Tahoma"/>
              </a:rPr>
              <a:t>proposed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-15">
                <a:latin typeface="Tahoma"/>
                <a:cs typeface="Tahoma"/>
              </a:rPr>
              <a:t>goal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35">
                <a:latin typeface="Tahoma"/>
                <a:cs typeface="Tahoma"/>
              </a:rPr>
              <a:t>of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-110">
                <a:latin typeface="Tahoma"/>
                <a:cs typeface="Tahoma"/>
              </a:rPr>
              <a:t>50%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55">
                <a:latin typeface="Tahoma"/>
                <a:cs typeface="Tahoma"/>
              </a:rPr>
              <a:t>utility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30">
                <a:latin typeface="Tahoma"/>
                <a:cs typeface="Tahoma"/>
              </a:rPr>
              <a:t>power</a:t>
            </a:r>
            <a:r>
              <a:rPr dirty="0" sz="2600" spc="-310">
                <a:latin typeface="Tahoma"/>
                <a:cs typeface="Tahoma"/>
              </a:rPr>
              <a:t> </a:t>
            </a:r>
            <a:r>
              <a:rPr dirty="0" sz="2600" spc="30">
                <a:latin typeface="Tahoma"/>
                <a:cs typeface="Tahoma"/>
              </a:rPr>
              <a:t>from</a:t>
            </a:r>
            <a:endParaRPr sz="2600">
              <a:latin typeface="Tahoma"/>
              <a:cs typeface="Tahoma"/>
            </a:endParaRPr>
          </a:p>
          <a:p>
            <a:pPr algn="r" marR="6350">
              <a:lnSpc>
                <a:spcPct val="100000"/>
              </a:lnSpc>
              <a:spcBef>
                <a:spcPts val="30"/>
              </a:spcBef>
            </a:pPr>
            <a:r>
              <a:rPr dirty="0" sz="2600" spc="15">
                <a:latin typeface="Tahoma"/>
                <a:cs typeface="Tahoma"/>
              </a:rPr>
              <a:t>renewable</a:t>
            </a:r>
            <a:r>
              <a:rPr dirty="0" sz="2600" spc="-335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energy</a:t>
            </a:r>
            <a:r>
              <a:rPr dirty="0" sz="2600" spc="-335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by</a:t>
            </a:r>
            <a:r>
              <a:rPr dirty="0" sz="2600" spc="-335">
                <a:latin typeface="Tahoma"/>
                <a:cs typeface="Tahoma"/>
              </a:rPr>
              <a:t> </a:t>
            </a:r>
            <a:r>
              <a:rPr dirty="0" sz="2600" spc="25">
                <a:latin typeface="Tahoma"/>
                <a:cs typeface="Tahoma"/>
              </a:rPr>
              <a:t>2030?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25" y="137033"/>
            <a:ext cx="6011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 b="1">
                <a:solidFill>
                  <a:srgbClr val="2AABC3"/>
                </a:solidFill>
                <a:latin typeface="Gill Sans MT"/>
                <a:cs typeface="Gill Sans MT"/>
              </a:rPr>
              <a:t>Groundwater </a:t>
            </a:r>
            <a:r>
              <a:rPr dirty="0" sz="2400" spc="-50" b="1">
                <a:solidFill>
                  <a:srgbClr val="2AABC3"/>
                </a:solidFill>
                <a:latin typeface="Gill Sans MT"/>
                <a:cs typeface="Gill Sans MT"/>
              </a:rPr>
              <a:t>Recharge </a:t>
            </a:r>
            <a:r>
              <a:rPr dirty="0" sz="2400" spc="-355"/>
              <a:t>+ </a:t>
            </a:r>
            <a:r>
              <a:rPr dirty="0" sz="2400" spc="-50" b="1">
                <a:solidFill>
                  <a:srgbClr val="F99D1B"/>
                </a:solidFill>
                <a:latin typeface="Gill Sans MT"/>
                <a:cs typeface="Gill Sans MT"/>
              </a:rPr>
              <a:t>Power</a:t>
            </a:r>
            <a:r>
              <a:rPr dirty="0" sz="2400" spc="-515" b="1">
                <a:solidFill>
                  <a:srgbClr val="F99D1B"/>
                </a:solidFill>
                <a:latin typeface="Gill Sans MT"/>
                <a:cs typeface="Gill Sans MT"/>
              </a:rPr>
              <a:t> </a:t>
            </a:r>
            <a:r>
              <a:rPr dirty="0" sz="2400" spc="-60" b="1">
                <a:solidFill>
                  <a:srgbClr val="F99D1B"/>
                </a:solidFill>
                <a:latin typeface="Gill Sans MT"/>
                <a:cs typeface="Gill Sans MT"/>
              </a:rPr>
              <a:t>Generation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725" y="770622"/>
            <a:ext cx="3858260" cy="23253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172720">
              <a:lnSpc>
                <a:spcPct val="101600"/>
              </a:lnSpc>
              <a:spcBef>
                <a:spcPts val="70"/>
              </a:spcBef>
            </a:pPr>
            <a:r>
              <a:rPr dirty="0" sz="1600" spc="25">
                <a:latin typeface="Tahoma"/>
                <a:cs typeface="Tahoma"/>
              </a:rPr>
              <a:t>Natel’s </a:t>
            </a:r>
            <a:r>
              <a:rPr dirty="0" sz="1600" spc="25">
                <a:solidFill>
                  <a:srgbClr val="006073"/>
                </a:solidFill>
                <a:latin typeface="Tahoma"/>
                <a:cs typeface="Tahoma"/>
              </a:rPr>
              <a:t>EcoSmartHydro </a:t>
            </a:r>
            <a:r>
              <a:rPr dirty="0" sz="1600" spc="-15">
                <a:solidFill>
                  <a:srgbClr val="006073"/>
                </a:solidFill>
                <a:latin typeface="Tahoma"/>
                <a:cs typeface="Tahoma"/>
              </a:rPr>
              <a:t>approach, </a:t>
            </a:r>
            <a:r>
              <a:rPr dirty="0" sz="1600" spc="5">
                <a:latin typeface="Tahoma"/>
                <a:cs typeface="Tahoma"/>
              </a:rPr>
              <a:t>is </a:t>
            </a:r>
            <a:r>
              <a:rPr dirty="0" sz="1600" spc="-30">
                <a:solidFill>
                  <a:srgbClr val="333333"/>
                </a:solidFill>
                <a:latin typeface="Tahoma"/>
                <a:cs typeface="Tahoma"/>
              </a:rPr>
              <a:t>a  </a:t>
            </a:r>
            <a:r>
              <a:rPr dirty="0" sz="1600" spc="15">
                <a:solidFill>
                  <a:srgbClr val="333333"/>
                </a:solidFill>
                <a:latin typeface="Tahoma"/>
                <a:cs typeface="Tahoma"/>
              </a:rPr>
              <a:t>solution that </a:t>
            </a:r>
            <a:r>
              <a:rPr dirty="0" sz="1600" spc="-10">
                <a:solidFill>
                  <a:srgbClr val="333333"/>
                </a:solidFill>
                <a:latin typeface="Tahoma"/>
                <a:cs typeface="Tahoma"/>
              </a:rPr>
              <a:t>can </a:t>
            </a:r>
            <a:r>
              <a:rPr dirty="0" sz="1600" spc="25">
                <a:solidFill>
                  <a:srgbClr val="333333"/>
                </a:solidFill>
                <a:latin typeface="Tahoma"/>
                <a:cs typeface="Tahoma"/>
              </a:rPr>
              <a:t>deliver </a:t>
            </a:r>
            <a:r>
              <a:rPr dirty="0" sz="1600" spc="5">
                <a:solidFill>
                  <a:srgbClr val="F99D1B"/>
                </a:solidFill>
                <a:latin typeface="Tahoma"/>
                <a:cs typeface="Tahoma"/>
              </a:rPr>
              <a:t>groundwater  </a:t>
            </a:r>
            <a:r>
              <a:rPr dirty="0" sz="1600">
                <a:solidFill>
                  <a:srgbClr val="F99D1B"/>
                </a:solidFill>
                <a:latin typeface="Tahoma"/>
                <a:cs typeface="Tahoma"/>
              </a:rPr>
              <a:t>recharge</a:t>
            </a:r>
            <a:r>
              <a:rPr dirty="0" sz="1600" spc="-190">
                <a:solidFill>
                  <a:srgbClr val="F99D1B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333333"/>
                </a:solidFill>
                <a:latin typeface="Tahoma"/>
                <a:cs typeface="Tahoma"/>
              </a:rPr>
              <a:t>with</a:t>
            </a:r>
            <a:r>
              <a:rPr dirty="0" sz="1600" spc="-1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1600" spc="-1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0">
                <a:solidFill>
                  <a:srgbClr val="333333"/>
                </a:solidFill>
                <a:latin typeface="Tahoma"/>
                <a:cs typeface="Tahoma"/>
              </a:rPr>
              <a:t>generation</a:t>
            </a:r>
            <a:r>
              <a:rPr dirty="0" sz="1600" spc="-1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25">
                <a:solidFill>
                  <a:srgbClr val="333333"/>
                </a:solidFill>
                <a:latin typeface="Tahoma"/>
                <a:cs typeface="Tahoma"/>
              </a:rPr>
              <a:t>of</a:t>
            </a:r>
            <a:r>
              <a:rPr dirty="0" sz="1600" spc="-1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AABC3"/>
                </a:solidFill>
                <a:latin typeface="Tahoma"/>
                <a:cs typeface="Tahoma"/>
              </a:rPr>
              <a:t>baseload,  </a:t>
            </a:r>
            <a:r>
              <a:rPr dirty="0" sz="1600" spc="5">
                <a:solidFill>
                  <a:srgbClr val="2AABC3"/>
                </a:solidFill>
                <a:latin typeface="Tahoma"/>
                <a:cs typeface="Tahoma"/>
              </a:rPr>
              <a:t>distributed,</a:t>
            </a:r>
            <a:r>
              <a:rPr dirty="0" sz="1600" spc="-210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1600" spc="5">
                <a:solidFill>
                  <a:srgbClr val="2AABC3"/>
                </a:solidFill>
                <a:latin typeface="Tahoma"/>
                <a:cs typeface="Tahoma"/>
              </a:rPr>
              <a:t>renewable</a:t>
            </a:r>
            <a:r>
              <a:rPr dirty="0" sz="1600" spc="-210">
                <a:solidFill>
                  <a:srgbClr val="2AABC3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AABC3"/>
                </a:solidFill>
                <a:latin typeface="Tahoma"/>
                <a:cs typeface="Tahoma"/>
              </a:rPr>
              <a:t>energy</a:t>
            </a:r>
            <a:r>
              <a:rPr dirty="0" sz="1600" spc="-25">
                <a:solidFill>
                  <a:srgbClr val="333333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1430"/>
              </a:lnSpc>
            </a:pPr>
            <a:r>
              <a:rPr dirty="0" sz="1200" spc="5">
                <a:solidFill>
                  <a:srgbClr val="333333"/>
                </a:solidFill>
                <a:latin typeface="Tahoma"/>
                <a:cs typeface="Tahoma"/>
              </a:rPr>
              <a:t>Using </a:t>
            </a:r>
            <a:r>
              <a:rPr dirty="0" sz="1200" spc="15">
                <a:solidFill>
                  <a:srgbClr val="333333"/>
                </a:solidFill>
                <a:latin typeface="Tahoma"/>
                <a:cs typeface="Tahoma"/>
              </a:rPr>
              <a:t>Natel’s </a:t>
            </a:r>
            <a:r>
              <a:rPr dirty="0" sz="1200" spc="25">
                <a:solidFill>
                  <a:srgbClr val="333333"/>
                </a:solidFill>
                <a:latin typeface="Tahoma"/>
                <a:cs typeface="Tahoma"/>
              </a:rPr>
              <a:t>WatershedOS </a:t>
            </a:r>
            <a:r>
              <a:rPr dirty="0" sz="1200">
                <a:solidFill>
                  <a:srgbClr val="333333"/>
                </a:solidFill>
                <a:latin typeface="Tahoma"/>
                <a:cs typeface="Tahoma"/>
              </a:rPr>
              <a:t>platform, </a:t>
            </a:r>
            <a:r>
              <a:rPr dirty="0" sz="1200" spc="25">
                <a:solidFill>
                  <a:srgbClr val="333333"/>
                </a:solidFill>
                <a:latin typeface="Tahoma"/>
                <a:cs typeface="Tahoma"/>
              </a:rPr>
              <a:t>Natel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can  </a:t>
            </a:r>
            <a:r>
              <a:rPr dirty="0" sz="1200" spc="0">
                <a:solidFill>
                  <a:srgbClr val="333333"/>
                </a:solidFill>
                <a:latin typeface="Tahoma"/>
                <a:cs typeface="Tahoma"/>
              </a:rPr>
              <a:t>systematically </a:t>
            </a:r>
            <a:r>
              <a:rPr dirty="0" sz="1200" spc="-5">
                <a:solidFill>
                  <a:srgbClr val="333333"/>
                </a:solidFill>
                <a:latin typeface="Tahoma"/>
                <a:cs typeface="Tahoma"/>
              </a:rPr>
              <a:t>design </a:t>
            </a:r>
            <a:r>
              <a:rPr dirty="0" sz="1200" spc="10">
                <a:solidFill>
                  <a:srgbClr val="333333"/>
                </a:solidFill>
                <a:latin typeface="Tahoma"/>
                <a:cs typeface="Tahoma"/>
              </a:rPr>
              <a:t>EcoSmartHydro </a:t>
            </a:r>
            <a:r>
              <a:rPr dirty="0" sz="1200" spc="0">
                <a:solidFill>
                  <a:srgbClr val="333333"/>
                </a:solidFill>
                <a:latin typeface="Tahoma"/>
                <a:cs typeface="Tahoma"/>
              </a:rPr>
              <a:t>projects </a:t>
            </a:r>
            <a:r>
              <a:rPr dirty="0" sz="1200" spc="10">
                <a:solidFill>
                  <a:srgbClr val="333333"/>
                </a:solidFill>
                <a:latin typeface="Tahoma"/>
                <a:cs typeface="Tahoma"/>
              </a:rPr>
              <a:t>that  deliver</a:t>
            </a:r>
            <a:r>
              <a:rPr dirty="0" sz="1200" spc="-1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33"/>
                </a:solidFill>
                <a:latin typeface="Tahoma"/>
                <a:cs typeface="Tahoma"/>
              </a:rPr>
              <a:t>baseload</a:t>
            </a:r>
            <a:r>
              <a:rPr dirty="0" sz="1200" spc="-1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0">
                <a:solidFill>
                  <a:srgbClr val="333333"/>
                </a:solidFill>
                <a:latin typeface="Tahoma"/>
                <a:cs typeface="Tahoma"/>
              </a:rPr>
              <a:t>renewable</a:t>
            </a:r>
            <a:r>
              <a:rPr dirty="0" sz="1200" spc="-1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333333"/>
                </a:solidFill>
                <a:latin typeface="Tahoma"/>
                <a:cs typeface="Tahoma"/>
              </a:rPr>
              <a:t>energy,</a:t>
            </a:r>
            <a:r>
              <a:rPr dirty="0" sz="1200" spc="-1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0">
                <a:solidFill>
                  <a:srgbClr val="333333"/>
                </a:solidFill>
                <a:latin typeface="Tahoma"/>
                <a:cs typeface="Tahoma"/>
              </a:rPr>
              <a:t>increase</a:t>
            </a:r>
            <a:r>
              <a:rPr dirty="0" sz="1200" spc="-14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5">
                <a:solidFill>
                  <a:srgbClr val="333333"/>
                </a:solidFill>
                <a:latin typeface="Tahoma"/>
                <a:cs typeface="Tahoma"/>
              </a:rPr>
              <a:t>groundwater  </a:t>
            </a:r>
            <a:r>
              <a:rPr dirty="0" sz="1200">
                <a:solidFill>
                  <a:srgbClr val="333333"/>
                </a:solidFill>
                <a:latin typeface="Tahoma"/>
                <a:cs typeface="Tahoma"/>
              </a:rPr>
              <a:t>recharge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and </a:t>
            </a:r>
            <a:r>
              <a:rPr dirty="0" sz="1200" spc="5">
                <a:solidFill>
                  <a:srgbClr val="333333"/>
                </a:solidFill>
                <a:latin typeface="Tahoma"/>
                <a:cs typeface="Tahoma"/>
              </a:rPr>
              <a:t>create </a:t>
            </a:r>
            <a:r>
              <a:rPr dirty="0" sz="1200" spc="10">
                <a:solidFill>
                  <a:srgbClr val="333333"/>
                </a:solidFill>
                <a:latin typeface="Tahoma"/>
                <a:cs typeface="Tahoma"/>
              </a:rPr>
              <a:t>opportunities </a:t>
            </a:r>
            <a:r>
              <a:rPr dirty="0" sz="1200" spc="25">
                <a:solidFill>
                  <a:srgbClr val="333333"/>
                </a:solidFill>
                <a:latin typeface="Tahoma"/>
                <a:cs typeface="Tahoma"/>
              </a:rPr>
              <a:t>for </a:t>
            </a:r>
            <a:r>
              <a:rPr dirty="0" sz="1200" spc="5">
                <a:solidFill>
                  <a:srgbClr val="333333"/>
                </a:solidFill>
                <a:latin typeface="Tahoma"/>
                <a:cs typeface="Tahoma"/>
              </a:rPr>
              <a:t>wetland habitat  </a:t>
            </a:r>
            <a:r>
              <a:rPr dirty="0" sz="1200" spc="10">
                <a:solidFill>
                  <a:srgbClr val="333333"/>
                </a:solidFill>
                <a:latin typeface="Tahoma"/>
                <a:cs typeface="Tahoma"/>
              </a:rPr>
              <a:t>restoration</a:t>
            </a:r>
            <a:r>
              <a:rPr dirty="0" sz="1200" spc="-1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Tahoma"/>
                <a:cs typeface="Tahoma"/>
              </a:rPr>
              <a:t>projects.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2497" y="821825"/>
            <a:ext cx="4950723" cy="365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25" y="390637"/>
            <a:ext cx="4525645" cy="657860"/>
          </a:xfrm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algn="just"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0">
                <a:solidFill>
                  <a:srgbClr val="333333"/>
                </a:solidFill>
              </a:rPr>
              <a:t>In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>
                <a:solidFill>
                  <a:srgbClr val="333333"/>
                </a:solidFill>
              </a:rPr>
              <a:t>addition,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10">
                <a:solidFill>
                  <a:srgbClr val="333333"/>
                </a:solidFill>
              </a:rPr>
              <a:t>in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-5">
                <a:solidFill>
                  <a:srgbClr val="333333"/>
                </a:solidFill>
              </a:rPr>
              <a:t>areas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10">
                <a:solidFill>
                  <a:srgbClr val="333333"/>
                </a:solidFill>
              </a:rPr>
              <a:t>where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5">
                <a:solidFill>
                  <a:srgbClr val="333333"/>
                </a:solidFill>
              </a:rPr>
              <a:t>evaporative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0">
                <a:solidFill>
                  <a:srgbClr val="333333"/>
                </a:solidFill>
              </a:rPr>
              <a:t>loss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5">
                <a:solidFill>
                  <a:srgbClr val="333333"/>
                </a:solidFill>
              </a:rPr>
              <a:t>is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-30">
                <a:solidFill>
                  <a:srgbClr val="333333"/>
                </a:solidFill>
              </a:rPr>
              <a:t>a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0">
                <a:solidFill>
                  <a:srgbClr val="333333"/>
                </a:solidFill>
              </a:rPr>
              <a:t>substantial  </a:t>
            </a:r>
            <a:r>
              <a:rPr dirty="0" sz="1400" spc="-10">
                <a:solidFill>
                  <a:srgbClr val="333333"/>
                </a:solidFill>
              </a:rPr>
              <a:t>concern,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10">
                <a:solidFill>
                  <a:srgbClr val="333333"/>
                </a:solidFill>
              </a:rPr>
              <a:t>the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10">
                <a:solidFill>
                  <a:srgbClr val="333333"/>
                </a:solidFill>
              </a:rPr>
              <a:t>addition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15">
                <a:solidFill>
                  <a:srgbClr val="333333"/>
                </a:solidFill>
              </a:rPr>
              <a:t>of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5">
                <a:solidFill>
                  <a:srgbClr val="333333"/>
                </a:solidFill>
              </a:rPr>
              <a:t>floating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5">
                <a:solidFill>
                  <a:srgbClr val="333333"/>
                </a:solidFill>
              </a:rPr>
              <a:t>solar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5">
                <a:solidFill>
                  <a:srgbClr val="333333"/>
                </a:solidFill>
              </a:rPr>
              <a:t>could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15">
                <a:solidFill>
                  <a:srgbClr val="333333"/>
                </a:solidFill>
              </a:rPr>
              <a:t>deliver</a:t>
            </a:r>
            <a:r>
              <a:rPr dirty="0" sz="1400" spc="-165">
                <a:solidFill>
                  <a:srgbClr val="333333"/>
                </a:solidFill>
              </a:rPr>
              <a:t> </a:t>
            </a:r>
            <a:r>
              <a:rPr dirty="0" sz="1400" spc="10">
                <a:solidFill>
                  <a:srgbClr val="333333"/>
                </a:solidFill>
              </a:rPr>
              <a:t>firmed  </a:t>
            </a:r>
            <a:r>
              <a:rPr dirty="0" sz="1400" spc="-5">
                <a:solidFill>
                  <a:srgbClr val="333333"/>
                </a:solidFill>
              </a:rPr>
              <a:t>peaking</a:t>
            </a:r>
            <a:r>
              <a:rPr dirty="0" sz="1400" spc="-175">
                <a:solidFill>
                  <a:srgbClr val="333333"/>
                </a:solidFill>
              </a:rPr>
              <a:t> </a:t>
            </a:r>
            <a:r>
              <a:rPr dirty="0" sz="1400" spc="5">
                <a:solidFill>
                  <a:srgbClr val="333333"/>
                </a:solidFill>
              </a:rPr>
              <a:t>solar</a:t>
            </a:r>
            <a:r>
              <a:rPr dirty="0" sz="1400" spc="-175">
                <a:solidFill>
                  <a:srgbClr val="333333"/>
                </a:solidFill>
              </a:rPr>
              <a:t> </a:t>
            </a:r>
            <a:r>
              <a:rPr dirty="0" sz="1400" spc="15">
                <a:solidFill>
                  <a:srgbClr val="333333"/>
                </a:solidFill>
              </a:rPr>
              <a:t>power</a:t>
            </a:r>
            <a:r>
              <a:rPr dirty="0" sz="1400" spc="-175">
                <a:solidFill>
                  <a:srgbClr val="333333"/>
                </a:solidFill>
              </a:rPr>
              <a:t> </a:t>
            </a:r>
            <a:r>
              <a:rPr dirty="0" sz="1400" spc="10">
                <a:solidFill>
                  <a:srgbClr val="333333"/>
                </a:solidFill>
              </a:rPr>
              <a:t>in</a:t>
            </a:r>
            <a:r>
              <a:rPr dirty="0" sz="1400" spc="-175">
                <a:solidFill>
                  <a:srgbClr val="333333"/>
                </a:solidFill>
              </a:rPr>
              <a:t> </a:t>
            </a:r>
            <a:r>
              <a:rPr dirty="0" sz="1400" spc="10">
                <a:solidFill>
                  <a:srgbClr val="333333"/>
                </a:solidFill>
              </a:rPr>
              <a:t>addition</a:t>
            </a:r>
            <a:r>
              <a:rPr dirty="0" sz="1400" spc="-175">
                <a:solidFill>
                  <a:srgbClr val="333333"/>
                </a:solidFill>
              </a:rPr>
              <a:t> </a:t>
            </a:r>
            <a:r>
              <a:rPr dirty="0" sz="1400" spc="30">
                <a:solidFill>
                  <a:srgbClr val="333333"/>
                </a:solidFill>
              </a:rPr>
              <a:t>to</a:t>
            </a:r>
            <a:r>
              <a:rPr dirty="0" sz="1400" spc="-175">
                <a:solidFill>
                  <a:srgbClr val="333333"/>
                </a:solidFill>
              </a:rPr>
              <a:t> </a:t>
            </a:r>
            <a:r>
              <a:rPr dirty="0" sz="1400">
                <a:solidFill>
                  <a:srgbClr val="333333"/>
                </a:solidFill>
              </a:rPr>
              <a:t>baseload</a:t>
            </a:r>
            <a:r>
              <a:rPr dirty="0" sz="1400" spc="-175">
                <a:solidFill>
                  <a:srgbClr val="333333"/>
                </a:solidFill>
              </a:rPr>
              <a:t> </a:t>
            </a:r>
            <a:r>
              <a:rPr dirty="0" sz="1400" spc="-5">
                <a:solidFill>
                  <a:srgbClr val="333333"/>
                </a:solidFill>
              </a:rPr>
              <a:t>hydro.</a:t>
            </a:r>
            <a:endParaRPr sz="14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CONFIDENTIAL, Natel Energy,</a:t>
            </a:r>
            <a:r>
              <a:rPr dirty="0" spc="-90"/>
              <a:t> </a:t>
            </a:r>
            <a:r>
              <a:rPr dirty="0" spc="-5"/>
              <a:t>2015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0225" y="124209"/>
            <a:ext cx="8072120" cy="407352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200" spc="-5">
                <a:latin typeface="Arial"/>
                <a:cs typeface="Arial"/>
              </a:rPr>
              <a:t>Some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numbers: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200" spc="-5">
                <a:latin typeface="Arial"/>
                <a:cs typeface="Arial"/>
              </a:rPr>
              <a:t>1.5 million acre-feet of recharge translates to 2,070 </a:t>
            </a:r>
            <a:r>
              <a:rPr dirty="0" sz="1200">
                <a:latin typeface="Arial"/>
                <a:cs typeface="Arial"/>
              </a:rPr>
              <a:t>cfs </a:t>
            </a:r>
            <a:r>
              <a:rPr dirty="0" sz="1200" spc="-5">
                <a:latin typeface="Arial"/>
                <a:cs typeface="Arial"/>
              </a:rPr>
              <a:t>of recharge flow for </a:t>
            </a:r>
            <a:r>
              <a:rPr dirty="0" sz="1200">
                <a:latin typeface="Arial"/>
                <a:cs typeface="Arial"/>
              </a:rPr>
              <a:t>1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year.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200" spc="-5">
                <a:latin typeface="Arial"/>
                <a:cs typeface="Arial"/>
              </a:rPr>
              <a:t>Existing recharge projects in California range between </a:t>
            </a:r>
            <a:r>
              <a:rPr dirty="0" sz="1200">
                <a:latin typeface="Arial"/>
                <a:cs typeface="Arial"/>
              </a:rPr>
              <a:t>3 </a:t>
            </a:r>
            <a:r>
              <a:rPr dirty="0" sz="1200" spc="-5">
                <a:latin typeface="Arial"/>
                <a:cs typeface="Arial"/>
              </a:rPr>
              <a:t>and 30 acres of pond area needed to deliver </a:t>
            </a:r>
            <a:r>
              <a:rPr dirty="0" sz="1200">
                <a:latin typeface="Arial"/>
                <a:cs typeface="Arial"/>
              </a:rPr>
              <a:t>1 cfs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recharge.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0"/>
              </a:lnSpc>
              <a:spcBef>
                <a:spcPts val="585"/>
              </a:spcBef>
            </a:pPr>
            <a:r>
              <a:rPr dirty="0" sz="1200" spc="-5">
                <a:latin typeface="Arial"/>
                <a:cs typeface="Arial"/>
              </a:rPr>
              <a:t>1.5 million acre-feet of recharge would need 40,000 to 60,000 acres of recharge pond area (California’s land area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12700" marR="120650">
              <a:lnSpc>
                <a:spcPts val="1430"/>
              </a:lnSpc>
              <a:spcBef>
                <a:spcPts val="45"/>
              </a:spcBef>
            </a:pPr>
            <a:r>
              <a:rPr dirty="0" sz="1200" spc="-5">
                <a:latin typeface="Arial"/>
                <a:cs typeface="Arial"/>
              </a:rPr>
              <a:t>104.8 million acres </a:t>
            </a:r>
            <a:r>
              <a:rPr dirty="0" sz="1200">
                <a:latin typeface="Arial"/>
                <a:cs typeface="Arial"/>
              </a:rPr>
              <a:t>- </a:t>
            </a:r>
            <a:r>
              <a:rPr dirty="0" sz="1200" spc="-5">
                <a:latin typeface="Arial"/>
                <a:cs typeface="Arial"/>
              </a:rPr>
              <a:t>we’d need ~0.05%). There are 1.7 million acres of fallow </a:t>
            </a:r>
            <a:r>
              <a:rPr dirty="0" sz="1200">
                <a:latin typeface="Arial"/>
                <a:cs typeface="Arial"/>
              </a:rPr>
              <a:t>cropland </a:t>
            </a:r>
            <a:r>
              <a:rPr dirty="0" sz="1200" spc="-5">
                <a:latin typeface="Arial"/>
                <a:cs typeface="Arial"/>
              </a:rPr>
              <a:t>in California this </a:t>
            </a:r>
            <a:r>
              <a:rPr dirty="0" sz="1200">
                <a:latin typeface="Arial"/>
                <a:cs typeface="Arial"/>
              </a:rPr>
              <a:t>year; 1 </a:t>
            </a:r>
            <a:r>
              <a:rPr dirty="0" sz="1200" spc="-5">
                <a:latin typeface="Arial"/>
                <a:cs typeface="Arial"/>
              </a:rPr>
              <a:t>million  of which are in high priority groundwater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zones.</a:t>
            </a:r>
            <a:endParaRPr sz="1200">
              <a:latin typeface="Arial"/>
              <a:cs typeface="Arial"/>
            </a:endParaRPr>
          </a:p>
          <a:p>
            <a:pPr algn="just" marL="12700" marR="267335">
              <a:lnSpc>
                <a:spcPts val="1420"/>
              </a:lnSpc>
              <a:spcBef>
                <a:spcPts val="600"/>
              </a:spcBef>
            </a:pPr>
            <a:r>
              <a:rPr dirty="0" sz="1200" spc="-5">
                <a:latin typeface="Arial"/>
                <a:cs typeface="Arial"/>
              </a:rPr>
              <a:t>If we assume 50,000 acres of recharge pond area, and assume that we need 10 acres for </a:t>
            </a:r>
            <a:r>
              <a:rPr dirty="0" sz="1200">
                <a:latin typeface="Arial"/>
                <a:cs typeface="Arial"/>
              </a:rPr>
              <a:t>1 </a:t>
            </a:r>
            <a:r>
              <a:rPr dirty="0" sz="1200" spc="-5">
                <a:latin typeface="Arial"/>
                <a:cs typeface="Arial"/>
              </a:rPr>
              <a:t>MW </a:t>
            </a:r>
            <a:r>
              <a:rPr dirty="0" sz="1200">
                <a:latin typeface="Arial"/>
                <a:cs typeface="Arial"/>
              </a:rPr>
              <a:t>solar, </a:t>
            </a:r>
            <a:r>
              <a:rPr dirty="0" sz="1200" spc="-5">
                <a:latin typeface="Arial"/>
                <a:cs typeface="Arial"/>
              </a:rPr>
              <a:t>and assume  that only 50% of the pond area </a:t>
            </a:r>
            <a:r>
              <a:rPr dirty="0" sz="1200">
                <a:latin typeface="Arial"/>
                <a:cs typeface="Arial"/>
              </a:rPr>
              <a:t>could </a:t>
            </a: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covered, </a:t>
            </a:r>
            <a:r>
              <a:rPr dirty="0" sz="1200" spc="-5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could </a:t>
            </a:r>
            <a:r>
              <a:rPr dirty="0" sz="1200" spc="-5">
                <a:latin typeface="Arial"/>
                <a:cs typeface="Arial"/>
              </a:rPr>
              <a:t>build 2.5 GW floating </a:t>
            </a:r>
            <a:r>
              <a:rPr dirty="0" sz="1200">
                <a:latin typeface="Arial"/>
                <a:cs typeface="Arial"/>
              </a:rPr>
              <a:t>solar </a:t>
            </a:r>
            <a:r>
              <a:rPr dirty="0" sz="1200" spc="-5">
                <a:latin typeface="Arial"/>
                <a:cs typeface="Arial"/>
              </a:rPr>
              <a:t>on these ponds, which would  help minimize evaporative loss, in addition to the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generation.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30"/>
              </a:lnSpc>
              <a:spcBef>
                <a:spcPts val="595"/>
              </a:spcBef>
            </a:pPr>
            <a:r>
              <a:rPr dirty="0" sz="1200" spc="-5">
                <a:latin typeface="Arial"/>
                <a:cs typeface="Arial"/>
              </a:rPr>
              <a:t>Now, adding hydro, </a:t>
            </a:r>
            <a:r>
              <a:rPr dirty="0" sz="1200">
                <a:latin typeface="Arial"/>
                <a:cs typeface="Arial"/>
              </a:rPr>
              <a:t>you could </a:t>
            </a:r>
            <a:r>
              <a:rPr dirty="0" sz="1200" spc="-5">
                <a:latin typeface="Arial"/>
                <a:cs typeface="Arial"/>
              </a:rPr>
              <a:t>generate 1,000 MWh daily dispatchable hydro (assuming 500 MW base </a:t>
            </a:r>
            <a:r>
              <a:rPr dirty="0" sz="1200">
                <a:latin typeface="Arial"/>
                <a:cs typeface="Arial"/>
              </a:rPr>
              <a:t>capacity, </a:t>
            </a:r>
            <a:r>
              <a:rPr dirty="0" sz="1200" spc="-5">
                <a:latin typeface="Arial"/>
                <a:cs typeface="Arial"/>
              </a:rPr>
              <a:t>where  </a:t>
            </a:r>
            <a:r>
              <a:rPr dirty="0" sz="120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operate at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lower </a:t>
            </a:r>
            <a:r>
              <a:rPr dirty="0" sz="1200">
                <a:latin typeface="Arial"/>
                <a:cs typeface="Arial"/>
              </a:rPr>
              <a:t>capacity </a:t>
            </a:r>
            <a:r>
              <a:rPr dirty="0" sz="1200" spc="-5">
                <a:latin typeface="Arial"/>
                <a:cs typeface="Arial"/>
              </a:rPr>
              <a:t>factor in off hours, and ramp to full generation for </a:t>
            </a:r>
            <a:r>
              <a:rPr dirty="0" sz="1200">
                <a:latin typeface="Arial"/>
                <a:cs typeface="Arial"/>
              </a:rPr>
              <a:t>2 </a:t>
            </a:r>
            <a:r>
              <a:rPr dirty="0" sz="1200" spc="-5">
                <a:latin typeface="Arial"/>
                <a:cs typeface="Arial"/>
              </a:rPr>
              <a:t>hours each day), if the </a:t>
            </a:r>
            <a:r>
              <a:rPr dirty="0" sz="1200">
                <a:latin typeface="Arial"/>
                <a:cs typeface="Arial"/>
              </a:rPr>
              <a:t>storage </a:t>
            </a:r>
            <a:r>
              <a:rPr dirty="0" sz="1200" spc="-5">
                <a:latin typeface="Arial"/>
                <a:cs typeface="Arial"/>
              </a:rPr>
              <a:t>pond  was 20 feet deep (assuming the inflow rate to the </a:t>
            </a:r>
            <a:r>
              <a:rPr dirty="0" sz="1200">
                <a:latin typeface="Arial"/>
                <a:cs typeface="Arial"/>
              </a:rPr>
              <a:t>storage </a:t>
            </a:r>
            <a:r>
              <a:rPr dirty="0" sz="1200" spc="-5">
                <a:latin typeface="Arial"/>
                <a:cs typeface="Arial"/>
              </a:rPr>
              <a:t>pond was 12,000 </a:t>
            </a:r>
            <a:r>
              <a:rPr dirty="0" sz="1200">
                <a:latin typeface="Arial"/>
                <a:cs typeface="Arial"/>
              </a:rPr>
              <a:t>cfs </a:t>
            </a:r>
            <a:r>
              <a:rPr dirty="0" sz="1200" spc="-5">
                <a:latin typeface="Arial"/>
                <a:cs typeface="Arial"/>
              </a:rPr>
              <a:t>(2,000 </a:t>
            </a:r>
            <a:r>
              <a:rPr dirty="0" sz="1200">
                <a:latin typeface="Arial"/>
                <a:cs typeface="Arial"/>
              </a:rPr>
              <a:t>cfs </a:t>
            </a:r>
            <a:r>
              <a:rPr dirty="0" sz="1200" spc="-5">
                <a:latin typeface="Arial"/>
                <a:cs typeface="Arial"/>
              </a:rPr>
              <a:t>going into recharge and  10,000 </a:t>
            </a:r>
            <a:r>
              <a:rPr dirty="0" sz="1200">
                <a:latin typeface="Arial"/>
                <a:cs typeface="Arial"/>
              </a:rPr>
              <a:t>cfs </a:t>
            </a:r>
            <a:r>
              <a:rPr dirty="0" sz="1200" spc="-5">
                <a:latin typeface="Arial"/>
                <a:cs typeface="Arial"/>
              </a:rPr>
              <a:t>allocated to </a:t>
            </a:r>
            <a:r>
              <a:rPr dirty="0" sz="1200">
                <a:latin typeface="Arial"/>
                <a:cs typeface="Arial"/>
              </a:rPr>
              <a:t>keep </a:t>
            </a:r>
            <a:r>
              <a:rPr dirty="0" sz="1200" spc="-5">
                <a:latin typeface="Arial"/>
                <a:cs typeface="Arial"/>
              </a:rPr>
              <a:t>the pond filled up enough for dispatching the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hydro).</a:t>
            </a:r>
            <a:endParaRPr sz="1200">
              <a:latin typeface="Arial"/>
              <a:cs typeface="Arial"/>
            </a:endParaRPr>
          </a:p>
          <a:p>
            <a:pPr marL="12700" marR="35560">
              <a:lnSpc>
                <a:spcPts val="1430"/>
              </a:lnSpc>
              <a:spcBef>
                <a:spcPts val="590"/>
              </a:spcBef>
            </a:pPr>
            <a:r>
              <a:rPr dirty="0" sz="1200" spc="-5">
                <a:latin typeface="Arial"/>
                <a:cs typeface="Arial"/>
              </a:rPr>
              <a:t>Finally, moving from thinking about this as one gigantic 50,000 acre pond, and assume that it's distributed in </a:t>
            </a:r>
            <a:r>
              <a:rPr dirty="0" sz="1200">
                <a:latin typeface="Arial"/>
                <a:cs typeface="Arial"/>
              </a:rPr>
              <a:t>small  </a:t>
            </a:r>
            <a:r>
              <a:rPr dirty="0" sz="1200" spc="-5">
                <a:latin typeface="Arial"/>
                <a:cs typeface="Arial"/>
              </a:rPr>
              <a:t>projects using </a:t>
            </a:r>
            <a:r>
              <a:rPr dirty="0" sz="1200">
                <a:latin typeface="Arial"/>
                <a:cs typeface="Arial"/>
              </a:rPr>
              <a:t>2 </a:t>
            </a:r>
            <a:r>
              <a:rPr dirty="0" sz="1200" spc="-5">
                <a:latin typeface="Arial"/>
                <a:cs typeface="Arial"/>
              </a:rPr>
              <a:t>to 10 hydroEngines each running at 20 feet of gross head, </a:t>
            </a:r>
            <a:r>
              <a:rPr dirty="0" sz="1200">
                <a:latin typeface="Arial"/>
                <a:cs typeface="Arial"/>
              </a:rPr>
              <a:t>you'd </a:t>
            </a:r>
            <a:r>
              <a:rPr dirty="0" sz="1200" spc="-5">
                <a:latin typeface="Arial"/>
                <a:cs typeface="Arial"/>
              </a:rPr>
              <a:t>have approximately 100 to 500  projects of 100 to 500 acres each, where each project is generating 1-5 MW hydro, 5-25 MW </a:t>
            </a:r>
            <a:r>
              <a:rPr dirty="0" sz="1200">
                <a:latin typeface="Arial"/>
                <a:cs typeface="Arial"/>
              </a:rPr>
              <a:t>solar </a:t>
            </a:r>
            <a:r>
              <a:rPr dirty="0" sz="1200" spc="-5">
                <a:latin typeface="Arial"/>
                <a:cs typeface="Arial"/>
              </a:rPr>
              <a:t>and recharging 4-20  </a:t>
            </a:r>
            <a:r>
              <a:rPr dirty="0" sz="1200">
                <a:latin typeface="Arial"/>
                <a:cs typeface="Arial"/>
              </a:rPr>
              <a:t>cfs.</a:t>
            </a:r>
            <a:endParaRPr sz="1200">
              <a:latin typeface="Arial"/>
              <a:cs typeface="Arial"/>
            </a:endParaRPr>
          </a:p>
          <a:p>
            <a:pPr marL="12700" marR="147955">
              <a:lnSpc>
                <a:spcPts val="1430"/>
              </a:lnSpc>
              <a:spcBef>
                <a:spcPts val="590"/>
              </a:spcBef>
            </a:pPr>
            <a:r>
              <a:rPr dirty="0" sz="1200" spc="-5" b="1">
                <a:latin typeface="Arial"/>
                <a:cs typeface="Arial"/>
              </a:rPr>
              <a:t>Running some quick numbers, this is </a:t>
            </a:r>
            <a:r>
              <a:rPr dirty="0" sz="1200" b="1">
                <a:latin typeface="Arial"/>
                <a:cs typeface="Arial"/>
              </a:rPr>
              <a:t>a </a:t>
            </a:r>
            <a:r>
              <a:rPr dirty="0" sz="1200" spc="-5" b="1">
                <a:latin typeface="Arial"/>
                <a:cs typeface="Arial"/>
              </a:rPr>
              <a:t>$1 billion annual operating profit business with </a:t>
            </a:r>
            <a:r>
              <a:rPr dirty="0" sz="1200" b="1">
                <a:latin typeface="Arial"/>
                <a:cs typeface="Arial"/>
              </a:rPr>
              <a:t>a </a:t>
            </a:r>
            <a:r>
              <a:rPr dirty="0" sz="1200" spc="-5" b="1">
                <a:latin typeface="Arial"/>
                <a:cs typeface="Arial"/>
              </a:rPr>
              <a:t>20%+ unlevered IRR  on </a:t>
            </a:r>
            <a:r>
              <a:rPr dirty="0" sz="1200" b="1">
                <a:latin typeface="Arial"/>
                <a:cs typeface="Arial"/>
              </a:rPr>
              <a:t>a </a:t>
            </a:r>
            <a:r>
              <a:rPr dirty="0" sz="1200" spc="-5" b="1">
                <a:latin typeface="Arial"/>
                <a:cs typeface="Arial"/>
              </a:rPr>
              <a:t>$4 billion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investment.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2017-04-24T14:10:03Z</dcterms:created>
  <dcterms:modified xsi:type="dcterms:W3CDTF">2017-04-24T14:10:03Z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2017-04-24T00:00:00Z</vt:filetime>
  </property>
  <property fmtid="{D5CDD505-2E9C-101B-9397-08002B2CF9AE}" pid="3" name="Creator">
    <vt:lpwstr>Google</vt:lpwstr>
  </property>
  <property fmtid="{D5CDD505-2E9C-101B-9397-08002B2CF9AE}" pid="4" name="LastSaved">
    <vt:filetime>2017-04-24T00:00:00Z</vt:filetime>
  </property>
</Properties>
</file>