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9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71" r:id="rId11"/>
    <p:sldId id="266" r:id="rId12"/>
    <p:sldId id="267" r:id="rId13"/>
    <p:sldId id="268" r:id="rId14"/>
    <p:sldId id="272" r:id="rId15"/>
    <p:sldId id="269" r:id="rId16"/>
    <p:sldId id="270" r:id="rId17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312395-F0AB-35FA-664B-8E37802D7263}" v="478" dt="2023-10-16T21:51:19.609"/>
    <p1510:client id="{61096DF2-049D-4FFD-9A21-577BE9FCF340}" v="1978" dt="2023-10-16T20:09:18.763"/>
    <p1510:client id="{9CFD9F66-8744-BB4D-F9DB-34044B6756D5}" v="6" dt="2023-10-17T05:46:38.037"/>
    <p1510:client id="{D94289B0-6053-9FAD-BB8B-9F5F18888197}" v="254" dt="2023-10-17T06:22:22.0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B6CD91-6055-4BA8-803A-BE019916FE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348C43-6703-4B62-B127-17C78C08B4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08E63D-6FE9-403D-8E39-68FE971BAC76}" type="datetime1">
              <a:rPr lang="en-GB" smtClean="0"/>
              <a:t>16/10/2023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94B0BC-D758-4808-81A5-75FE72727CE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4C0294-AD44-45E1-AAD0-0F71A65A56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DD069-5B99-44A5-9C53-893C00A1B8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9576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DF03DA-E8C9-45D1-B38B-0154ED478CCA}" type="datetime1">
              <a:rPr lang="en-GB" smtClean="0"/>
              <a:pPr/>
              <a:t>16/10/2023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A64AD-2530-4DFF-8FAA-D42BF483CF81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9480212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A64AD-2530-4DFF-8FAA-D42BF483CF8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096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1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53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37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3843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79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28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02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22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1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76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0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7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6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56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15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8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81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9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6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gital Camera">
            <a:extLst>
              <a:ext uri="{FF2B5EF4-FFF2-40B4-BE49-F238E27FC236}">
                <a16:creationId xmlns:a16="http://schemas.microsoft.com/office/drawing/2014/main" id="{D986567D-820A-1061-1B8C-7A38EA4F72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7137" y="1684873"/>
            <a:ext cx="9336553" cy="18288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latin typeface="Arial Nova"/>
              </a:rPr>
              <a:t>CAMERA – IMU CALIBRATION</a:t>
            </a:r>
            <a:endParaRPr lang="en-US" err="1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latin typeface="Arial Nov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2989" y="4046304"/>
            <a:ext cx="9948034" cy="2056458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1500"/>
              <a:t>                                                                                                                                                      </a:t>
            </a:r>
            <a:r>
              <a:rPr lang="en-US" sz="1500" i="1"/>
              <a:t> </a:t>
            </a:r>
            <a:r>
              <a:rPr lang="en-US" sz="1600" i="1"/>
              <a:t>Bollimuntha Shreya</a:t>
            </a:r>
            <a:endParaRPr lang="en-US" sz="1600" i="1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l">
              <a:lnSpc>
                <a:spcPct val="90000"/>
              </a:lnSpc>
            </a:pPr>
            <a:r>
              <a:rPr lang="en-US" sz="1600" i="1"/>
              <a:t>                                                                                                                                                           2021112014</a:t>
            </a:r>
            <a:endParaRPr lang="en-US" sz="1600" i="1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l">
              <a:lnSpc>
                <a:spcPct val="90000"/>
              </a:lnSpc>
            </a:pPr>
            <a:r>
              <a:rPr lang="en-US" sz="1600" i="1"/>
              <a:t>                                                                                                                                                           Md Faizal Karim</a:t>
            </a:r>
            <a:endParaRPr lang="en-US" sz="1600" i="1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l">
              <a:lnSpc>
                <a:spcPct val="90000"/>
              </a:lnSpc>
            </a:pPr>
            <a:r>
              <a:rPr lang="en-US" sz="1600" i="1"/>
              <a:t>                                                                                                                                                           2022121004   </a:t>
            </a:r>
            <a:r>
              <a:rPr lang="en-US" sz="1600"/>
              <a:t>   </a:t>
            </a:r>
            <a:r>
              <a:rPr lang="en-US" sz="1200"/>
              <a:t>                                                                                   </a:t>
            </a:r>
            <a:endParaRPr lang="en-US" sz="12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B0DCF-DBE8-991C-5743-5A97DAAD9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Camera – IMU Calibration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68F30-7CE6-B2DA-3900-9EF4D9CC3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We find the 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$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R^w_c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$  and $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R^w_i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$</a:t>
            </a:r>
            <a:endParaRPr lang="en-US">
              <a:ea typeface="+mn-lt"/>
              <a:cs typeface="+mn-lt"/>
            </a:endParaRPr>
          </a:p>
          <a:p>
            <a:pPr indent="-305435"/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To find $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R^i_c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$ </a:t>
            </a:r>
          </a:p>
          <a:p>
            <a:pPr marL="719455" lvl="1" indent="-269875"/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$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R^i_c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$ = $(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R^w_i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)^T. 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R^w_c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$</a:t>
            </a:r>
          </a:p>
          <a:p>
            <a:pPr marL="719455" lvl="1" indent="-269875"/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$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R^i_c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$ is the required matrix for camera–imu calibration</a:t>
            </a:r>
          </a:p>
          <a:p>
            <a:pPr marL="719455" lvl="1" indent="-269875"/>
            <a:endParaRPr lang="en-US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719455" lvl="1" indent="-269875"/>
            <a:endParaRPr lang="en-US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endParaRPr lang="en-US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4" name="Picture 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674C6D64-DC3C-C10B-DF75-42F2C974D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246" y="1971740"/>
            <a:ext cx="7908540" cy="190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56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C4537-836F-CA94-957D-A4BD42E84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Progress So Far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35DB8-E5FB-1D33-EFF0-62D829D5E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Theory - Camera IMU calibration</a:t>
            </a:r>
          </a:p>
          <a:p>
            <a:pPr indent="-305435"/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Determined the algorithm to be used</a:t>
            </a:r>
          </a:p>
          <a:p>
            <a:pPr indent="-305435"/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Mounted the camera on a mobile robot</a:t>
            </a:r>
          </a:p>
          <a:p>
            <a:pPr indent="-305435"/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Collected data using gazebo simulations</a:t>
            </a:r>
            <a:endParaRPr lang="en-US"/>
          </a:p>
          <a:p>
            <a:pPr marL="37465" indent="0">
              <a:buNone/>
            </a:pPr>
            <a:endParaRPr lang="en-US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13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4807D-7BAA-0A00-970E-258D2D81A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79" y="609599"/>
            <a:ext cx="3335488" cy="1284941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Results</a:t>
            </a:r>
            <a:endParaRPr lang="en-US" sz="480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C4FAB13-0D00-FCEA-91D1-73D217767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79" y="2067859"/>
            <a:ext cx="3310963" cy="3956423"/>
          </a:xfrm>
        </p:spPr>
        <p:txBody>
          <a:bodyPr anchor="t">
            <a:normAutofit/>
          </a:bodyPr>
          <a:lstStyle/>
          <a:p>
            <a:pPr indent="-305435">
              <a:buClr>
                <a:srgbClr val="8D4405"/>
              </a:buClr>
            </a:pPr>
            <a:r>
              <a:rPr lang="en-US" sz="28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Gazebo Environment and their respective images are shown.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70FD2-B13A-4556-9D05-BC82BFE6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2972" y="20963"/>
            <a:ext cx="0" cy="6858000"/>
          </a:xfrm>
          <a:prstGeom prst="line">
            <a:avLst/>
          </a:prstGeom>
          <a:ln w="381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8784B49-FA0B-B26A-0E95-7F87BD091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942" y="903956"/>
            <a:ext cx="2812851" cy="1582228"/>
          </a:xfrm>
          <a:prstGeom prst="rect">
            <a:avLst/>
          </a:prstGeom>
        </p:spPr>
      </p:pic>
      <p:pic>
        <p:nvPicPr>
          <p:cNvPr id="7" name="Picture 6" descr="A traffic cones on a road&#10;&#10;Description automatically generated">
            <a:extLst>
              <a:ext uri="{FF2B5EF4-FFF2-40B4-BE49-F238E27FC236}">
                <a16:creationId xmlns:a16="http://schemas.microsoft.com/office/drawing/2014/main" id="{CE6D71E9-9D36-E0C7-D7D9-118CAAE1D0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2225" y="664840"/>
            <a:ext cx="2743200" cy="20574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DCF570-5FFA-4422-B8A3-C28A303E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94479" y="3429000"/>
            <a:ext cx="7498080" cy="0"/>
          </a:xfrm>
          <a:prstGeom prst="line">
            <a:avLst/>
          </a:prstGeom>
          <a:ln w="381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5484E219-9688-2F36-110A-316694BC97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3188" y="4390378"/>
            <a:ext cx="2785868" cy="15670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E32D90B-5FD5-41C6-B6BA-4C814B307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443519" y="20963"/>
            <a:ext cx="0" cy="6858000"/>
          </a:xfrm>
          <a:prstGeom prst="line">
            <a:avLst/>
          </a:prstGeom>
          <a:ln w="381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group of cones on a road&#10;&#10;Description automatically generated">
            <a:extLst>
              <a:ext uri="{FF2B5EF4-FFF2-40B4-BE49-F238E27FC236}">
                <a16:creationId xmlns:a16="http://schemas.microsoft.com/office/drawing/2014/main" id="{87368192-B879-49EA-0329-B51353F636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2225" y="4134223"/>
            <a:ext cx="2743198" cy="205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765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9A28B-7040-A9D4-4987-BC8556D8D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Plan Of Action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CC014-9332-715D-D683-064856A0B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Simulate the IMU sensor on gazebo - 22nd Oct </a:t>
            </a:r>
          </a:p>
          <a:p>
            <a:pPr indent="-305435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Get the IMU Sensor's data – 22nd Oct</a:t>
            </a:r>
          </a:p>
          <a:p>
            <a:pPr indent="-305435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Find the relative rotation matrices of camera with respect to the IMU. - 27th Oct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solidFill>
                <a:srgbClr val="F2F1F1"/>
              </a:solidFill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ea typeface="+mn-lt"/>
              <a:cs typeface="+mn-lt"/>
            </a:endParaRPr>
          </a:p>
          <a:p>
            <a:pPr indent="-305435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Collect camera data from hardware – 03rd Nov</a:t>
            </a:r>
          </a:p>
          <a:p>
            <a:pPr indent="-305435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Collect IMU data from hardware – 10th Nov</a:t>
            </a:r>
          </a:p>
          <a:p>
            <a:pPr indent="-305435"/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Find the calibrated values – 15th Nov</a:t>
            </a:r>
          </a:p>
        </p:txBody>
      </p:sp>
    </p:spTree>
    <p:extLst>
      <p:ext uri="{BB962C8B-B14F-4D97-AF65-F5344CB8AC3E}">
        <p14:creationId xmlns:p14="http://schemas.microsoft.com/office/powerpoint/2010/main" val="81715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A1315-D5D7-6E3A-B1A7-7BED5F498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Challenges Faced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6C3DB-B1F3-AF65-0C92-B0DC6113B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Simulating the mobile robot in Gazebo environment</a:t>
            </a:r>
          </a:p>
          <a:p>
            <a:pPr indent="-305435"/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Simulation of 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pixhawk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2.4.8 in gazebo</a:t>
            </a:r>
          </a:p>
          <a:p>
            <a:pPr marL="37465" indent="0">
              <a:buNone/>
            </a:pPr>
            <a:endParaRPr lang="en-US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71762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C1A37-541F-3B99-91D3-37FA6832C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Project Repository</a:t>
            </a: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D3997-6C41-42D8-6BAB-EC2179900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305435"/>
            <a:r>
              <a:rPr lang="en-US" sz="32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https://github.com/Mobile-Robotics-IIITH-2023/project-the-ro-bots</a:t>
            </a:r>
            <a:endParaRPr lang="en-US" sz="32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306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84569-73D7-65B1-D2CE-0DA98139B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308" y="2071817"/>
            <a:ext cx="11239329" cy="2822489"/>
          </a:xfrm>
        </p:spPr>
        <p:txBody>
          <a:bodyPr>
            <a:normAutofit/>
          </a:bodyPr>
          <a:lstStyle/>
          <a:p>
            <a:r>
              <a:rPr lang="en-US" sz="66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Thank you</a:t>
            </a:r>
            <a:b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6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FAC9FD-BAD6-47B4-9C11-BE23CEAC7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8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357640-BD91-F9ED-4235-C07CA7C38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16" y="1078264"/>
            <a:ext cx="3422930" cy="4701473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FFFFFF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OVERVIEW</a:t>
            </a: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8E490-B673-E319-AAA8-611F60499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4167" y="1078263"/>
            <a:ext cx="6117578" cy="4701474"/>
          </a:xfrm>
          <a:effectLst/>
        </p:spPr>
        <p:txBody>
          <a:bodyPr anchor="ctr">
            <a:normAutofit/>
          </a:bodyPr>
          <a:lstStyle/>
          <a:p>
            <a:pPr indent="-305435"/>
            <a:r>
              <a:rPr lang="en-US" sz="24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This project deals with the estimates of the spatial and temporal parameters of a camera system with respect to an intrinsically calibrated IMU.</a:t>
            </a:r>
          </a:p>
          <a:p>
            <a:pPr indent="-305435"/>
            <a:endParaRPr lang="en-US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endParaRPr lang="en-US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3029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36430-8730-6816-51A0-D4CE26E19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INTRODUCTION</a:t>
            </a: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13BBC-B0A1-DA39-93BB-6C64E48C9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19455" lvl="1" indent="-269875"/>
            <a:r>
              <a:rPr lang="en-US" sz="2400" u="sng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Objective:</a:t>
            </a:r>
            <a:r>
              <a:rPr lang="en-US" sz="24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 This project aims to accurately determine the camera's position and orientation in relation to the IMU, which is crucial for precise navigation and mapping in mobile robotics.</a:t>
            </a:r>
          </a:p>
          <a:p>
            <a:pPr marL="719455" lvl="1" indent="-269875"/>
            <a:r>
              <a:rPr lang="en-US" sz="24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Calibration is crucial for autonomous vehicles, drones and robotic mapping systems.</a:t>
            </a:r>
          </a:p>
          <a:p>
            <a:pPr marL="719455" lvl="1" indent="-269875"/>
            <a:r>
              <a:rPr lang="en-US" sz="24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Accurate calibration ensures precise sensor data synchronization, enhancing the performance and reliability of the mobile robot.</a:t>
            </a:r>
          </a:p>
          <a:p>
            <a:pPr marL="449580" lvl="1" indent="0">
              <a:buNone/>
            </a:pPr>
            <a:endParaRPr lang="en-US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55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2BE88-284D-5AEA-A4E4-63FB78EB2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METHODOLOGY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ED03C-9B93-C905-F14F-26E34CB4C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There are three steps involved :</a:t>
            </a:r>
          </a:p>
          <a:p>
            <a:pPr marL="719455" lvl="1" indent="-269875"/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Camera calibration</a:t>
            </a:r>
          </a:p>
          <a:p>
            <a:pPr marL="719455" lvl="1" indent="-269875"/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IMU sensor data</a:t>
            </a:r>
          </a:p>
          <a:p>
            <a:pPr marL="719455" lvl="1" indent="-269875"/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Camera – IMU calibration</a:t>
            </a:r>
          </a:p>
          <a:p>
            <a:pPr marL="449580" lvl="1" indent="0">
              <a:buNone/>
            </a:pPr>
            <a:endParaRPr lang="en-US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514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AB646F-3BE3-47A3-B14F-9CB84F6BF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18D02E-34B8-9160-05FF-21A4DA60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5978072" cy="1481150"/>
          </a:xfrm>
        </p:spPr>
        <p:txBody>
          <a:bodyPr>
            <a:normAutofit/>
          </a:bodyPr>
          <a:lstStyle/>
          <a:p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CAMERA CALIBRATION</a:t>
            </a:r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0BE7827-5B1A-4F37-BF70-19F7C5C6B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4" name="Picture 3" descr="A black and white cube with a black and white checkered surface&#10;&#10;Description automatically generated">
            <a:extLst>
              <a:ext uri="{FF2B5EF4-FFF2-40B4-BE49-F238E27FC236}">
                <a16:creationId xmlns:a16="http://schemas.microsoft.com/office/drawing/2014/main" id="{3DCE5BFA-DEDD-85CD-CC9D-F394E8E3C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9303" y="643467"/>
            <a:ext cx="2838528" cy="2624667"/>
          </a:xfrm>
          <a:prstGeom prst="rect">
            <a:avLst/>
          </a:prstGeom>
        </p:spPr>
      </p:pic>
      <p:pic>
        <p:nvPicPr>
          <p:cNvPr id="5" name="Picture 4" descr="A black and white cube with red arrows&#10;&#10;Description automatically generated">
            <a:extLst>
              <a:ext uri="{FF2B5EF4-FFF2-40B4-BE49-F238E27FC236}">
                <a16:creationId xmlns:a16="http://schemas.microsoft.com/office/drawing/2014/main" id="{A2451D6E-130A-35D9-ECCB-A0C5CD63B9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9302" y="3589863"/>
            <a:ext cx="2838529" cy="2624668"/>
          </a:xfrm>
          <a:prstGeom prst="rect">
            <a:avLst/>
          </a:prstGeom>
        </p:spPr>
      </p:pic>
      <p:pic>
        <p:nvPicPr>
          <p:cNvPr id="6" name="Picture 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AEAD28E7-CA56-1B10-936F-3191753FDD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4970" y="4169042"/>
            <a:ext cx="1943100" cy="1666875"/>
          </a:xfrm>
          <a:prstGeom prst="rect">
            <a:avLst/>
          </a:prstGeom>
        </p:spPr>
      </p:pic>
      <p:pic>
        <p:nvPicPr>
          <p:cNvPr id="7" name="Picture 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A93A9141-0F5A-9833-28CF-36CAA844D6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2309" y="4239735"/>
            <a:ext cx="1428750" cy="1657350"/>
          </a:xfrm>
          <a:prstGeom prst="rect">
            <a:avLst/>
          </a:prstGeom>
        </p:spPr>
      </p:pic>
      <p:pic>
        <p:nvPicPr>
          <p:cNvPr id="9" name="Picture 8" descr="A group of white letters on a black background&#10;&#10;Description automatically generated">
            <a:extLst>
              <a:ext uri="{FF2B5EF4-FFF2-40B4-BE49-F238E27FC236}">
                <a16:creationId xmlns:a16="http://schemas.microsoft.com/office/drawing/2014/main" id="{BF564F25-DCA3-6277-D00F-69DCA1B1B3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44634" y="4723254"/>
            <a:ext cx="4247407" cy="1666816"/>
          </a:xfrm>
          <a:prstGeom prst="rect">
            <a:avLst/>
          </a:prstGeom>
        </p:spPr>
      </p:pic>
      <p:pic>
        <p:nvPicPr>
          <p:cNvPr id="11" name="Picture 10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8BDC4957-53E5-2229-0CE0-3455902B88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5543" y="610618"/>
            <a:ext cx="6513614" cy="302419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24E52-8A37-60CC-3C42-F23C03E5C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3335585"/>
            <a:ext cx="5978072" cy="3121263"/>
          </a:xfrm>
        </p:spPr>
        <p:txBody>
          <a:bodyPr anchor="ctr">
            <a:normAutofit lnSpcReduction="10000"/>
          </a:bodyPr>
          <a:lstStyle/>
          <a:p>
            <a:pPr indent="-305435"/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Camera Calibration involves estimating the projection matrix.</a:t>
            </a:r>
            <a:endParaRPr lang="en-US"/>
          </a:p>
          <a:p>
            <a:pPr indent="-305435"/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Capture an image of known geometry</a:t>
            </a:r>
          </a:p>
          <a:p>
            <a:pPr indent="-305435"/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Identify correspondences between 3D scene points and image points</a:t>
            </a:r>
          </a:p>
          <a:p>
            <a:pPr indent="-305435"/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For each corresponding point 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i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in scene and image</a:t>
            </a:r>
          </a:p>
          <a:p>
            <a:pPr indent="-305435"/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Rearrange the terms</a:t>
            </a:r>
          </a:p>
          <a:p>
            <a:pPr indent="-305435"/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Solve for p</a:t>
            </a:r>
          </a:p>
          <a:p>
            <a:pPr indent="-305435"/>
            <a:endParaRPr lang="en-US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endParaRPr lang="en-US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endParaRPr lang="en-US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endParaRPr lang="en-US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endParaRPr lang="en-US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3" name="Picture 12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F1A8892B-08D1-1A3D-8687-1EE016FBABE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54309" y="3627788"/>
            <a:ext cx="184785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50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ack background with orange letters&#10;&#10;Description automatically generated">
            <a:extLst>
              <a:ext uri="{FF2B5EF4-FFF2-40B4-BE49-F238E27FC236}">
                <a16:creationId xmlns:a16="http://schemas.microsoft.com/office/drawing/2014/main" id="{12CBACA1-0334-2780-C83A-918CFC337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683" y="4325801"/>
            <a:ext cx="7088659" cy="892120"/>
          </a:xfrm>
          <a:prstGeom prst="rect">
            <a:avLst/>
          </a:prstGeom>
        </p:spPr>
      </p:pic>
      <p:pic>
        <p:nvPicPr>
          <p:cNvPr id="4" name="Picture 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1A13BA6C-B80E-06FF-A426-D63104DF9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683" y="1611313"/>
            <a:ext cx="5237017" cy="177737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75072-FD66-D34F-22E7-129272156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751610"/>
            <a:ext cx="10353762" cy="5039589"/>
          </a:xfrm>
        </p:spPr>
        <p:txBody>
          <a:bodyPr/>
          <a:lstStyle/>
          <a:p>
            <a:pPr indent="-305435"/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CONSTRAINED LEAST SQUARES SOLUTION</a:t>
            </a:r>
          </a:p>
          <a:p>
            <a:pPr marL="37465" indent="0">
              <a:buNone/>
            </a:pPr>
            <a:r>
              <a:rPr lang="en-US" i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      Least Squares Solution for P</a:t>
            </a:r>
          </a:p>
          <a:p>
            <a:pPr marL="719455" lvl="1" indent="-269875"/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Loss Function:</a:t>
            </a:r>
          </a:p>
          <a:p>
            <a:pPr marL="719455" lvl="1" indent="-269875"/>
            <a:endParaRPr lang="en-US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ea typeface="+mn-lt"/>
              <a:cs typeface="+mn-lt"/>
            </a:endParaRPr>
          </a:p>
          <a:p>
            <a:pPr marL="719455" lvl="1" indent="-269875"/>
            <a:endParaRPr lang="en-US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ea typeface="+mn-lt"/>
              <a:cs typeface="+mn-lt"/>
            </a:endParaRPr>
          </a:p>
          <a:p>
            <a:pPr marL="719455" lvl="1" indent="-269875"/>
            <a:endParaRPr lang="en-US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ea typeface="+mn-lt"/>
              <a:cs typeface="+mn-lt"/>
            </a:endParaRPr>
          </a:p>
          <a:p>
            <a:pPr marL="719455" lvl="1" indent="-269875"/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Take the derivative of the loss function with respect to P and set it equal to zero</a:t>
            </a:r>
          </a:p>
          <a:p>
            <a:pPr marL="719455" lvl="1" indent="-269875"/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Solve the eigenvalue problem to find the eigenvector corresponding to the smallest eigenvalue of A transpose</a:t>
            </a:r>
            <a:endParaRPr lang="en-US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719455" lvl="1" indent="-269875"/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Eigenvector p with smallest eigenvalue 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F2F1F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λ of matrix A^T.A minimizes the loss function L(p)</a:t>
            </a:r>
          </a:p>
          <a:p>
            <a:pPr marL="719455" lvl="1" indent="-269875"/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Rearrange the elements of P to obtain the projection matrix P</a:t>
            </a:r>
            <a:endParaRPr lang="en-US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719455" lvl="1" indent="-269875"/>
            <a:endParaRPr lang="en-US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ea typeface="+mn-lt"/>
              <a:cs typeface="+mn-lt"/>
            </a:endParaRPr>
          </a:p>
          <a:p>
            <a:pPr marL="719455" lvl="1" indent="-269875"/>
            <a:endParaRPr lang="en-US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ea typeface="+mn-lt"/>
              <a:cs typeface="+mn-lt"/>
            </a:endParaRP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5606E11E-ABEB-8595-922B-E552A12BB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7427" y="2187768"/>
            <a:ext cx="6172199" cy="1102627"/>
          </a:xfrm>
          <a:prstGeom prst="rect">
            <a:avLst/>
          </a:prstGeom>
        </p:spPr>
      </p:pic>
      <p:pic>
        <p:nvPicPr>
          <p:cNvPr id="2" name="Picture 1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E5756CA9-FDF2-25EA-71AC-9C1D2EA405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8244" y="3685299"/>
            <a:ext cx="2743200" cy="55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347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0C292-7EF4-1BC7-5129-1C55D42C5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63236"/>
            <a:ext cx="10353762" cy="1257300"/>
          </a:xfrm>
        </p:spPr>
        <p:txBody>
          <a:bodyPr>
            <a:normAutofit/>
          </a:bodyPr>
          <a:lstStyle/>
          <a:p>
            <a:r>
              <a:rPr lang="en-US" sz="44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IMU Sensor</a:t>
            </a:r>
            <a:endParaRPr lang="en-US" sz="4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58713-E7B6-9C94-DF77-2CB99D739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19151"/>
            <a:ext cx="10353762" cy="3714749"/>
          </a:xfrm>
        </p:spPr>
        <p:txBody>
          <a:bodyPr/>
          <a:lstStyle/>
          <a:p>
            <a:pPr indent="-305435"/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An IMU Sensor contains a gyroscope, magnetometer, and an accelerometer.</a:t>
            </a:r>
          </a:p>
          <a:p>
            <a:pPr indent="-305435"/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It gives us the pose of a mobile robot. (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x,y,z,r,p,y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).</a:t>
            </a:r>
          </a:p>
          <a:p>
            <a:pPr indent="-305435"/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Estimating roll and pitch from accelerometer</a:t>
            </a:r>
          </a:p>
          <a:p>
            <a:pPr marL="719455" lvl="1" indent="-269875"/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Roll is rotation about x axis</a:t>
            </a:r>
          </a:p>
          <a:p>
            <a:pPr marL="719455" lvl="1" indent="-269875"/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Pitch is rotation about y axis</a:t>
            </a:r>
          </a:p>
          <a:p>
            <a:pPr marL="719455" lvl="1" indent="-269875"/>
            <a:endParaRPr lang="en-US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endParaRPr lang="en-US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endParaRPr lang="en-US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DA379-A6FB-D2AB-4CF0-BF0B702CD5BB}"/>
              </a:ext>
            </a:extLst>
          </p:cNvPr>
          <p:cNvSpPr txBox="1"/>
          <p:nvPr/>
        </p:nvSpPr>
        <p:spPr>
          <a:xfrm>
            <a:off x="4511386" y="1281545"/>
            <a:ext cx="31605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/>
              <a:t>Inertial Measurement Unit</a:t>
            </a:r>
          </a:p>
        </p:txBody>
      </p:sp>
      <p:pic>
        <p:nvPicPr>
          <p:cNvPr id="5" name="Picture 4" descr="A close up of a symbol&#10;&#10;Description automatically generated">
            <a:extLst>
              <a:ext uri="{FF2B5EF4-FFF2-40B4-BE49-F238E27FC236}">
                <a16:creationId xmlns:a16="http://schemas.microsoft.com/office/drawing/2014/main" id="{E385E1B4-5B4B-63AE-81F8-BBEB93DC6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831" y="4078047"/>
            <a:ext cx="2400300" cy="657225"/>
          </a:xfrm>
          <a:prstGeom prst="rect">
            <a:avLst/>
          </a:prstGeom>
        </p:spPr>
      </p:pic>
      <p:pic>
        <p:nvPicPr>
          <p:cNvPr id="6" name="Picture 5" descr="A group of mathematical equations&#10;&#10;Description automatically generated">
            <a:extLst>
              <a:ext uri="{FF2B5EF4-FFF2-40B4-BE49-F238E27FC236}">
                <a16:creationId xmlns:a16="http://schemas.microsoft.com/office/drawing/2014/main" id="{3F06059F-9BFF-F62C-B634-C092FF4B4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508" y="3976870"/>
            <a:ext cx="2743200" cy="2796639"/>
          </a:xfrm>
          <a:prstGeom prst="rect">
            <a:avLst/>
          </a:prstGeom>
        </p:spPr>
      </p:pic>
      <p:pic>
        <p:nvPicPr>
          <p:cNvPr id="7" name="Picture 6" descr="A group of math equations&#10;&#10;Description automatically generated">
            <a:extLst>
              <a:ext uri="{FF2B5EF4-FFF2-40B4-BE49-F238E27FC236}">
                <a16:creationId xmlns:a16="http://schemas.microsoft.com/office/drawing/2014/main" id="{99B5D9A7-00A5-F05E-7849-E2BF3A711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3671" y="4035584"/>
            <a:ext cx="4308389" cy="2555642"/>
          </a:xfrm>
          <a:prstGeom prst="rect">
            <a:avLst/>
          </a:prstGeom>
        </p:spPr>
      </p:pic>
      <p:pic>
        <p:nvPicPr>
          <p:cNvPr id="8" name="Picture 7" descr="A mathematical equations and formulas&#10;&#10;Description automatically generated">
            <a:extLst>
              <a:ext uri="{FF2B5EF4-FFF2-40B4-BE49-F238E27FC236}">
                <a16:creationId xmlns:a16="http://schemas.microsoft.com/office/drawing/2014/main" id="{46663AB3-6038-F5BD-FFF0-D69B19B0D2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6265" y="4250589"/>
            <a:ext cx="2743200" cy="2063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6FA7B4-4D12-3B47-6474-93DD1512AB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0130" y="4594564"/>
            <a:ext cx="2743200" cy="1375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648461-9466-A332-C6F3-2DE73FC852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8941" y="4594564"/>
            <a:ext cx="2743200" cy="137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57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2E18B-D3F5-4D16-CC31-0BF5903AA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931" y="676018"/>
            <a:ext cx="10487626" cy="5115181"/>
          </a:xfrm>
        </p:spPr>
        <p:txBody>
          <a:bodyPr>
            <a:normAutofit/>
          </a:bodyPr>
          <a:lstStyle/>
          <a:p>
            <a:pPr marL="719455" lvl="1" indent="-269875"/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Estimate yaw using magnetometer</a:t>
            </a:r>
          </a:p>
          <a:p>
            <a:pPr marL="719455" lvl="1" indent="-269875"/>
            <a:endParaRPr lang="en-US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B50778-CCA7-6DFC-DFC8-65A9F54B8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995" y="1237645"/>
            <a:ext cx="2743200" cy="1375900"/>
          </a:xfrm>
          <a:prstGeom prst="rect">
            <a:avLst/>
          </a:prstGeom>
        </p:spPr>
      </p:pic>
      <p:pic>
        <p:nvPicPr>
          <p:cNvPr id="5" name="Picture 4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627E3128-CE19-70B6-5287-05CE0E135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3010148"/>
            <a:ext cx="7356389" cy="1321677"/>
          </a:xfrm>
          <a:prstGeom prst="rect">
            <a:avLst/>
          </a:prstGeom>
        </p:spPr>
      </p:pic>
      <p:pic>
        <p:nvPicPr>
          <p:cNvPr id="6" name="Picture 5" descr="A mathematical equation with black text&#10;&#10;Description automatically generated">
            <a:extLst>
              <a:ext uri="{FF2B5EF4-FFF2-40B4-BE49-F238E27FC236}">
                <a16:creationId xmlns:a16="http://schemas.microsoft.com/office/drawing/2014/main" id="{9BC2A09B-E8CE-AC2E-8E1C-589BEFD3C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4709202"/>
            <a:ext cx="7325497" cy="131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13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A5335-D6D4-A7F0-4568-A785B8E72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20" y="542153"/>
            <a:ext cx="10446437" cy="5249046"/>
          </a:xfrm>
        </p:spPr>
        <p:txBody>
          <a:bodyPr/>
          <a:lstStyle/>
          <a:p>
            <a:pPr indent="-305435"/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Rotation Matrix using IMU Sensor</a:t>
            </a:r>
            <a:endParaRPr lang="en-US"/>
          </a:p>
          <a:p>
            <a:pPr marL="719455" lvl="1" indent="-269875"/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The acceleration values stacked up give us the rotation matrix</a:t>
            </a:r>
          </a:p>
          <a:p>
            <a:pPr marL="719455" lvl="1" indent="-269875"/>
            <a:endParaRPr lang="en-US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" name="Picture 1" descr="A group of math equations&#10;&#10;Description automatically generated">
            <a:extLst>
              <a:ext uri="{FF2B5EF4-FFF2-40B4-BE49-F238E27FC236}">
                <a16:creationId xmlns:a16="http://schemas.microsoft.com/office/drawing/2014/main" id="{96308083-3026-1DA7-7AE4-91F9FC466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065" y="1827162"/>
            <a:ext cx="8657859" cy="153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82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Application>Microsoft Office PowerPoint</Application>
  <PresentationFormat>Widescreen</PresentationFormat>
  <Slides>16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SlateVTI</vt:lpstr>
      <vt:lpstr>CAMERA – IMU CALIBRATION</vt:lpstr>
      <vt:lpstr>OVERVIEW</vt:lpstr>
      <vt:lpstr>INTRODUCTION</vt:lpstr>
      <vt:lpstr>METHODOLOGY</vt:lpstr>
      <vt:lpstr>CAMERA CALIBRATION</vt:lpstr>
      <vt:lpstr>PowerPoint Presentation</vt:lpstr>
      <vt:lpstr>IMU Sensor</vt:lpstr>
      <vt:lpstr>PowerPoint Presentation</vt:lpstr>
      <vt:lpstr>PowerPoint Presentation</vt:lpstr>
      <vt:lpstr>Camera – IMU Calibration</vt:lpstr>
      <vt:lpstr>Progress So Far</vt:lpstr>
      <vt:lpstr>Results</vt:lpstr>
      <vt:lpstr>Plan Of Action</vt:lpstr>
      <vt:lpstr>Challenges Faced</vt:lpstr>
      <vt:lpstr>Project Repository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16</cp:revision>
  <dcterms:created xsi:type="dcterms:W3CDTF">2023-10-16T12:34:39Z</dcterms:created>
  <dcterms:modified xsi:type="dcterms:W3CDTF">2023-10-17T06:22:49Z</dcterms:modified>
</cp:coreProperties>
</file>