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6.jpeg" ContentType="image/jpe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move the slide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636757F-11A6-4A92-8FE3-08D87BDCC686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Ler tópicos</a:t>
            </a:r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Problema = informações fora do contexto</a:t>
            </a:r>
            <a:endParaRPr b="0" lang="pt-BR" sz="2000" spc="-1" strike="noStrike">
              <a:latin typeface="Arial"/>
            </a:endParaRPr>
          </a:p>
          <a:p>
            <a:endParaRPr b="0" lang="pt-BR" sz="2000" spc="-1" strike="noStrike">
              <a:latin typeface="Arial"/>
            </a:endParaRPr>
          </a:p>
          <a:p>
            <a:r>
              <a:rPr b="0" lang="pt-BR" sz="2000" spc="-1" strike="noStrike">
                <a:latin typeface="Arial"/>
              </a:rPr>
              <a:t>repetição</a:t>
            </a:r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Solução = composição</a:t>
            </a:r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Como obter um Null</a:t>
            </a:r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Como utilizar um null</a:t>
            </a:r>
            <a:endParaRPr b="0" lang="pt-BR" sz="2000" spc="-1" strike="noStrike">
              <a:latin typeface="Arial"/>
            </a:endParaRPr>
          </a:p>
          <a:p>
            <a:endParaRPr b="0" lang="pt-BR" sz="2000" spc="-1" strike="noStrike">
              <a:latin typeface="Arial"/>
            </a:endParaRPr>
          </a:p>
          <a:p>
            <a:r>
              <a:rPr b="0" lang="pt-BR" sz="2000" spc="-1" strike="noStrike">
                <a:latin typeface="Arial"/>
              </a:rPr>
              <a:t>*Curso não mostra como usar</a:t>
            </a:r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Como utilizar um null</a:t>
            </a:r>
            <a:endParaRPr b="0" lang="pt-BR" sz="2000" spc="-1" strike="noStrike">
              <a:latin typeface="Arial"/>
            </a:endParaRPr>
          </a:p>
          <a:p>
            <a:endParaRPr b="0" lang="pt-BR" sz="2000" spc="-1" strike="noStrike">
              <a:latin typeface="Arial"/>
            </a:endParaRPr>
          </a:p>
          <a:p>
            <a:r>
              <a:rPr b="0" lang="pt-BR" sz="2000" spc="-1" strike="noStrike">
                <a:latin typeface="Arial"/>
              </a:rPr>
              <a:t>*Curso não mostra como usar</a:t>
            </a:r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Problema: (slide)</a:t>
            </a:r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Solução: encapsulamento, private</a:t>
            </a:r>
            <a:endParaRPr b="0" lang="pt-BR" sz="2000" spc="-1" strike="noStrike">
              <a:latin typeface="Arial"/>
            </a:endParaRPr>
          </a:p>
          <a:p>
            <a:endParaRPr b="0" lang="pt-BR" sz="2000" spc="-1" strike="noStrike">
              <a:latin typeface="Arial"/>
            </a:endParaRPr>
          </a:p>
          <a:p>
            <a:r>
              <a:rPr b="0" lang="pt-BR" sz="2000" spc="-1" strike="noStrike">
                <a:latin typeface="Arial"/>
              </a:rPr>
              <a:t>Explicar private vs public</a:t>
            </a:r>
            <a:endParaRPr b="0" lang="pt-BR" sz="2000" spc="-1" strike="noStrike">
              <a:latin typeface="Arial"/>
            </a:endParaRPr>
          </a:p>
          <a:p>
            <a:endParaRPr b="0" lang="pt-BR" sz="2000" spc="-1" strike="noStrike">
              <a:latin typeface="Arial"/>
            </a:endParaRPr>
          </a:p>
          <a:p>
            <a:r>
              <a:rPr b="0" lang="pt-BR" sz="2000" spc="-1" strike="noStrike">
                <a:latin typeface="Arial"/>
              </a:rPr>
              <a:t>Problema: não podem mais printar o valor</a:t>
            </a:r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Solução: Get e Set</a:t>
            </a:r>
            <a:endParaRPr b="0" lang="pt-BR" sz="2000" spc="-1" strike="noStrike">
              <a:latin typeface="Arial"/>
            </a:endParaRPr>
          </a:p>
          <a:p>
            <a:endParaRPr b="0" lang="pt-BR" sz="2000" spc="-1" strike="noStrike">
              <a:latin typeface="Arial"/>
            </a:endParaRPr>
          </a:p>
          <a:p>
            <a:r>
              <a:rPr b="0" lang="pt-BR" sz="2000" spc="-1" strike="noStrike">
                <a:latin typeface="Arial"/>
              </a:rPr>
              <a:t>Explicar Get</a:t>
            </a:r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Set não faz sentido para saldo</a:t>
            </a:r>
            <a:endParaRPr b="0" lang="pt-BR" sz="2000" spc="-1" strike="noStrike">
              <a:latin typeface="Arial"/>
            </a:endParaRPr>
          </a:p>
          <a:p>
            <a:endParaRPr b="0" lang="pt-BR" sz="2000" spc="-1" strike="noStrike">
              <a:latin typeface="Arial"/>
            </a:endParaRPr>
          </a:p>
          <a:p>
            <a:r>
              <a:rPr b="0" lang="pt-BR" sz="2000" spc="-1" strike="noStrike">
                <a:latin typeface="Arial"/>
              </a:rPr>
              <a:t>Exemplo com outro atributo</a:t>
            </a:r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Classes</a:t>
            </a:r>
            <a:br/>
            <a:r>
              <a:rPr b="0" lang="pt-BR" sz="2000" spc="-1" strike="noStrike">
                <a:latin typeface="Arial"/>
              </a:rPr>
              <a:t>Atributos</a:t>
            </a:r>
            <a:br/>
            <a:r>
              <a:rPr b="0" lang="pt-BR" sz="2000" spc="-1" strike="noStrike">
                <a:latin typeface="Arial"/>
              </a:rPr>
              <a:t> Métodos</a:t>
            </a:r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Objetos</a:t>
            </a:r>
            <a:endParaRPr b="0" lang="pt-BR" sz="2000" spc="-1" strike="noStrike">
              <a:latin typeface="Arial"/>
            </a:endParaRPr>
          </a:p>
          <a:p>
            <a:r>
              <a:rPr b="0" lang="pt-BR" sz="2000" spc="-1" strike="noStrike">
                <a:latin typeface="Arial"/>
              </a:rPr>
              <a:t>Instanciação</a:t>
            </a:r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Diferença entre Objeto e referencia</a:t>
            </a:r>
            <a:endParaRPr b="0" lang="pt-BR" sz="2000" spc="-1" strike="noStrike">
              <a:latin typeface="Arial"/>
            </a:endParaRPr>
          </a:p>
          <a:p>
            <a:endParaRPr b="0" lang="pt-BR" sz="2000" spc="-1" strike="noStrike">
              <a:latin typeface="Arial"/>
            </a:endParaRPr>
          </a:p>
          <a:p>
            <a:r>
              <a:rPr b="0" lang="pt-BR" sz="2000" spc="-1" strike="noStrike">
                <a:latin typeface="Arial"/>
              </a:rPr>
              <a:t>new aloca memória</a:t>
            </a:r>
            <a:endParaRPr b="0" lang="pt-BR" sz="2000" spc="-1" strike="noStrike">
              <a:latin typeface="Arial"/>
            </a:endParaRPr>
          </a:p>
          <a:p>
            <a:endParaRPr b="0" lang="pt-BR" sz="2000" spc="-1" strike="noStrike">
              <a:latin typeface="Arial"/>
            </a:endParaRPr>
          </a:p>
          <a:p>
            <a:r>
              <a:rPr b="0" lang="pt-BR" sz="2000" spc="-1" strike="noStrike">
                <a:latin typeface="Arial"/>
              </a:rPr>
              <a:t>Referência só aponta para a memória alocada (ponteiro)</a:t>
            </a:r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Construtor que recebe como parâmetro a mesma classe</a:t>
            </a:r>
            <a:endParaRPr b="0" lang="pt-BR" sz="2000" spc="-1" strike="noStrike">
              <a:latin typeface="Arial"/>
            </a:endParaRPr>
          </a:p>
          <a:p>
            <a:endParaRPr b="0" lang="pt-BR" sz="2000" spc="-1" strike="noStrike">
              <a:latin typeface="Arial"/>
            </a:endParaRPr>
          </a:p>
          <a:p>
            <a:endParaRPr b="0" lang="pt-BR" sz="2000" spc="-1" strike="noStrike">
              <a:latin typeface="Arial"/>
            </a:endParaRPr>
          </a:p>
          <a:p>
            <a:r>
              <a:rPr b="0" lang="pt-BR" sz="2000" spc="-1" strike="noStrike">
                <a:latin typeface="Arial"/>
              </a:rPr>
              <a:t>Não sei se é boa prática</a:t>
            </a:r>
            <a:endParaRPr b="0" lang="pt-BR" sz="2000" spc="-1" strike="noStrike">
              <a:latin typeface="Arial"/>
            </a:endParaRPr>
          </a:p>
          <a:p>
            <a:r>
              <a:rPr b="0" lang="pt-BR" sz="2000" spc="-1" strike="noStrike">
                <a:latin typeface="Arial"/>
              </a:rPr>
              <a:t>Curso não mostra</a:t>
            </a:r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Parâmetro</a:t>
            </a:r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Return</a:t>
            </a:r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This</a:t>
            </a:r>
            <a:endParaRPr b="0" lang="pt-B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-3240"/>
            <a:ext cx="12191760" cy="520344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efefe"/>
                </a:solidFill>
                <a:latin typeface="Century Gothic"/>
              </a:rPr>
              <a:t>Click to edit Master title </a:t>
            </a:r>
            <a:r>
              <a:rPr b="1" lang="en-US" sz="5400" spc="-1" strike="noStrike">
                <a:solidFill>
                  <a:srgbClr val="fefefe"/>
                </a:solidFill>
                <a:latin typeface="Century Gothic"/>
              </a:rPr>
              <a:t>style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9B78F19-4CB3-4F4A-B0E0-74E7F82242CF}" type="datetime">
              <a:rPr b="0" lang="pt-BR" sz="900" spc="-1" strike="noStrike">
                <a:solidFill>
                  <a:srgbClr val="ffffff"/>
                </a:solidFill>
                <a:latin typeface="Century Gothic"/>
              </a:rPr>
              <a:t>11/04/22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/>
          <a:p>
            <a:pPr algn="r">
              <a:lnSpc>
                <a:spcPct val="100000"/>
              </a:lnSpc>
            </a:pPr>
            <a:fld id="{B4F75903-F64B-4816-A9E3-1E42554165E7}" type="slidenum">
              <a:rPr b="0" lang="pt-BR" sz="2000" spc="-1" strike="noStrike">
                <a:solidFill>
                  <a:srgbClr val="00c6bb"/>
                </a:solidFill>
                <a:latin typeface="Century Gothic"/>
              </a:rPr>
              <a:t>&lt;number&gt;</a:t>
            </a:fld>
            <a:endParaRPr b="0" lang="pt-BR" sz="20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2191760" cy="2185560"/>
          </a:xfrm>
          <a:custGeom>
            <a:avLst/>
            <a:gdLst/>
            <a:ah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anchor="ctr"/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Master text styles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81F276D-1FC7-4307-9D43-43B702A4B760}" type="datetime">
              <a:rPr b="0" lang="pt-BR" sz="900" spc="-1" strike="noStrike">
                <a:solidFill>
                  <a:srgbClr val="ffffff"/>
                </a:solidFill>
                <a:latin typeface="Century Gothic"/>
              </a:rPr>
              <a:t>11/04/22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/>
          <a:p>
            <a:pPr algn="r">
              <a:lnSpc>
                <a:spcPct val="100000"/>
              </a:lnSpc>
            </a:pPr>
            <a:fld id="{FCBA1ACE-9C0E-4614-9BF7-B2D819D75358}" type="slidenum">
              <a:rPr b="0" lang="pt-BR" sz="2000" spc="-1" strike="noStrike">
                <a:solidFill>
                  <a:srgbClr val="00c6bb"/>
                </a:solidFill>
                <a:latin typeface="Century Gothic"/>
              </a:rPr>
              <a:t>&lt;number&gt;</a:t>
            </a:fld>
            <a:endParaRPr b="0" lang="pt-BR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4A2F961-4594-4F18-A9A9-22D9D8571932}" type="datetime">
              <a:rPr b="0" lang="pt-BR" sz="900" spc="-1" strike="noStrike">
                <a:solidFill>
                  <a:srgbClr val="ffffff"/>
                </a:solidFill>
                <a:latin typeface="Century Gothic"/>
              </a:rPr>
              <a:t>11/04/22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/>
          <a:p>
            <a:pPr algn="r">
              <a:lnSpc>
                <a:spcPct val="100000"/>
              </a:lnSpc>
            </a:pPr>
            <a:fld id="{04FCC812-00E9-4362-817B-FA5BA94417E3}" type="slidenum">
              <a:rPr b="0" lang="pt-BR" sz="2000" spc="-1" strike="noStrike">
                <a:solidFill>
                  <a:srgbClr val="00c6bb"/>
                </a:solidFill>
                <a:latin typeface="Century Gothic"/>
              </a:rPr>
              <a:t>&lt;number&gt;</a:t>
            </a:fld>
            <a:endParaRPr b="0" lang="pt-BR" sz="20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2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Java OO: introdução à </a:t>
            </a:r>
            <a:r>
              <a:rPr b="0" lang="en-US" sz="5400" spc="-1" strike="noStrike">
                <a:solidFill>
                  <a:srgbClr val="fefefe"/>
                </a:solidFill>
                <a:latin typeface="Century Gothic"/>
                <a:ea typeface="Century Gothic"/>
              </a:rPr>
              <a:t>Orientação a Objetos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810000" y="5280840"/>
            <a:ext cx="10571760" cy="434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pt-BR" sz="1800" spc="-1" strike="noStrike">
                <a:solidFill>
                  <a:srgbClr val="ffffff"/>
                </a:solidFill>
                <a:latin typeface="Century Gothic"/>
              </a:rPr>
              <a:t>Erick Rafael Hasse de </a:t>
            </a:r>
            <a:r>
              <a:rPr b="0" lang="pt-BR" sz="1800" spc="-1" strike="noStrike">
                <a:solidFill>
                  <a:srgbClr val="ffffff"/>
                </a:solidFill>
                <a:latin typeface="Century Gothic"/>
              </a:rPr>
              <a:t>Oliveira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Composição De Objetos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grpSp>
        <p:nvGrpSpPr>
          <p:cNvPr id="196" name="Group 2"/>
          <p:cNvGrpSpPr/>
          <p:nvPr/>
        </p:nvGrpSpPr>
        <p:grpSpPr>
          <a:xfrm>
            <a:off x="818640" y="2523960"/>
            <a:ext cx="10554120" cy="3032640"/>
            <a:chOff x="818640" y="2523960"/>
            <a:chExt cx="10554120" cy="3032640"/>
          </a:xfrm>
        </p:grpSpPr>
        <p:sp>
          <p:nvSpPr>
            <p:cNvPr id="197" name="CustomShape 3"/>
            <p:cNvSpPr/>
            <p:nvPr/>
          </p:nvSpPr>
          <p:spPr>
            <a:xfrm>
              <a:off x="818640" y="2523960"/>
              <a:ext cx="10554120" cy="6951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44360" rIns="110520" tIns="144360" bIns="144720" anchor="ctr"/>
            <a:p>
              <a:pPr>
                <a:lnSpc>
                  <a:spcPct val="90000"/>
                </a:lnSpc>
                <a:spcAft>
                  <a:spcPts val="1015"/>
                </a:spcAft>
              </a:pPr>
              <a:r>
                <a:rPr b="0" lang="pt-BR" sz="2900" spc="-1" strike="noStrike">
                  <a:solidFill>
                    <a:srgbClr val="ffffff"/>
                  </a:solidFill>
                  <a:latin typeface="Century Gothic"/>
                </a:rPr>
                <a:t>Métodos e atributos que façam sentido com o contexto</a:t>
              </a:r>
              <a:endParaRPr b="0" lang="pt-BR" sz="2900" spc="-1" strike="noStrike">
                <a:latin typeface="Arial"/>
              </a:endParaRPr>
            </a:p>
          </p:txBody>
        </p:sp>
        <p:sp>
          <p:nvSpPr>
            <p:cNvPr id="198" name="CustomShape 4"/>
            <p:cNvSpPr/>
            <p:nvPr/>
          </p:nvSpPr>
          <p:spPr>
            <a:xfrm>
              <a:off x="818640" y="3303360"/>
              <a:ext cx="10554120" cy="6951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44360" rIns="110520" tIns="144360" bIns="144720" anchor="ctr"/>
            <a:p>
              <a:pPr>
                <a:lnSpc>
                  <a:spcPct val="90000"/>
                </a:lnSpc>
                <a:spcAft>
                  <a:spcPts val="1015"/>
                </a:spcAft>
              </a:pPr>
              <a:r>
                <a:rPr b="0" lang="pt-BR" sz="2900" spc="-1" strike="noStrike">
                  <a:solidFill>
                    <a:srgbClr val="ffffff"/>
                  </a:solidFill>
                  <a:latin typeface="Century Gothic"/>
                </a:rPr>
                <a:t>Isolar informações que seriam repetidas</a:t>
              </a:r>
              <a:endParaRPr b="0" lang="pt-BR" sz="2900" spc="-1" strike="noStrike">
                <a:latin typeface="Arial"/>
              </a:endParaRPr>
            </a:p>
          </p:txBody>
        </p:sp>
        <p:sp>
          <p:nvSpPr>
            <p:cNvPr id="199" name="CustomShape 5"/>
            <p:cNvSpPr/>
            <p:nvPr/>
          </p:nvSpPr>
          <p:spPr>
            <a:xfrm>
              <a:off x="818640" y="4082400"/>
              <a:ext cx="10554120" cy="6951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44360" rIns="110520" tIns="144360" bIns="144720" anchor="ctr"/>
            <a:p>
              <a:pPr>
                <a:lnSpc>
                  <a:spcPct val="90000"/>
                </a:lnSpc>
                <a:spcAft>
                  <a:spcPts val="1015"/>
                </a:spcAft>
              </a:pPr>
              <a:r>
                <a:rPr b="0" lang="pt-BR" sz="2900" spc="-1" strike="noStrike">
                  <a:solidFill>
                    <a:srgbClr val="ffffff"/>
                  </a:solidFill>
                  <a:latin typeface="Century Gothic"/>
                </a:rPr>
                <a:t>Objeto dentro de objetos</a:t>
              </a:r>
              <a:endParaRPr b="0" lang="pt-BR" sz="2900" spc="-1" strike="noStrike">
                <a:latin typeface="Arial"/>
              </a:endParaRPr>
            </a:p>
          </p:txBody>
        </p:sp>
        <p:sp>
          <p:nvSpPr>
            <p:cNvPr id="200" name="CustomShape 6"/>
            <p:cNvSpPr/>
            <p:nvPr/>
          </p:nvSpPr>
          <p:spPr>
            <a:xfrm>
              <a:off x="818640" y="4861440"/>
              <a:ext cx="10554120" cy="6951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44360" rIns="110520" tIns="144360" bIns="144720" anchor="ctr"/>
            <a:p>
              <a:pPr>
                <a:lnSpc>
                  <a:spcPct val="90000"/>
                </a:lnSpc>
                <a:spcAft>
                  <a:spcPts val="1015"/>
                </a:spcAft>
              </a:pPr>
              <a:r>
                <a:rPr b="0" lang="pt-BR" sz="2900" spc="-1" strike="noStrike">
                  <a:solidFill>
                    <a:srgbClr val="ffffff"/>
                  </a:solidFill>
                  <a:latin typeface="Century Gothic"/>
                </a:rPr>
                <a:t>Referência Null</a:t>
              </a:r>
              <a:endParaRPr b="0" lang="pt-BR" sz="2900" spc="-1" strike="noStrike">
                <a:latin typeface="Arial"/>
              </a:endParaRPr>
            </a:p>
          </p:txBody>
        </p:sp>
      </p:grpSp>
      <p:grpSp>
        <p:nvGrpSpPr>
          <p:cNvPr id="201" name="Group 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131" dur="indefinite" restart="never" nodeType="tmRoot">
          <p:childTnLst>
            <p:seq>
              <p:cTn id="1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650520" y="2926800"/>
            <a:ext cx="5042160" cy="19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latin typeface="Century Gothic"/>
              </a:rPr>
              <a:t>Acúmulo de informações for a do contexto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latin typeface="Century Gothic"/>
              </a:rPr>
              <a:t>Provável repetição de código no futuro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Composição De Objetos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204" name="Picture 17" descr=""/>
          <p:cNvPicPr/>
          <p:nvPr/>
        </p:nvPicPr>
        <p:blipFill>
          <a:blip r:embed="rId1"/>
          <a:stretch/>
        </p:blipFill>
        <p:spPr>
          <a:xfrm>
            <a:off x="5976000" y="2976840"/>
            <a:ext cx="5105160" cy="1618920"/>
          </a:xfrm>
          <a:prstGeom prst="rect">
            <a:avLst/>
          </a:prstGeom>
          <a:ln>
            <a:noFill/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</p:cSld>
  <p:timing>
    <p:tnLst>
      <p:par>
        <p:cTn id="133" dur="indefinite" restart="never" nodeType="tmRoot">
          <p:childTnLst>
            <p:seq>
              <p:cTn id="1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650520" y="2926800"/>
            <a:ext cx="5286960" cy="26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Métodos e atributos que façam sentido com o contexto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Isolar informações que seriam    repetidas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Objeto dentro de objeto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Composição De Objetos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207" name="Picture 2" descr=""/>
          <p:cNvPicPr/>
          <p:nvPr/>
        </p:nvPicPr>
        <p:blipFill>
          <a:blip r:embed="rId1"/>
          <a:srcRect l="0" t="0" r="354" b="76652"/>
          <a:stretch/>
        </p:blipFill>
        <p:spPr>
          <a:xfrm>
            <a:off x="6981120" y="2526480"/>
            <a:ext cx="4344840" cy="1366920"/>
          </a:xfrm>
          <a:prstGeom prst="rect">
            <a:avLst/>
          </a:prstGeom>
          <a:ln>
            <a:noFill/>
          </a:ln>
        </p:spPr>
      </p:pic>
      <p:pic>
        <p:nvPicPr>
          <p:cNvPr id="208" name="Picture 2" descr=""/>
          <p:cNvPicPr/>
          <p:nvPr/>
        </p:nvPicPr>
        <p:blipFill>
          <a:blip r:embed="rId2"/>
          <a:srcRect l="0" t="73995" r="709" b="264"/>
          <a:stretch/>
        </p:blipFill>
        <p:spPr>
          <a:xfrm>
            <a:off x="6981120" y="4617000"/>
            <a:ext cx="4344840" cy="151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5" dur="indefinite" restart="never" nodeType="tmRoot">
          <p:childTnLst>
            <p:seq>
              <p:cTn id="1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650520" y="2926800"/>
            <a:ext cx="49604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Referência Null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Composição De Objetos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211" name="Picture 5" descr=""/>
          <p:cNvPicPr/>
          <p:nvPr/>
        </p:nvPicPr>
        <p:blipFill>
          <a:blip r:embed="rId1"/>
          <a:stretch/>
        </p:blipFill>
        <p:spPr>
          <a:xfrm>
            <a:off x="4529160" y="2544840"/>
            <a:ext cx="6249960" cy="1435680"/>
          </a:xfrm>
          <a:prstGeom prst="rect">
            <a:avLst/>
          </a:prstGeom>
          <a:ln>
            <a:noFill/>
          </a:ln>
        </p:spPr>
      </p:pic>
      <p:pic>
        <p:nvPicPr>
          <p:cNvPr id="212" name="Picture 2" descr=""/>
          <p:cNvPicPr/>
          <p:nvPr/>
        </p:nvPicPr>
        <p:blipFill>
          <a:blip r:embed="rId2"/>
          <a:stretch/>
        </p:blipFill>
        <p:spPr>
          <a:xfrm>
            <a:off x="1312200" y="5056920"/>
            <a:ext cx="10499760" cy="86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7" dur="indefinite" restart="never" nodeType="tmRoot">
          <p:childTnLst>
            <p:seq>
              <p:cTn id="138" dur="indefinite" nodeType="mainSeq">
                <p:childTnLst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650520" y="2926800"/>
            <a:ext cx="49604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Referência Null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Composição De Objetos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215" name="Picture 5" descr=""/>
          <p:cNvPicPr/>
          <p:nvPr/>
        </p:nvPicPr>
        <p:blipFill>
          <a:blip r:embed="rId1"/>
          <a:stretch/>
        </p:blipFill>
        <p:spPr>
          <a:xfrm>
            <a:off x="4713840" y="4987440"/>
            <a:ext cx="2158560" cy="1112760"/>
          </a:xfrm>
          <a:prstGeom prst="rect">
            <a:avLst/>
          </a:prstGeom>
          <a:ln>
            <a:noFill/>
          </a:ln>
        </p:spPr>
      </p:pic>
      <p:pic>
        <p:nvPicPr>
          <p:cNvPr id="216" name="Picture 6" descr=""/>
          <p:cNvPicPr/>
          <p:nvPr/>
        </p:nvPicPr>
        <p:blipFill>
          <a:blip r:embed="rId2"/>
          <a:stretch/>
        </p:blipFill>
        <p:spPr>
          <a:xfrm>
            <a:off x="4714560" y="2065680"/>
            <a:ext cx="6084000" cy="263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43" dur="indefinite" restart="never" nodeType="tmRoot">
          <p:childTnLst>
            <p:seq>
              <p:cTn id="144" dur="indefinite" nodeType="mainSeq">
                <p:childTnLst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650520" y="2926800"/>
            <a:ext cx="49604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Referência Null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Composição De Objetos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219" name="Picture 3" descr=""/>
          <p:cNvPicPr/>
          <p:nvPr/>
        </p:nvPicPr>
        <p:blipFill>
          <a:blip r:embed="rId1"/>
          <a:stretch/>
        </p:blipFill>
        <p:spPr>
          <a:xfrm>
            <a:off x="4714560" y="2129400"/>
            <a:ext cx="6171840" cy="2794320"/>
          </a:xfrm>
          <a:prstGeom prst="rect">
            <a:avLst/>
          </a:prstGeom>
          <a:ln>
            <a:noFill/>
          </a:ln>
        </p:spPr>
      </p:pic>
      <p:pic>
        <p:nvPicPr>
          <p:cNvPr id="220" name="Picture 6" descr=""/>
          <p:cNvPicPr/>
          <p:nvPr/>
        </p:nvPicPr>
        <p:blipFill>
          <a:blip r:embed="rId2"/>
          <a:stretch/>
        </p:blipFill>
        <p:spPr>
          <a:xfrm>
            <a:off x="4714560" y="5243400"/>
            <a:ext cx="3798000" cy="1059840"/>
          </a:xfrm>
          <a:prstGeom prst="rect">
            <a:avLst/>
          </a:prstGeom>
          <a:ln>
            <a:noFill/>
          </a:ln>
        </p:spPr>
      </p:pic>
      <p:sp>
        <p:nvSpPr>
          <p:cNvPr id="221" name="CustomShape 3"/>
          <p:cNvSpPr/>
          <p:nvPr/>
        </p:nvSpPr>
        <p:spPr>
          <a:xfrm>
            <a:off x="4626360" y="3925440"/>
            <a:ext cx="976680" cy="22428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49" dur="indefinite" restart="never" nodeType="tmRoot">
          <p:childTnLst>
            <p:seq>
              <p:cTn id="150" dur="indefinite" nodeType="mainSeq">
                <p:childTnLst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Encapsulamento e Visibilidade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grpSp>
        <p:nvGrpSpPr>
          <p:cNvPr id="223" name="Group 2"/>
          <p:cNvGrpSpPr/>
          <p:nvPr/>
        </p:nvGrpSpPr>
        <p:grpSpPr>
          <a:xfrm>
            <a:off x="164160" y="3110040"/>
            <a:ext cx="2602080" cy="2300400"/>
            <a:chOff x="164160" y="3110040"/>
            <a:chExt cx="2602080" cy="2300400"/>
          </a:xfrm>
        </p:grpSpPr>
        <p:sp>
          <p:nvSpPr>
            <p:cNvPr id="224" name="CustomShape 3"/>
            <p:cNvSpPr/>
            <p:nvPr/>
          </p:nvSpPr>
          <p:spPr>
            <a:xfrm>
              <a:off x="164160" y="3110040"/>
              <a:ext cx="2602080" cy="527400"/>
            </a:xfrm>
            <a:prstGeom prst="roundRect">
              <a:avLst>
                <a:gd name="adj" fmla="val 16667"/>
              </a:avLst>
            </a:prstGeom>
            <a:solidFill>
              <a:srgbClr val="009598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9800" rIns="83880" tIns="109800" bIns="109440" anchor="ctr"/>
            <a:p>
              <a:pPr>
                <a:lnSpc>
                  <a:spcPct val="90000"/>
                </a:lnSpc>
                <a:spcAft>
                  <a:spcPts val="771"/>
                </a:spcAft>
              </a:pPr>
              <a:r>
                <a:rPr b="0" lang="pt-BR" sz="2200" spc="-1" strike="noStrike">
                  <a:solidFill>
                    <a:srgbClr val="ffffff"/>
                  </a:solidFill>
                  <a:latin typeface="Century Gothic"/>
                </a:rPr>
                <a:t>Encapsulamento</a:t>
              </a:r>
              <a:endParaRPr b="0" lang="pt-BR" sz="2200" spc="-1" strike="noStrike">
                <a:latin typeface="Arial"/>
              </a:endParaRPr>
            </a:p>
          </p:txBody>
        </p:sp>
        <p:sp>
          <p:nvSpPr>
            <p:cNvPr id="225" name="CustomShape 4"/>
            <p:cNvSpPr/>
            <p:nvPr/>
          </p:nvSpPr>
          <p:spPr>
            <a:xfrm>
              <a:off x="164160" y="3701160"/>
              <a:ext cx="2602080" cy="527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9800" rIns="83880" tIns="109800" bIns="109440" anchor="ctr"/>
            <a:p>
              <a:pPr>
                <a:lnSpc>
                  <a:spcPct val="90000"/>
                </a:lnSpc>
                <a:spcAft>
                  <a:spcPts val="771"/>
                </a:spcAft>
              </a:pPr>
              <a:r>
                <a:rPr b="0" lang="pt-BR" sz="2200" spc="-1" strike="noStrike">
                  <a:solidFill>
                    <a:srgbClr val="ffffff"/>
                  </a:solidFill>
                  <a:latin typeface="Century Gothic"/>
                </a:rPr>
                <a:t>Private e Public</a:t>
              </a:r>
              <a:endParaRPr b="0" lang="pt-BR" sz="2200" spc="-1" strike="noStrike">
                <a:latin typeface="Arial"/>
              </a:endParaRPr>
            </a:p>
          </p:txBody>
        </p:sp>
        <p:sp>
          <p:nvSpPr>
            <p:cNvPr id="226" name="CustomShape 5"/>
            <p:cNvSpPr/>
            <p:nvPr/>
          </p:nvSpPr>
          <p:spPr>
            <a:xfrm>
              <a:off x="164160" y="4291920"/>
              <a:ext cx="2602080" cy="527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9800" rIns="83880" tIns="109800" bIns="109440" anchor="ctr"/>
            <a:p>
              <a:pPr>
                <a:lnSpc>
                  <a:spcPct val="90000"/>
                </a:lnSpc>
                <a:spcAft>
                  <a:spcPts val="771"/>
                </a:spcAft>
              </a:pPr>
              <a:r>
                <a:rPr b="0" lang="pt-BR" sz="2200" spc="-1" strike="noStrike">
                  <a:solidFill>
                    <a:srgbClr val="ffffff"/>
                  </a:solidFill>
                  <a:latin typeface="Century Gothic"/>
                </a:rPr>
                <a:t>Getters</a:t>
              </a:r>
              <a:endParaRPr b="0" lang="pt-BR" sz="2200" spc="-1" strike="noStrike">
                <a:latin typeface="Arial"/>
              </a:endParaRPr>
            </a:p>
          </p:txBody>
        </p:sp>
        <p:sp>
          <p:nvSpPr>
            <p:cNvPr id="227" name="CustomShape 6"/>
            <p:cNvSpPr/>
            <p:nvPr/>
          </p:nvSpPr>
          <p:spPr>
            <a:xfrm>
              <a:off x="164160" y="4883040"/>
              <a:ext cx="2602080" cy="527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9800" rIns="83880" tIns="109800" bIns="109440" anchor="ctr"/>
            <a:p>
              <a:pPr>
                <a:lnSpc>
                  <a:spcPct val="90000"/>
                </a:lnSpc>
                <a:spcAft>
                  <a:spcPts val="771"/>
                </a:spcAft>
              </a:pPr>
              <a:r>
                <a:rPr b="0" lang="pt-BR" sz="2200" spc="-1" strike="noStrike">
                  <a:solidFill>
                    <a:srgbClr val="ffffff"/>
                  </a:solidFill>
                  <a:latin typeface="Century Gothic"/>
                </a:rPr>
                <a:t>Setters</a:t>
              </a:r>
              <a:endParaRPr b="0" lang="pt-BR" sz="2200" spc="-1" strike="noStrike">
                <a:latin typeface="Arial"/>
              </a:endParaRPr>
            </a:p>
          </p:txBody>
        </p:sp>
      </p:grpSp>
      <p:grpSp>
        <p:nvGrpSpPr>
          <p:cNvPr id="228" name="Group 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229" name="Picture 36" descr=""/>
          <p:cNvPicPr/>
          <p:nvPr/>
        </p:nvPicPr>
        <p:blipFill>
          <a:blip r:embed="rId1"/>
          <a:srcRect l="0" t="0" r="22250" b="12737"/>
          <a:stretch/>
        </p:blipFill>
        <p:spPr>
          <a:xfrm>
            <a:off x="3259080" y="3914640"/>
            <a:ext cx="2694600" cy="2203560"/>
          </a:xfrm>
          <a:prstGeom prst="rect">
            <a:avLst/>
          </a:prstGeom>
          <a:ln>
            <a:noFill/>
          </a:ln>
        </p:spPr>
      </p:pic>
      <p:pic>
        <p:nvPicPr>
          <p:cNvPr id="230" name="Picture 43" descr=""/>
          <p:cNvPicPr/>
          <p:nvPr/>
        </p:nvPicPr>
        <p:blipFill>
          <a:blip r:embed="rId2"/>
          <a:srcRect l="51" t="0" r="167" b="20648"/>
          <a:stretch/>
        </p:blipFill>
        <p:spPr>
          <a:xfrm>
            <a:off x="6095160" y="2104560"/>
            <a:ext cx="5807160" cy="2629080"/>
          </a:xfrm>
          <a:prstGeom prst="rect">
            <a:avLst/>
          </a:prstGeom>
          <a:ln>
            <a:noFill/>
          </a:ln>
        </p:spPr>
      </p:pic>
      <p:pic>
        <p:nvPicPr>
          <p:cNvPr id="231" name="Picture 44" descr=""/>
          <p:cNvPicPr/>
          <p:nvPr/>
        </p:nvPicPr>
        <p:blipFill>
          <a:blip r:embed="rId3"/>
          <a:srcRect l="75" t="0" r="251" b="34409"/>
          <a:stretch/>
        </p:blipFill>
        <p:spPr>
          <a:xfrm>
            <a:off x="6095160" y="5492880"/>
            <a:ext cx="3882960" cy="803520"/>
          </a:xfrm>
          <a:prstGeom prst="rect">
            <a:avLst/>
          </a:prstGeom>
          <a:ln>
            <a:noFill/>
          </a:ln>
        </p:spPr>
      </p:pic>
      <p:pic>
        <p:nvPicPr>
          <p:cNvPr id="232" name="Picture 43" descr=""/>
          <p:cNvPicPr/>
          <p:nvPr/>
        </p:nvPicPr>
        <p:blipFill>
          <a:blip r:embed="rId4"/>
          <a:srcRect l="51" t="81111" r="167" b="-295"/>
          <a:stretch/>
        </p:blipFill>
        <p:spPr>
          <a:xfrm>
            <a:off x="6095160" y="4741920"/>
            <a:ext cx="5807160" cy="635040"/>
          </a:xfrm>
          <a:prstGeom prst="rect">
            <a:avLst/>
          </a:prstGeom>
          <a:ln>
            <a:noFill/>
          </a:ln>
        </p:spPr>
      </p:pic>
      <p:pic>
        <p:nvPicPr>
          <p:cNvPr id="233" name="Picture 44" descr=""/>
          <p:cNvPicPr/>
          <p:nvPr/>
        </p:nvPicPr>
        <p:blipFill>
          <a:blip r:embed="rId5"/>
          <a:srcRect l="0" t="66404" r="251" b="-787"/>
          <a:stretch/>
        </p:blipFill>
        <p:spPr>
          <a:xfrm>
            <a:off x="6091920" y="6303960"/>
            <a:ext cx="3885840" cy="421200"/>
          </a:xfrm>
          <a:prstGeom prst="rect">
            <a:avLst/>
          </a:prstGeom>
          <a:ln>
            <a:noFill/>
          </a:ln>
        </p:spPr>
      </p:pic>
      <p:sp>
        <p:nvSpPr>
          <p:cNvPr id="234" name="CustomShape 8"/>
          <p:cNvSpPr/>
          <p:nvPr/>
        </p:nvSpPr>
        <p:spPr>
          <a:xfrm>
            <a:off x="3004920" y="2575080"/>
            <a:ext cx="3133440" cy="155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ffffff"/>
                </a:solidFill>
                <a:latin typeface="Century Gothic"/>
              </a:rPr>
              <a:t>Regra de negócio: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ffffff"/>
                </a:solidFill>
                <a:latin typeface="Century Gothic"/>
              </a:rPr>
              <a:t>Não ter saldo negativo!</a:t>
            </a:r>
            <a:endParaRPr b="0" lang="pt-BR" sz="2400" spc="-1" strike="noStrike">
              <a:latin typeface="Arial"/>
            </a:endParaRPr>
          </a:p>
        </p:txBody>
      </p:sp>
    </p:spTree>
  </p:cSld>
  <p:timing>
    <p:tnLst>
      <p:par>
        <p:cTn id="159" dur="indefinite" restart="never" nodeType="tmRoot">
          <p:childTnLst>
            <p:seq>
              <p:cTn id="160" dur="indefinite" nodeType="mainSeq">
                <p:childTnLst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Encapsulamento e Visibilidade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grpSp>
        <p:nvGrpSpPr>
          <p:cNvPr id="236" name="Group 2"/>
          <p:cNvGrpSpPr/>
          <p:nvPr/>
        </p:nvGrpSpPr>
        <p:grpSpPr>
          <a:xfrm>
            <a:off x="164160" y="3110040"/>
            <a:ext cx="2602080" cy="2300400"/>
            <a:chOff x="164160" y="3110040"/>
            <a:chExt cx="2602080" cy="2300400"/>
          </a:xfrm>
        </p:grpSpPr>
        <p:sp>
          <p:nvSpPr>
            <p:cNvPr id="237" name="CustomShape 3"/>
            <p:cNvSpPr/>
            <p:nvPr/>
          </p:nvSpPr>
          <p:spPr>
            <a:xfrm>
              <a:off x="164160" y="3110040"/>
              <a:ext cx="2602080" cy="527400"/>
            </a:xfrm>
            <a:prstGeom prst="roundRect">
              <a:avLst>
                <a:gd name="adj" fmla="val 16667"/>
              </a:avLst>
            </a:prstGeom>
            <a:solidFill>
              <a:srgbClr val="009598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9800" rIns="83880" tIns="109800" bIns="109440" anchor="ctr"/>
            <a:p>
              <a:pPr>
                <a:lnSpc>
                  <a:spcPct val="90000"/>
                </a:lnSpc>
                <a:spcAft>
                  <a:spcPts val="771"/>
                </a:spcAft>
              </a:pPr>
              <a:r>
                <a:rPr b="0" lang="pt-BR" sz="2200" spc="-1" strike="noStrike">
                  <a:solidFill>
                    <a:srgbClr val="ffffff"/>
                  </a:solidFill>
                  <a:latin typeface="Century Gothic"/>
                </a:rPr>
                <a:t>Encapsulamento</a:t>
              </a:r>
              <a:endParaRPr b="0" lang="pt-BR" sz="2200" spc="-1" strike="noStrike">
                <a:latin typeface="Arial"/>
              </a:endParaRPr>
            </a:p>
          </p:txBody>
        </p:sp>
        <p:sp>
          <p:nvSpPr>
            <p:cNvPr id="238" name="CustomShape 4"/>
            <p:cNvSpPr/>
            <p:nvPr/>
          </p:nvSpPr>
          <p:spPr>
            <a:xfrm>
              <a:off x="164160" y="3701160"/>
              <a:ext cx="2602080" cy="527400"/>
            </a:xfrm>
            <a:prstGeom prst="roundRect">
              <a:avLst>
                <a:gd name="adj" fmla="val 16667"/>
              </a:avLst>
            </a:prstGeom>
            <a:solidFill>
              <a:srgbClr val="009598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9800" rIns="83880" tIns="109800" bIns="109440" anchor="ctr"/>
            <a:p>
              <a:pPr>
                <a:lnSpc>
                  <a:spcPct val="90000"/>
                </a:lnSpc>
                <a:spcAft>
                  <a:spcPts val="771"/>
                </a:spcAft>
              </a:pPr>
              <a:r>
                <a:rPr b="0" lang="pt-BR" sz="2200" spc="-1" strike="noStrike">
                  <a:solidFill>
                    <a:srgbClr val="ffffff"/>
                  </a:solidFill>
                  <a:latin typeface="Century Gothic"/>
                </a:rPr>
                <a:t>Private e Public</a:t>
              </a:r>
              <a:endParaRPr b="0" lang="pt-BR" sz="2200" spc="-1" strike="noStrike">
                <a:latin typeface="Arial"/>
              </a:endParaRPr>
            </a:p>
          </p:txBody>
        </p:sp>
        <p:sp>
          <p:nvSpPr>
            <p:cNvPr id="239" name="CustomShape 5"/>
            <p:cNvSpPr/>
            <p:nvPr/>
          </p:nvSpPr>
          <p:spPr>
            <a:xfrm>
              <a:off x="164160" y="4291920"/>
              <a:ext cx="2602080" cy="527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9800" rIns="83880" tIns="109800" bIns="109440" anchor="ctr"/>
            <a:p>
              <a:pPr>
                <a:lnSpc>
                  <a:spcPct val="90000"/>
                </a:lnSpc>
                <a:spcAft>
                  <a:spcPts val="771"/>
                </a:spcAft>
              </a:pPr>
              <a:r>
                <a:rPr b="0" lang="pt-BR" sz="2200" spc="-1" strike="noStrike">
                  <a:solidFill>
                    <a:srgbClr val="ffffff"/>
                  </a:solidFill>
                  <a:latin typeface="Century Gothic"/>
                </a:rPr>
                <a:t>Getters</a:t>
              </a:r>
              <a:endParaRPr b="0" lang="pt-BR" sz="2200" spc="-1" strike="noStrike">
                <a:latin typeface="Arial"/>
              </a:endParaRPr>
            </a:p>
          </p:txBody>
        </p:sp>
        <p:sp>
          <p:nvSpPr>
            <p:cNvPr id="240" name="CustomShape 6"/>
            <p:cNvSpPr/>
            <p:nvPr/>
          </p:nvSpPr>
          <p:spPr>
            <a:xfrm>
              <a:off x="164160" y="4883040"/>
              <a:ext cx="2602080" cy="527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9800" rIns="83880" tIns="109800" bIns="109440" anchor="ctr"/>
            <a:p>
              <a:pPr>
                <a:lnSpc>
                  <a:spcPct val="90000"/>
                </a:lnSpc>
                <a:spcAft>
                  <a:spcPts val="771"/>
                </a:spcAft>
              </a:pPr>
              <a:r>
                <a:rPr b="0" lang="pt-BR" sz="2200" spc="-1" strike="noStrike">
                  <a:solidFill>
                    <a:srgbClr val="ffffff"/>
                  </a:solidFill>
                  <a:latin typeface="Century Gothic"/>
                </a:rPr>
                <a:t>Setters</a:t>
              </a:r>
              <a:endParaRPr b="0" lang="pt-BR" sz="2200" spc="-1" strike="noStrike">
                <a:latin typeface="Arial"/>
              </a:endParaRPr>
            </a:p>
          </p:txBody>
        </p:sp>
      </p:grpSp>
      <p:grpSp>
        <p:nvGrpSpPr>
          <p:cNvPr id="241" name="Group 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242" name="Picture 9" descr=""/>
          <p:cNvPicPr/>
          <p:nvPr/>
        </p:nvPicPr>
        <p:blipFill>
          <a:blip r:embed="rId1"/>
          <a:srcRect l="86" t="0" r="7747" b="0"/>
          <a:stretch/>
        </p:blipFill>
        <p:spPr>
          <a:xfrm>
            <a:off x="2998440" y="2837880"/>
            <a:ext cx="3482280" cy="2813040"/>
          </a:xfrm>
          <a:prstGeom prst="rect">
            <a:avLst/>
          </a:prstGeom>
          <a:ln>
            <a:noFill/>
          </a:ln>
        </p:spPr>
      </p:pic>
      <p:sp>
        <p:nvSpPr>
          <p:cNvPr id="243" name="CustomShape 8"/>
          <p:cNvSpPr/>
          <p:nvPr/>
        </p:nvSpPr>
        <p:spPr>
          <a:xfrm rot="5400000">
            <a:off x="3457800" y="2620080"/>
            <a:ext cx="741960" cy="4100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9"/>
          <p:cNvSpPr/>
          <p:nvPr/>
        </p:nvSpPr>
        <p:spPr>
          <a:xfrm>
            <a:off x="3407760" y="3192840"/>
            <a:ext cx="839880" cy="30240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5" name="Picture 12" descr=""/>
          <p:cNvPicPr/>
          <p:nvPr/>
        </p:nvPicPr>
        <p:blipFill>
          <a:blip r:embed="rId2"/>
          <a:srcRect l="0" t="0" r="22441" b="-265"/>
          <a:stretch/>
        </p:blipFill>
        <p:spPr>
          <a:xfrm>
            <a:off x="6570720" y="2228760"/>
            <a:ext cx="5449320" cy="4061160"/>
          </a:xfrm>
          <a:prstGeom prst="rect">
            <a:avLst/>
          </a:prstGeom>
          <a:ln>
            <a:noFill/>
          </a:ln>
        </p:spPr>
      </p:pic>
      <p:sp>
        <p:nvSpPr>
          <p:cNvPr id="246" name="CustomShape 10"/>
          <p:cNvSpPr/>
          <p:nvPr/>
        </p:nvSpPr>
        <p:spPr>
          <a:xfrm>
            <a:off x="7946640" y="2482920"/>
            <a:ext cx="663840" cy="5173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11"/>
          <p:cNvSpPr/>
          <p:nvPr/>
        </p:nvSpPr>
        <p:spPr>
          <a:xfrm>
            <a:off x="10789560" y="5472360"/>
            <a:ext cx="663840" cy="5173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12"/>
          <p:cNvSpPr/>
          <p:nvPr/>
        </p:nvSpPr>
        <p:spPr>
          <a:xfrm>
            <a:off x="9998280" y="4456440"/>
            <a:ext cx="663840" cy="5173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13"/>
          <p:cNvSpPr/>
          <p:nvPr/>
        </p:nvSpPr>
        <p:spPr>
          <a:xfrm>
            <a:off x="11160720" y="3440520"/>
            <a:ext cx="663840" cy="5173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14"/>
          <p:cNvSpPr/>
          <p:nvPr/>
        </p:nvSpPr>
        <p:spPr>
          <a:xfrm>
            <a:off x="7946640" y="5023080"/>
            <a:ext cx="663840" cy="5173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85" dur="indefinite" restart="never" nodeType="tmRoot">
          <p:childTnLst>
            <p:seq>
              <p:cTn id="186" dur="indefinite" nodeType="mainSeq">
                <p:childTnLst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Picture 13" descr=""/>
          <p:cNvPicPr/>
          <p:nvPr/>
        </p:nvPicPr>
        <p:blipFill>
          <a:blip r:embed="rId1"/>
          <a:stretch/>
        </p:blipFill>
        <p:spPr>
          <a:xfrm>
            <a:off x="6570720" y="2258640"/>
            <a:ext cx="5546520" cy="3805560"/>
          </a:xfrm>
          <a:prstGeom prst="rect">
            <a:avLst/>
          </a:prstGeom>
          <a:ln>
            <a:noFill/>
          </a:ln>
        </p:spPr>
      </p:pic>
      <p:sp>
        <p:nvSpPr>
          <p:cNvPr id="252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Encapsulamento e Visibilidade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grpSp>
        <p:nvGrpSpPr>
          <p:cNvPr id="253" name="Group 2"/>
          <p:cNvGrpSpPr/>
          <p:nvPr/>
        </p:nvGrpSpPr>
        <p:grpSpPr>
          <a:xfrm>
            <a:off x="164160" y="3110040"/>
            <a:ext cx="2602080" cy="2300400"/>
            <a:chOff x="164160" y="3110040"/>
            <a:chExt cx="2602080" cy="2300400"/>
          </a:xfrm>
        </p:grpSpPr>
        <p:sp>
          <p:nvSpPr>
            <p:cNvPr id="254" name="CustomShape 3"/>
            <p:cNvSpPr/>
            <p:nvPr/>
          </p:nvSpPr>
          <p:spPr>
            <a:xfrm>
              <a:off x="164160" y="3110040"/>
              <a:ext cx="2602080" cy="527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9800" rIns="83880" tIns="109800" bIns="109440" anchor="ctr"/>
            <a:p>
              <a:pPr>
                <a:lnSpc>
                  <a:spcPct val="90000"/>
                </a:lnSpc>
                <a:spcAft>
                  <a:spcPts val="771"/>
                </a:spcAft>
              </a:pPr>
              <a:r>
                <a:rPr b="0" lang="pt-BR" sz="2200" spc="-1" strike="noStrike">
                  <a:solidFill>
                    <a:srgbClr val="ffffff"/>
                  </a:solidFill>
                  <a:latin typeface="Century Gothic"/>
                </a:rPr>
                <a:t>Encapsulamento</a:t>
              </a:r>
              <a:endParaRPr b="0" lang="pt-BR" sz="2200" spc="-1" strike="noStrike">
                <a:latin typeface="Arial"/>
              </a:endParaRPr>
            </a:p>
          </p:txBody>
        </p:sp>
        <p:sp>
          <p:nvSpPr>
            <p:cNvPr id="255" name="CustomShape 4"/>
            <p:cNvSpPr/>
            <p:nvPr/>
          </p:nvSpPr>
          <p:spPr>
            <a:xfrm>
              <a:off x="164160" y="3701160"/>
              <a:ext cx="2602080" cy="527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9800" rIns="83880" tIns="109800" bIns="109440" anchor="ctr"/>
            <a:p>
              <a:pPr>
                <a:lnSpc>
                  <a:spcPct val="90000"/>
                </a:lnSpc>
                <a:spcAft>
                  <a:spcPts val="771"/>
                </a:spcAft>
              </a:pPr>
              <a:r>
                <a:rPr b="0" lang="pt-BR" sz="2200" spc="-1" strike="noStrike">
                  <a:solidFill>
                    <a:srgbClr val="ffffff"/>
                  </a:solidFill>
                  <a:latin typeface="Century Gothic"/>
                </a:rPr>
                <a:t>Private e Public</a:t>
              </a:r>
              <a:endParaRPr b="0" lang="pt-BR" sz="2200" spc="-1" strike="noStrike">
                <a:latin typeface="Arial"/>
              </a:endParaRPr>
            </a:p>
          </p:txBody>
        </p:sp>
        <p:sp>
          <p:nvSpPr>
            <p:cNvPr id="256" name="CustomShape 5"/>
            <p:cNvSpPr/>
            <p:nvPr/>
          </p:nvSpPr>
          <p:spPr>
            <a:xfrm>
              <a:off x="164160" y="4291920"/>
              <a:ext cx="2602080" cy="527400"/>
            </a:xfrm>
            <a:prstGeom prst="roundRect">
              <a:avLst>
                <a:gd name="adj" fmla="val 16667"/>
              </a:avLst>
            </a:prstGeom>
            <a:solidFill>
              <a:srgbClr val="009598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9800" rIns="83880" tIns="109800" bIns="109440" anchor="ctr"/>
            <a:p>
              <a:pPr>
                <a:lnSpc>
                  <a:spcPct val="90000"/>
                </a:lnSpc>
                <a:spcAft>
                  <a:spcPts val="771"/>
                </a:spcAft>
              </a:pPr>
              <a:r>
                <a:rPr b="0" lang="pt-BR" sz="2200" spc="-1" strike="noStrike">
                  <a:solidFill>
                    <a:srgbClr val="ffffff"/>
                  </a:solidFill>
                  <a:latin typeface="Century Gothic"/>
                </a:rPr>
                <a:t>Getters</a:t>
              </a:r>
              <a:endParaRPr b="0" lang="pt-BR" sz="2200" spc="-1" strike="noStrike">
                <a:latin typeface="Arial"/>
              </a:endParaRPr>
            </a:p>
          </p:txBody>
        </p:sp>
        <p:sp>
          <p:nvSpPr>
            <p:cNvPr id="257" name="CustomShape 6"/>
            <p:cNvSpPr/>
            <p:nvPr/>
          </p:nvSpPr>
          <p:spPr>
            <a:xfrm>
              <a:off x="164160" y="4883040"/>
              <a:ext cx="2602080" cy="527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9800" rIns="83880" tIns="109800" bIns="109440" anchor="ctr"/>
            <a:p>
              <a:pPr>
                <a:lnSpc>
                  <a:spcPct val="90000"/>
                </a:lnSpc>
                <a:spcAft>
                  <a:spcPts val="771"/>
                </a:spcAft>
              </a:pPr>
              <a:r>
                <a:rPr b="0" lang="pt-BR" sz="2200" spc="-1" strike="noStrike">
                  <a:solidFill>
                    <a:srgbClr val="ffffff"/>
                  </a:solidFill>
                  <a:latin typeface="Century Gothic"/>
                </a:rPr>
                <a:t>Setters</a:t>
              </a:r>
              <a:endParaRPr b="0" lang="pt-BR" sz="2200" spc="-1" strike="noStrike">
                <a:latin typeface="Arial"/>
              </a:endParaRPr>
            </a:p>
          </p:txBody>
        </p:sp>
      </p:grpSp>
      <p:grpSp>
        <p:nvGrpSpPr>
          <p:cNvPr id="258" name="Group 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59" name="CustomShape 8"/>
          <p:cNvSpPr/>
          <p:nvPr/>
        </p:nvSpPr>
        <p:spPr>
          <a:xfrm rot="5400000">
            <a:off x="10765440" y="3323160"/>
            <a:ext cx="741960" cy="4100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9"/>
          <p:cNvSpPr/>
          <p:nvPr/>
        </p:nvSpPr>
        <p:spPr>
          <a:xfrm rot="5400000">
            <a:off x="9823680" y="4296240"/>
            <a:ext cx="741960" cy="4100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10"/>
          <p:cNvSpPr/>
          <p:nvPr/>
        </p:nvSpPr>
        <p:spPr>
          <a:xfrm rot="5400000">
            <a:off x="10601280" y="5240160"/>
            <a:ext cx="741960" cy="4100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2" name="Picture 22" descr=""/>
          <p:cNvPicPr/>
          <p:nvPr/>
        </p:nvPicPr>
        <p:blipFill>
          <a:blip r:embed="rId2"/>
          <a:stretch/>
        </p:blipFill>
        <p:spPr>
          <a:xfrm>
            <a:off x="3044160" y="2679840"/>
            <a:ext cx="3241080" cy="3129480"/>
          </a:xfrm>
          <a:prstGeom prst="rect">
            <a:avLst/>
          </a:prstGeom>
          <a:ln>
            <a:noFill/>
          </a:ln>
        </p:spPr>
      </p:pic>
      <p:sp>
        <p:nvSpPr>
          <p:cNvPr id="263" name="CustomShape 11"/>
          <p:cNvSpPr/>
          <p:nvPr/>
        </p:nvSpPr>
        <p:spPr>
          <a:xfrm>
            <a:off x="3235680" y="4915800"/>
            <a:ext cx="2823120" cy="89856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12"/>
          <p:cNvSpPr/>
          <p:nvPr/>
        </p:nvSpPr>
        <p:spPr>
          <a:xfrm>
            <a:off x="7819920" y="2482920"/>
            <a:ext cx="663840" cy="5173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13"/>
          <p:cNvSpPr/>
          <p:nvPr/>
        </p:nvSpPr>
        <p:spPr>
          <a:xfrm>
            <a:off x="7790400" y="4915800"/>
            <a:ext cx="663840" cy="5173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23" dur="indefinite" restart="never" nodeType="tmRoot">
          <p:childTnLst>
            <p:seq>
              <p:cTn id="224" dur="indefinite" nodeType="mainSeq">
                <p:childTnLst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Encapsulamento e Visibilidade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grpSp>
        <p:nvGrpSpPr>
          <p:cNvPr id="267" name="Group 2"/>
          <p:cNvGrpSpPr/>
          <p:nvPr/>
        </p:nvGrpSpPr>
        <p:grpSpPr>
          <a:xfrm>
            <a:off x="164160" y="3110040"/>
            <a:ext cx="2602080" cy="2300400"/>
            <a:chOff x="164160" y="3110040"/>
            <a:chExt cx="2602080" cy="2300400"/>
          </a:xfrm>
        </p:grpSpPr>
        <p:sp>
          <p:nvSpPr>
            <p:cNvPr id="268" name="CustomShape 3"/>
            <p:cNvSpPr/>
            <p:nvPr/>
          </p:nvSpPr>
          <p:spPr>
            <a:xfrm>
              <a:off x="164160" y="3110040"/>
              <a:ext cx="2602080" cy="527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9800" rIns="83880" tIns="109800" bIns="109440" anchor="ctr"/>
            <a:p>
              <a:pPr>
                <a:lnSpc>
                  <a:spcPct val="90000"/>
                </a:lnSpc>
                <a:spcAft>
                  <a:spcPts val="771"/>
                </a:spcAft>
              </a:pPr>
              <a:r>
                <a:rPr b="0" lang="pt-BR" sz="2200" spc="-1" strike="noStrike">
                  <a:solidFill>
                    <a:srgbClr val="ffffff"/>
                  </a:solidFill>
                  <a:latin typeface="Century Gothic"/>
                </a:rPr>
                <a:t>Encapsulamento</a:t>
              </a:r>
              <a:endParaRPr b="0" lang="pt-BR" sz="2200" spc="-1" strike="noStrike">
                <a:latin typeface="Arial"/>
              </a:endParaRPr>
            </a:p>
          </p:txBody>
        </p:sp>
        <p:sp>
          <p:nvSpPr>
            <p:cNvPr id="269" name="CustomShape 4"/>
            <p:cNvSpPr/>
            <p:nvPr/>
          </p:nvSpPr>
          <p:spPr>
            <a:xfrm>
              <a:off x="164160" y="3701160"/>
              <a:ext cx="2602080" cy="527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9800" rIns="83880" tIns="109800" bIns="109440" anchor="ctr"/>
            <a:p>
              <a:pPr>
                <a:lnSpc>
                  <a:spcPct val="90000"/>
                </a:lnSpc>
                <a:spcAft>
                  <a:spcPts val="771"/>
                </a:spcAft>
              </a:pPr>
              <a:r>
                <a:rPr b="0" lang="pt-BR" sz="2200" spc="-1" strike="noStrike">
                  <a:solidFill>
                    <a:srgbClr val="ffffff"/>
                  </a:solidFill>
                  <a:latin typeface="Century Gothic"/>
                </a:rPr>
                <a:t>Private e Public</a:t>
              </a:r>
              <a:endParaRPr b="0" lang="pt-BR" sz="2200" spc="-1" strike="noStrike">
                <a:latin typeface="Arial"/>
              </a:endParaRPr>
            </a:p>
          </p:txBody>
        </p:sp>
        <p:sp>
          <p:nvSpPr>
            <p:cNvPr id="270" name="CustomShape 5"/>
            <p:cNvSpPr/>
            <p:nvPr/>
          </p:nvSpPr>
          <p:spPr>
            <a:xfrm>
              <a:off x="164160" y="4291920"/>
              <a:ext cx="2602080" cy="527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9800" rIns="83880" tIns="109800" bIns="109440" anchor="ctr"/>
            <a:p>
              <a:pPr>
                <a:lnSpc>
                  <a:spcPct val="90000"/>
                </a:lnSpc>
                <a:spcAft>
                  <a:spcPts val="771"/>
                </a:spcAft>
              </a:pPr>
              <a:r>
                <a:rPr b="0" lang="pt-BR" sz="2200" spc="-1" strike="noStrike">
                  <a:solidFill>
                    <a:srgbClr val="ffffff"/>
                  </a:solidFill>
                  <a:latin typeface="Century Gothic"/>
                </a:rPr>
                <a:t>Getters</a:t>
              </a:r>
              <a:endParaRPr b="0" lang="pt-BR" sz="2200" spc="-1" strike="noStrike">
                <a:latin typeface="Arial"/>
              </a:endParaRPr>
            </a:p>
          </p:txBody>
        </p:sp>
        <p:sp>
          <p:nvSpPr>
            <p:cNvPr id="271" name="CustomShape 6"/>
            <p:cNvSpPr/>
            <p:nvPr/>
          </p:nvSpPr>
          <p:spPr>
            <a:xfrm>
              <a:off x="164160" y="4883040"/>
              <a:ext cx="2602080" cy="527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9800" rIns="83880" tIns="109800" bIns="109440" anchor="ctr"/>
            <a:p>
              <a:pPr>
                <a:lnSpc>
                  <a:spcPct val="90000"/>
                </a:lnSpc>
                <a:spcAft>
                  <a:spcPts val="771"/>
                </a:spcAft>
              </a:pPr>
              <a:r>
                <a:rPr b="0" lang="pt-BR" sz="2200" spc="-1" strike="noStrike">
                  <a:solidFill>
                    <a:srgbClr val="ffffff"/>
                  </a:solidFill>
                  <a:latin typeface="Century Gothic"/>
                </a:rPr>
                <a:t>Setters</a:t>
              </a:r>
              <a:endParaRPr b="0" lang="pt-BR" sz="2200" spc="-1" strike="noStrike">
                <a:latin typeface="Arial"/>
              </a:endParaRPr>
            </a:p>
          </p:txBody>
        </p:sp>
      </p:grpSp>
      <p:grpSp>
        <p:nvGrpSpPr>
          <p:cNvPr id="272" name="Group 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273" name="Picture 10" descr=""/>
          <p:cNvPicPr/>
          <p:nvPr/>
        </p:nvPicPr>
        <p:blipFill>
          <a:blip r:embed="rId1"/>
          <a:stretch/>
        </p:blipFill>
        <p:spPr>
          <a:xfrm>
            <a:off x="2985480" y="2965680"/>
            <a:ext cx="3495240" cy="2401200"/>
          </a:xfrm>
          <a:prstGeom prst="rect">
            <a:avLst/>
          </a:prstGeom>
          <a:ln>
            <a:noFill/>
          </a:ln>
        </p:spPr>
      </p:pic>
      <p:sp>
        <p:nvSpPr>
          <p:cNvPr id="274" name="CustomShape 8"/>
          <p:cNvSpPr/>
          <p:nvPr/>
        </p:nvSpPr>
        <p:spPr>
          <a:xfrm>
            <a:off x="3206160" y="4417560"/>
            <a:ext cx="3223440" cy="93744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5" name="Picture 18" descr=""/>
          <p:cNvPicPr/>
          <p:nvPr/>
        </p:nvPicPr>
        <p:blipFill>
          <a:blip r:embed="rId2"/>
          <a:stretch/>
        </p:blipFill>
        <p:spPr>
          <a:xfrm>
            <a:off x="6590160" y="2022480"/>
            <a:ext cx="5194800" cy="3564720"/>
          </a:xfrm>
          <a:prstGeom prst="rect">
            <a:avLst/>
          </a:prstGeom>
          <a:ln>
            <a:noFill/>
          </a:ln>
        </p:spPr>
      </p:pic>
      <p:sp>
        <p:nvSpPr>
          <p:cNvPr id="276" name="CustomShape 9"/>
          <p:cNvSpPr/>
          <p:nvPr/>
        </p:nvSpPr>
        <p:spPr>
          <a:xfrm>
            <a:off x="7930800" y="2193840"/>
            <a:ext cx="595440" cy="52704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10"/>
          <p:cNvSpPr/>
          <p:nvPr/>
        </p:nvSpPr>
        <p:spPr>
          <a:xfrm>
            <a:off x="7970040" y="4499280"/>
            <a:ext cx="595440" cy="52704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8" name="Picture 25" descr=""/>
          <p:cNvPicPr/>
          <p:nvPr/>
        </p:nvPicPr>
        <p:blipFill>
          <a:blip r:embed="rId3"/>
          <a:stretch/>
        </p:blipFill>
        <p:spPr>
          <a:xfrm>
            <a:off x="6590160" y="5661000"/>
            <a:ext cx="3719880" cy="115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7" dur="indefinite" restart="never" nodeType="tmRoot">
          <p:childTnLst>
            <p:seq>
              <p:cTn id="258" dur="indefinite" nodeType="mainSeq">
                <p:childTnLst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7" descr=""/>
          <p:cNvPicPr/>
          <p:nvPr/>
        </p:nvPicPr>
        <p:blipFill>
          <a:blip r:embed="rId1"/>
          <a:stretch/>
        </p:blipFill>
        <p:spPr>
          <a:xfrm>
            <a:off x="5268600" y="514080"/>
            <a:ext cx="6616440" cy="1012320"/>
          </a:xfrm>
          <a:prstGeom prst="rect">
            <a:avLst/>
          </a:prstGeom>
          <a:ln>
            <a:noFill/>
          </a:ln>
        </p:spPr>
      </p:pic>
      <p:pic>
        <p:nvPicPr>
          <p:cNvPr id="134" name="Picture 5" descr=""/>
          <p:cNvPicPr/>
          <p:nvPr/>
        </p:nvPicPr>
        <p:blipFill>
          <a:blip r:embed="rId2"/>
          <a:srcRect l="0" t="0" r="282" b="66803"/>
          <a:stretch/>
        </p:blipFill>
        <p:spPr>
          <a:xfrm>
            <a:off x="616680" y="1979640"/>
            <a:ext cx="3220560" cy="734760"/>
          </a:xfrm>
          <a:prstGeom prst="rect">
            <a:avLst/>
          </a:prstGeom>
          <a:ln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616320" y="1304640"/>
            <a:ext cx="322848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entury Gothic"/>
              </a:rPr>
              <a:t>Formulário de Cadastro De Endereço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501240" y="5626800"/>
            <a:ext cx="4151160" cy="155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ffffff"/>
                </a:solidFill>
                <a:latin typeface="Century Gothic"/>
              </a:rPr>
              <a:t>Nova regra: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ffffff"/>
                </a:solidFill>
                <a:latin typeface="Century Gothic"/>
              </a:rPr>
              <a:t>Verificar se o país é válido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</p:txBody>
      </p:sp>
      <p:pic>
        <p:nvPicPr>
          <p:cNvPr id="137" name="Picture 9" descr=""/>
          <p:cNvPicPr/>
          <p:nvPr/>
        </p:nvPicPr>
        <p:blipFill>
          <a:blip r:embed="rId3"/>
          <a:stretch/>
        </p:blipFill>
        <p:spPr>
          <a:xfrm>
            <a:off x="5259600" y="480600"/>
            <a:ext cx="6643440" cy="2286000"/>
          </a:xfrm>
          <a:prstGeom prst="rect">
            <a:avLst/>
          </a:prstGeom>
          <a:ln>
            <a:noFill/>
          </a:ln>
        </p:spPr>
      </p:pic>
      <p:pic>
        <p:nvPicPr>
          <p:cNvPr id="138" name="Picture 11" descr=""/>
          <p:cNvPicPr/>
          <p:nvPr/>
        </p:nvPicPr>
        <p:blipFill>
          <a:blip r:embed="rId4"/>
          <a:stretch/>
        </p:blipFill>
        <p:spPr>
          <a:xfrm>
            <a:off x="5268600" y="3247920"/>
            <a:ext cx="6643440" cy="2157840"/>
          </a:xfrm>
          <a:prstGeom prst="rect">
            <a:avLst/>
          </a:prstGeom>
          <a:ln>
            <a:noFill/>
          </a:ln>
        </p:spPr>
      </p:pic>
      <p:sp>
        <p:nvSpPr>
          <p:cNvPr id="139" name="CustomShape 3"/>
          <p:cNvSpPr/>
          <p:nvPr/>
        </p:nvSpPr>
        <p:spPr>
          <a:xfrm>
            <a:off x="581400" y="3425040"/>
            <a:ext cx="322848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entury Gothic"/>
              </a:rPr>
              <a:t>Formulário de Pesquisa de Clientes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40" name="Picture 5" descr=""/>
          <p:cNvPicPr/>
          <p:nvPr/>
        </p:nvPicPr>
        <p:blipFill>
          <a:blip r:embed="rId5"/>
          <a:srcRect l="0" t="0" r="282" b="66803"/>
          <a:stretch/>
        </p:blipFill>
        <p:spPr>
          <a:xfrm>
            <a:off x="616680" y="4120560"/>
            <a:ext cx="3220560" cy="734760"/>
          </a:xfrm>
          <a:prstGeom prst="rect">
            <a:avLst/>
          </a:prstGeom>
          <a:ln>
            <a:noFill/>
          </a:ln>
        </p:spPr>
      </p:pic>
      <p:sp>
        <p:nvSpPr>
          <p:cNvPr id="141" name="CustomShape 4"/>
          <p:cNvSpPr/>
          <p:nvPr/>
        </p:nvSpPr>
        <p:spPr>
          <a:xfrm>
            <a:off x="122040" y="5625000"/>
            <a:ext cx="4151160" cy="8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ffffff"/>
                </a:solidFill>
                <a:latin typeface="Century Gothic"/>
              </a:rPr>
              <a:t>E quando forem 60 formulários?</a:t>
            </a:r>
            <a:endParaRPr b="0" lang="pt-BR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Encapsulamento e Visibilidade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grpSp>
        <p:nvGrpSpPr>
          <p:cNvPr id="280" name="Group 2"/>
          <p:cNvGrpSpPr/>
          <p:nvPr/>
        </p:nvGrpSpPr>
        <p:grpSpPr>
          <a:xfrm>
            <a:off x="164160" y="3110040"/>
            <a:ext cx="2602080" cy="2300400"/>
            <a:chOff x="164160" y="3110040"/>
            <a:chExt cx="2602080" cy="2300400"/>
          </a:xfrm>
        </p:grpSpPr>
        <p:sp>
          <p:nvSpPr>
            <p:cNvPr id="281" name="CustomShape 3"/>
            <p:cNvSpPr/>
            <p:nvPr/>
          </p:nvSpPr>
          <p:spPr>
            <a:xfrm>
              <a:off x="164160" y="3110040"/>
              <a:ext cx="2602080" cy="527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9800" rIns="83880" tIns="109800" bIns="109440" anchor="ctr"/>
            <a:p>
              <a:pPr>
                <a:lnSpc>
                  <a:spcPct val="90000"/>
                </a:lnSpc>
                <a:spcAft>
                  <a:spcPts val="771"/>
                </a:spcAft>
              </a:pPr>
              <a:r>
                <a:rPr b="0" lang="pt-BR" sz="2200" spc="-1" strike="noStrike">
                  <a:solidFill>
                    <a:srgbClr val="ffffff"/>
                  </a:solidFill>
                  <a:latin typeface="Century Gothic"/>
                </a:rPr>
                <a:t>Encapsulamento</a:t>
              </a:r>
              <a:endParaRPr b="0" lang="pt-BR" sz="2200" spc="-1" strike="noStrike">
                <a:latin typeface="Arial"/>
              </a:endParaRPr>
            </a:p>
          </p:txBody>
        </p:sp>
        <p:sp>
          <p:nvSpPr>
            <p:cNvPr id="282" name="CustomShape 4"/>
            <p:cNvSpPr/>
            <p:nvPr/>
          </p:nvSpPr>
          <p:spPr>
            <a:xfrm>
              <a:off x="164160" y="3701160"/>
              <a:ext cx="2602080" cy="527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9800" rIns="83880" tIns="109800" bIns="109440" anchor="ctr"/>
            <a:p>
              <a:pPr>
                <a:lnSpc>
                  <a:spcPct val="90000"/>
                </a:lnSpc>
                <a:spcAft>
                  <a:spcPts val="771"/>
                </a:spcAft>
              </a:pPr>
              <a:r>
                <a:rPr b="0" lang="pt-BR" sz="2200" spc="-1" strike="noStrike">
                  <a:solidFill>
                    <a:srgbClr val="ffffff"/>
                  </a:solidFill>
                  <a:latin typeface="Century Gothic"/>
                </a:rPr>
                <a:t>Private e Public</a:t>
              </a:r>
              <a:endParaRPr b="0" lang="pt-BR" sz="2200" spc="-1" strike="noStrike">
                <a:latin typeface="Arial"/>
              </a:endParaRPr>
            </a:p>
          </p:txBody>
        </p:sp>
        <p:sp>
          <p:nvSpPr>
            <p:cNvPr id="283" name="CustomShape 5"/>
            <p:cNvSpPr/>
            <p:nvPr/>
          </p:nvSpPr>
          <p:spPr>
            <a:xfrm>
              <a:off x="164160" y="4291920"/>
              <a:ext cx="2602080" cy="527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9800" rIns="83880" tIns="109800" bIns="109440" anchor="ctr"/>
            <a:p>
              <a:pPr>
                <a:lnSpc>
                  <a:spcPct val="90000"/>
                </a:lnSpc>
                <a:spcAft>
                  <a:spcPts val="771"/>
                </a:spcAft>
              </a:pPr>
              <a:r>
                <a:rPr b="0" lang="pt-BR" sz="2200" spc="-1" strike="noStrike">
                  <a:solidFill>
                    <a:srgbClr val="ffffff"/>
                  </a:solidFill>
                  <a:latin typeface="Century Gothic"/>
                </a:rPr>
                <a:t>Getters</a:t>
              </a:r>
              <a:endParaRPr b="0" lang="pt-BR" sz="2200" spc="-1" strike="noStrike">
                <a:latin typeface="Arial"/>
              </a:endParaRPr>
            </a:p>
          </p:txBody>
        </p:sp>
        <p:sp>
          <p:nvSpPr>
            <p:cNvPr id="284" name="CustomShape 6"/>
            <p:cNvSpPr/>
            <p:nvPr/>
          </p:nvSpPr>
          <p:spPr>
            <a:xfrm>
              <a:off x="164160" y="4883040"/>
              <a:ext cx="2602080" cy="527400"/>
            </a:xfrm>
            <a:prstGeom prst="roundRect">
              <a:avLst>
                <a:gd name="adj" fmla="val 16667"/>
              </a:avLst>
            </a:prstGeom>
            <a:solidFill>
              <a:srgbClr val="009598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9800" rIns="83880" tIns="109800" bIns="109440" anchor="ctr"/>
            <a:p>
              <a:pPr>
                <a:lnSpc>
                  <a:spcPct val="90000"/>
                </a:lnSpc>
                <a:spcAft>
                  <a:spcPts val="771"/>
                </a:spcAft>
              </a:pPr>
              <a:r>
                <a:rPr b="0" lang="pt-BR" sz="2200" spc="-1" strike="noStrike">
                  <a:solidFill>
                    <a:srgbClr val="ffffff"/>
                  </a:solidFill>
                  <a:latin typeface="Century Gothic"/>
                </a:rPr>
                <a:t>Setters</a:t>
              </a:r>
              <a:endParaRPr b="0" lang="pt-BR" sz="2200" spc="-1" strike="noStrike">
                <a:latin typeface="Arial"/>
              </a:endParaRPr>
            </a:p>
          </p:txBody>
        </p:sp>
      </p:grpSp>
      <p:grpSp>
        <p:nvGrpSpPr>
          <p:cNvPr id="285" name="Group 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286" name="Picture 12" descr=""/>
          <p:cNvPicPr/>
          <p:nvPr/>
        </p:nvPicPr>
        <p:blipFill>
          <a:blip r:embed="rId1"/>
          <a:stretch/>
        </p:blipFill>
        <p:spPr>
          <a:xfrm>
            <a:off x="4617000" y="2580840"/>
            <a:ext cx="5429520" cy="3366360"/>
          </a:xfrm>
          <a:prstGeom prst="rect">
            <a:avLst/>
          </a:prstGeom>
          <a:ln>
            <a:noFill/>
          </a:ln>
        </p:spPr>
      </p:pic>
      <p:sp>
        <p:nvSpPr>
          <p:cNvPr id="287" name="CustomShape 8"/>
          <p:cNvSpPr/>
          <p:nvPr/>
        </p:nvSpPr>
        <p:spPr>
          <a:xfrm>
            <a:off x="5003640" y="5003640"/>
            <a:ext cx="4982040" cy="94716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83" dur="indefinite" restart="never" nodeType="tmRoot">
          <p:childTnLst>
            <p:seq>
              <p:cTn id="284" dur="indefinite" nodeType="mainSeq">
                <p:childTnLst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Construtores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289" name="Picture 4" descr=""/>
          <p:cNvPicPr/>
          <p:nvPr/>
        </p:nvPicPr>
        <p:blipFill>
          <a:blip r:embed="rId1"/>
          <a:stretch/>
        </p:blipFill>
        <p:spPr>
          <a:xfrm>
            <a:off x="5476680" y="2069640"/>
            <a:ext cx="4012920" cy="3577680"/>
          </a:xfrm>
          <a:prstGeom prst="rect">
            <a:avLst/>
          </a:prstGeom>
          <a:ln>
            <a:noFill/>
          </a:ln>
        </p:spPr>
      </p:pic>
      <p:sp>
        <p:nvSpPr>
          <p:cNvPr id="290" name="CustomShape 2"/>
          <p:cNvSpPr/>
          <p:nvPr/>
        </p:nvSpPr>
        <p:spPr>
          <a:xfrm>
            <a:off x="250200" y="2331000"/>
            <a:ext cx="4979880" cy="39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Century Gothic"/>
              </a:rPr>
              <a:t>Se todos objetos daquele tipo devem ter uma informação ou executar uma ação quando são </a:t>
            </a:r>
            <a:r>
              <a:rPr b="0" lang="pt-BR" sz="3200" spc="-1" strike="noStrike">
                <a:solidFill>
                  <a:srgbClr val="ffffff"/>
                </a:solidFill>
                <a:latin typeface="Century Gothic"/>
              </a:rPr>
              <a:t>criados</a:t>
            </a:r>
            <a:r>
              <a:rPr b="0" lang="pt-BR" sz="2800" spc="-1" strike="noStrike">
                <a:solidFill>
                  <a:srgbClr val="ffffff"/>
                </a:solidFill>
                <a:latin typeface="Century Gothic"/>
              </a:rPr>
              <a:t>, o construtor possibilita ter controle e obrigar os objetos a fazerem isso sem esforço adicional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291" name="Picture 7" descr=""/>
          <p:cNvPicPr/>
          <p:nvPr/>
        </p:nvPicPr>
        <p:blipFill>
          <a:blip r:embed="rId2"/>
          <a:stretch/>
        </p:blipFill>
        <p:spPr>
          <a:xfrm>
            <a:off x="5476680" y="5729040"/>
            <a:ext cx="6318360" cy="802080"/>
          </a:xfrm>
          <a:prstGeom prst="rect">
            <a:avLst/>
          </a:prstGeom>
          <a:ln>
            <a:noFill/>
          </a:ln>
        </p:spPr>
      </p:pic>
      <p:sp>
        <p:nvSpPr>
          <p:cNvPr id="292" name="CustomShape 3"/>
          <p:cNvSpPr/>
          <p:nvPr/>
        </p:nvSpPr>
        <p:spPr>
          <a:xfrm>
            <a:off x="10812960" y="5153760"/>
            <a:ext cx="488160" cy="97668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93" dur="indefinite" restart="never" nodeType="tmRoot">
          <p:childTnLst>
            <p:seq>
              <p:cTn id="294" dur="indefinite" nodeType="mainSeq">
                <p:childTnLst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Construtores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279360" y="3425040"/>
            <a:ext cx="4979880" cy="137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Century Gothic"/>
              </a:rPr>
              <a:t>É possível criar variações do construtor e até mesmo um vazio.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295" name="Picture 10" descr=""/>
          <p:cNvPicPr/>
          <p:nvPr/>
        </p:nvPicPr>
        <p:blipFill>
          <a:blip r:embed="rId1"/>
          <a:stretch/>
        </p:blipFill>
        <p:spPr>
          <a:xfrm>
            <a:off x="5447160" y="1983240"/>
            <a:ext cx="6504120" cy="477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07" dur="indefinite" restart="never" nodeType="tmRoot">
          <p:childTnLst>
            <p:seq>
              <p:cTn id="308" dur="indefinite" nodeType="mainSeq">
                <p:childTnLst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Membros Estáticos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357480" y="2926800"/>
            <a:ext cx="4979880" cy="26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latin typeface="Century Gothic"/>
              </a:rPr>
              <a:t>Acesso a atributos "globais" da classe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latin typeface="Century Gothic"/>
              </a:rPr>
              <a:t>Permite a utilização de métodos sem a necessidade de instanciar um objeto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298" name="Picture 3" descr=""/>
          <p:cNvPicPr/>
          <p:nvPr/>
        </p:nvPicPr>
        <p:blipFill>
          <a:blip r:embed="rId1"/>
          <a:stretch/>
        </p:blipFill>
        <p:spPr>
          <a:xfrm>
            <a:off x="6102000" y="2011680"/>
            <a:ext cx="4589280" cy="3732840"/>
          </a:xfrm>
          <a:prstGeom prst="rect">
            <a:avLst/>
          </a:prstGeom>
          <a:ln>
            <a:noFill/>
          </a:ln>
        </p:spPr>
      </p:pic>
      <p:pic>
        <p:nvPicPr>
          <p:cNvPr id="299" name="Picture 5" descr=""/>
          <p:cNvPicPr/>
          <p:nvPr/>
        </p:nvPicPr>
        <p:blipFill>
          <a:blip r:embed="rId2"/>
          <a:stretch/>
        </p:blipFill>
        <p:spPr>
          <a:xfrm>
            <a:off x="6099840" y="5879520"/>
            <a:ext cx="3216240" cy="7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3" dur="indefinite" restart="never" nodeType="tmRoot">
          <p:childTnLst>
            <p:seq>
              <p:cTn id="314" dur="indefinite" nodeType="mainSeq">
                <p:childTnLst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Membros Estáticos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301" name="Picture 7" descr=""/>
          <p:cNvPicPr/>
          <p:nvPr/>
        </p:nvPicPr>
        <p:blipFill>
          <a:blip r:embed="rId1"/>
          <a:stretch/>
        </p:blipFill>
        <p:spPr>
          <a:xfrm>
            <a:off x="5666400" y="2537280"/>
            <a:ext cx="6201000" cy="2469600"/>
          </a:xfrm>
          <a:prstGeom prst="rect">
            <a:avLst/>
          </a:prstGeom>
          <a:ln>
            <a:noFill/>
          </a:ln>
        </p:spPr>
      </p:pic>
      <p:pic>
        <p:nvPicPr>
          <p:cNvPr id="302" name="Picture 5" descr=""/>
          <p:cNvPicPr/>
          <p:nvPr/>
        </p:nvPicPr>
        <p:blipFill>
          <a:blip r:embed="rId2"/>
          <a:stretch/>
        </p:blipFill>
        <p:spPr>
          <a:xfrm>
            <a:off x="5669640" y="5371200"/>
            <a:ext cx="3470040" cy="852840"/>
          </a:xfrm>
          <a:prstGeom prst="rect">
            <a:avLst/>
          </a:prstGeom>
          <a:ln>
            <a:noFill/>
          </a:ln>
        </p:spPr>
      </p:pic>
      <p:pic>
        <p:nvPicPr>
          <p:cNvPr id="303" name="Picture 10" descr=""/>
          <p:cNvPicPr/>
          <p:nvPr/>
        </p:nvPicPr>
        <p:blipFill>
          <a:blip r:embed="rId3"/>
          <a:stretch/>
        </p:blipFill>
        <p:spPr>
          <a:xfrm>
            <a:off x="640800" y="3726000"/>
            <a:ext cx="4344840" cy="2550960"/>
          </a:xfrm>
          <a:prstGeom prst="rect">
            <a:avLst/>
          </a:prstGeom>
          <a:ln>
            <a:noFill/>
          </a:ln>
        </p:spPr>
      </p:pic>
      <p:sp>
        <p:nvSpPr>
          <p:cNvPr id="304" name="CustomShape 2"/>
          <p:cNvSpPr/>
          <p:nvPr/>
        </p:nvSpPr>
        <p:spPr>
          <a:xfrm>
            <a:off x="220680" y="2388600"/>
            <a:ext cx="5395320" cy="11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ffffff"/>
                </a:solidFill>
                <a:latin typeface="Century Gothic"/>
              </a:rPr>
              <a:t>Acesso a atributos "globais" da classe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ffffff"/>
                </a:solidFill>
                <a:latin typeface="Century Gothic"/>
              </a:rPr>
              <a:t>Permite a utilização de métodos sem a necessidade de instanciar um objeto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323" dur="indefinite" restart="never" nodeType="tmRoot">
          <p:childTnLst>
            <p:seq>
              <p:cTn id="324" dur="indefinite" nodeType="mainSeq">
                <p:childTnLst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Membros Estáticos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376920" y="3796200"/>
            <a:ext cx="4979880" cy="155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latin typeface="Century Gothic"/>
              </a:rPr>
              <a:t>Permite a utilização de métodos sem a necessidade de instanciar um objeto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307" name="Picture 6" descr=""/>
          <p:cNvPicPr/>
          <p:nvPr/>
        </p:nvPicPr>
        <p:blipFill>
          <a:blip r:embed="rId1"/>
          <a:stretch/>
        </p:blipFill>
        <p:spPr>
          <a:xfrm>
            <a:off x="5574240" y="2131200"/>
            <a:ext cx="6035040" cy="2018880"/>
          </a:xfrm>
          <a:prstGeom prst="rect">
            <a:avLst/>
          </a:prstGeom>
          <a:ln>
            <a:noFill/>
          </a:ln>
        </p:spPr>
      </p:pic>
      <p:pic>
        <p:nvPicPr>
          <p:cNvPr id="308" name="Picture 7" descr=""/>
          <p:cNvPicPr/>
          <p:nvPr/>
        </p:nvPicPr>
        <p:blipFill>
          <a:blip r:embed="rId2"/>
          <a:stretch/>
        </p:blipFill>
        <p:spPr>
          <a:xfrm>
            <a:off x="5574240" y="4318920"/>
            <a:ext cx="5614920" cy="1572480"/>
          </a:xfrm>
          <a:prstGeom prst="rect">
            <a:avLst/>
          </a:prstGeom>
          <a:ln>
            <a:noFill/>
          </a:ln>
        </p:spPr>
      </p:pic>
      <p:pic>
        <p:nvPicPr>
          <p:cNvPr id="309" name="Picture 8" descr=""/>
          <p:cNvPicPr/>
          <p:nvPr/>
        </p:nvPicPr>
        <p:blipFill>
          <a:blip r:embed="rId3"/>
          <a:stretch/>
        </p:blipFill>
        <p:spPr>
          <a:xfrm>
            <a:off x="5574240" y="6016320"/>
            <a:ext cx="2742840" cy="59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7" dur="indefinite" restart="never" nodeType="tmRoot">
          <p:childTnLst>
            <p:seq>
              <p:cTn id="338" dur="indefinite" nodeType="mainSeq">
                <p:childTnLst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Orientação a Objetos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43" name="Picture 7" descr=""/>
          <p:cNvPicPr/>
          <p:nvPr/>
        </p:nvPicPr>
        <p:blipFill>
          <a:blip r:embed="rId1"/>
          <a:stretch/>
        </p:blipFill>
        <p:spPr>
          <a:xfrm>
            <a:off x="5105520" y="2542320"/>
            <a:ext cx="4491360" cy="3101400"/>
          </a:xfrm>
          <a:prstGeom prst="rect">
            <a:avLst/>
          </a:prstGeom>
          <a:ln>
            <a:noFill/>
          </a:ln>
        </p:spPr>
      </p:pic>
      <p:sp>
        <p:nvSpPr>
          <p:cNvPr id="144" name="CustomShape 2"/>
          <p:cNvSpPr/>
          <p:nvPr/>
        </p:nvSpPr>
        <p:spPr>
          <a:xfrm>
            <a:off x="7344000" y="2936520"/>
            <a:ext cx="975600" cy="107388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Shape 3"/>
          <p:cNvSpPr txBox="1"/>
          <p:nvPr/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Classes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Atributos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Métodos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Objetos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Referência vs Objetos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9440280" y="4007160"/>
            <a:ext cx="975600" cy="107388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Orientação a Objetos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Classes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Atributos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Objetos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Referência vs Objetos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49" name="Picture 5" descr=""/>
          <p:cNvPicPr/>
          <p:nvPr/>
        </p:nvPicPr>
        <p:blipFill>
          <a:blip r:embed="rId1"/>
          <a:srcRect l="0" t="40533" r="0" b="-771"/>
          <a:stretch/>
        </p:blipFill>
        <p:spPr>
          <a:xfrm>
            <a:off x="5654520" y="3852720"/>
            <a:ext cx="5487840" cy="1525320"/>
          </a:xfrm>
          <a:prstGeom prst="rect">
            <a:avLst/>
          </a:prstGeom>
          <a:ln>
            <a:noFill/>
          </a:ln>
        </p:spPr>
      </p:pic>
      <p:pic>
        <p:nvPicPr>
          <p:cNvPr id="150" name="Picture 5" descr=""/>
          <p:cNvPicPr/>
          <p:nvPr/>
        </p:nvPicPr>
        <p:blipFill>
          <a:blip r:embed="rId2"/>
          <a:srcRect l="0" t="0" r="0" b="56751"/>
          <a:stretch/>
        </p:blipFill>
        <p:spPr>
          <a:xfrm>
            <a:off x="5654520" y="2817000"/>
            <a:ext cx="5487840" cy="1095120"/>
          </a:xfrm>
          <a:prstGeom prst="rect">
            <a:avLst/>
          </a:prstGeom>
          <a:ln>
            <a:noFill/>
          </a:ln>
        </p:spPr>
      </p:pic>
      <p:sp>
        <p:nvSpPr>
          <p:cNvPr id="151" name="CustomShape 3"/>
          <p:cNvSpPr/>
          <p:nvPr/>
        </p:nvSpPr>
        <p:spPr>
          <a:xfrm>
            <a:off x="10938960" y="3425040"/>
            <a:ext cx="780480" cy="39960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4"/>
          <p:cNvSpPr/>
          <p:nvPr/>
        </p:nvSpPr>
        <p:spPr>
          <a:xfrm>
            <a:off x="10264680" y="4275000"/>
            <a:ext cx="975600" cy="43884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3" name="Picture 14" descr=""/>
          <p:cNvPicPr/>
          <p:nvPr/>
        </p:nvPicPr>
        <p:blipFill>
          <a:blip r:embed="rId3"/>
          <a:stretch/>
        </p:blipFill>
        <p:spPr>
          <a:xfrm>
            <a:off x="5958000" y="5688000"/>
            <a:ext cx="1428480" cy="95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Orientação a Objetos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Classes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Atributos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Objetos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Referência vs Objetos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56" name="Picture 6" descr=""/>
          <p:cNvPicPr/>
          <p:nvPr/>
        </p:nvPicPr>
        <p:blipFill>
          <a:blip r:embed="rId1"/>
          <a:stretch/>
        </p:blipFill>
        <p:spPr>
          <a:xfrm>
            <a:off x="5672160" y="2605680"/>
            <a:ext cx="5478120" cy="2818440"/>
          </a:xfrm>
          <a:prstGeom prst="rect">
            <a:avLst/>
          </a:prstGeom>
          <a:ln>
            <a:noFill/>
          </a:ln>
        </p:spPr>
      </p:pic>
      <p:sp>
        <p:nvSpPr>
          <p:cNvPr id="157" name="CustomShape 3"/>
          <p:cNvSpPr/>
          <p:nvPr/>
        </p:nvSpPr>
        <p:spPr>
          <a:xfrm>
            <a:off x="8625600" y="4456800"/>
            <a:ext cx="976680" cy="39024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8" name="Picture 9" descr=""/>
          <p:cNvPicPr/>
          <p:nvPr/>
        </p:nvPicPr>
        <p:blipFill>
          <a:blip r:embed="rId2"/>
          <a:stretch/>
        </p:blipFill>
        <p:spPr>
          <a:xfrm>
            <a:off x="5953320" y="5691600"/>
            <a:ext cx="1662480" cy="95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Orientação a Objetos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Classes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Atributos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Objetos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Referência vs Objetos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61" name="Picture 5" descr=""/>
          <p:cNvPicPr/>
          <p:nvPr/>
        </p:nvPicPr>
        <p:blipFill>
          <a:blip r:embed="rId1"/>
          <a:stretch/>
        </p:blipFill>
        <p:spPr>
          <a:xfrm>
            <a:off x="5515560" y="1923840"/>
            <a:ext cx="3563280" cy="1525320"/>
          </a:xfrm>
          <a:prstGeom prst="rect">
            <a:avLst/>
          </a:prstGeom>
          <a:ln>
            <a:noFill/>
          </a:ln>
        </p:spPr>
      </p:pic>
      <p:pic>
        <p:nvPicPr>
          <p:cNvPr id="162" name="Picture 8" descr=""/>
          <p:cNvPicPr/>
          <p:nvPr/>
        </p:nvPicPr>
        <p:blipFill>
          <a:blip r:embed="rId2"/>
          <a:stretch/>
        </p:blipFill>
        <p:spPr>
          <a:xfrm>
            <a:off x="5476680" y="3560400"/>
            <a:ext cx="5272920" cy="2247120"/>
          </a:xfrm>
          <a:prstGeom prst="rect">
            <a:avLst/>
          </a:prstGeom>
          <a:ln>
            <a:noFill/>
          </a:ln>
        </p:spPr>
      </p:pic>
      <p:pic>
        <p:nvPicPr>
          <p:cNvPr id="163" name="Picture 11" descr=""/>
          <p:cNvPicPr/>
          <p:nvPr/>
        </p:nvPicPr>
        <p:blipFill>
          <a:blip r:embed="rId3"/>
          <a:stretch/>
        </p:blipFill>
        <p:spPr>
          <a:xfrm>
            <a:off x="5900760" y="5931360"/>
            <a:ext cx="1523520" cy="875880"/>
          </a:xfrm>
          <a:prstGeom prst="rect">
            <a:avLst/>
          </a:prstGeom>
          <a:ln>
            <a:noFill/>
          </a:ln>
        </p:spPr>
      </p:pic>
      <p:sp>
        <p:nvSpPr>
          <p:cNvPr id="164" name="CustomShape 3"/>
          <p:cNvSpPr/>
          <p:nvPr/>
        </p:nvSpPr>
        <p:spPr>
          <a:xfrm>
            <a:off x="10745280" y="4691160"/>
            <a:ext cx="976680" cy="48816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Comportamento: Métodos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grpSp>
        <p:nvGrpSpPr>
          <p:cNvPr id="166" name="Group 2"/>
          <p:cNvGrpSpPr/>
          <p:nvPr/>
        </p:nvGrpSpPr>
        <p:grpSpPr>
          <a:xfrm>
            <a:off x="808920" y="3157560"/>
            <a:ext cx="2963520" cy="2097720"/>
            <a:chOff x="808920" y="3157560"/>
            <a:chExt cx="2963520" cy="2097720"/>
          </a:xfrm>
        </p:grpSpPr>
        <p:sp>
          <p:nvSpPr>
            <p:cNvPr id="167" name="CustomShape 3"/>
            <p:cNvSpPr/>
            <p:nvPr/>
          </p:nvSpPr>
          <p:spPr>
            <a:xfrm>
              <a:off x="808920" y="3157560"/>
              <a:ext cx="2963520" cy="647280"/>
            </a:xfrm>
            <a:prstGeom prst="roundRect">
              <a:avLst>
                <a:gd name="adj" fmla="val 16667"/>
              </a:avLst>
            </a:prstGeom>
            <a:solidFill>
              <a:srgbClr val="009598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34640" rIns="102960" tIns="134640" bIns="134640" anchor="ctr"/>
            <a:p>
              <a:pPr>
                <a:lnSpc>
                  <a:spcPct val="90000"/>
                </a:lnSpc>
                <a:spcAft>
                  <a:spcPts val="944"/>
                </a:spcAft>
              </a:pPr>
              <a:r>
                <a:rPr b="0" lang="pt-BR" sz="2700" spc="-1" strike="noStrike">
                  <a:solidFill>
                    <a:srgbClr val="ffffff"/>
                  </a:solidFill>
                  <a:latin typeface="Century Gothic"/>
                </a:rPr>
                <a:t>Parâmetros</a:t>
              </a:r>
              <a:endParaRPr b="0" lang="pt-BR" sz="2700" spc="-1" strike="noStrike">
                <a:latin typeface="Arial"/>
              </a:endParaRPr>
            </a:p>
          </p:txBody>
        </p:sp>
        <p:sp>
          <p:nvSpPr>
            <p:cNvPr id="168" name="CustomShape 4"/>
            <p:cNvSpPr/>
            <p:nvPr/>
          </p:nvSpPr>
          <p:spPr>
            <a:xfrm>
              <a:off x="808920" y="3882960"/>
              <a:ext cx="2963520" cy="6472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34640" rIns="102960" tIns="134640" bIns="134640" anchor="ctr"/>
            <a:p>
              <a:pPr>
                <a:lnSpc>
                  <a:spcPct val="90000"/>
                </a:lnSpc>
                <a:spcAft>
                  <a:spcPts val="944"/>
                </a:spcAft>
              </a:pPr>
              <a:r>
                <a:rPr b="0" lang="pt-BR" sz="2700" spc="-1" strike="noStrike">
                  <a:solidFill>
                    <a:srgbClr val="ffffff"/>
                  </a:solidFill>
                  <a:latin typeface="Century Gothic"/>
                </a:rPr>
                <a:t>Retorno (return)</a:t>
              </a:r>
              <a:endParaRPr b="0" lang="pt-BR" sz="2700" spc="-1" strike="noStrike">
                <a:latin typeface="Arial"/>
              </a:endParaRPr>
            </a:p>
          </p:txBody>
        </p:sp>
        <p:sp>
          <p:nvSpPr>
            <p:cNvPr id="169" name="CustomShape 5"/>
            <p:cNvSpPr/>
            <p:nvPr/>
          </p:nvSpPr>
          <p:spPr>
            <a:xfrm>
              <a:off x="808920" y="4608000"/>
              <a:ext cx="2963520" cy="6472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34640" rIns="102960" tIns="134640" bIns="134640" anchor="ctr"/>
            <a:p>
              <a:pPr>
                <a:lnSpc>
                  <a:spcPct val="90000"/>
                </a:lnSpc>
                <a:spcAft>
                  <a:spcPts val="944"/>
                </a:spcAft>
              </a:pPr>
              <a:r>
                <a:rPr b="0" lang="pt-BR" sz="2700" spc="-1" strike="noStrike">
                  <a:solidFill>
                    <a:srgbClr val="ffffff"/>
                  </a:solidFill>
                  <a:latin typeface="Century Gothic"/>
                </a:rPr>
                <a:t>This</a:t>
              </a:r>
              <a:endParaRPr b="0" lang="pt-BR" sz="2700" spc="-1" strike="noStrike">
                <a:latin typeface="Arial"/>
              </a:endParaRPr>
            </a:p>
          </p:txBody>
        </p:sp>
      </p:grpSp>
      <p:grpSp>
        <p:nvGrpSpPr>
          <p:cNvPr id="170" name="Group 6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171" name="Picture 244" descr=""/>
          <p:cNvPicPr/>
          <p:nvPr/>
        </p:nvPicPr>
        <p:blipFill>
          <a:blip r:embed="rId1"/>
          <a:stretch/>
        </p:blipFill>
        <p:spPr>
          <a:xfrm>
            <a:off x="5769720" y="2436480"/>
            <a:ext cx="5546520" cy="3156840"/>
          </a:xfrm>
          <a:prstGeom prst="rect">
            <a:avLst/>
          </a:prstGeom>
          <a:ln>
            <a:noFill/>
          </a:ln>
        </p:spPr>
      </p:pic>
      <p:sp>
        <p:nvSpPr>
          <p:cNvPr id="172" name="CustomShape 7"/>
          <p:cNvSpPr/>
          <p:nvPr/>
        </p:nvSpPr>
        <p:spPr>
          <a:xfrm>
            <a:off x="9527040" y="2939760"/>
            <a:ext cx="1230480" cy="976680"/>
          </a:xfrm>
          <a:prstGeom prst="up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3" dur="indefinite" restart="never" nodeType="tmRoot">
          <p:childTnLst>
            <p:seq>
              <p:cTn id="94" dur="indefinite" nodeType="mainSeq">
                <p:childTnLst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Comportamento: Métodos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grpSp>
        <p:nvGrpSpPr>
          <p:cNvPr id="174" name="Group 2"/>
          <p:cNvGrpSpPr/>
          <p:nvPr/>
        </p:nvGrpSpPr>
        <p:grpSpPr>
          <a:xfrm>
            <a:off x="808920" y="3157560"/>
            <a:ext cx="2963520" cy="2097720"/>
            <a:chOff x="808920" y="3157560"/>
            <a:chExt cx="2963520" cy="2097720"/>
          </a:xfrm>
        </p:grpSpPr>
        <p:sp>
          <p:nvSpPr>
            <p:cNvPr id="175" name="CustomShape 3"/>
            <p:cNvSpPr/>
            <p:nvPr/>
          </p:nvSpPr>
          <p:spPr>
            <a:xfrm>
              <a:off x="808920" y="3157560"/>
              <a:ext cx="2963520" cy="6472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34640" rIns="102960" tIns="134640" bIns="134640" anchor="ctr"/>
            <a:p>
              <a:pPr>
                <a:lnSpc>
                  <a:spcPct val="90000"/>
                </a:lnSpc>
                <a:spcAft>
                  <a:spcPts val="944"/>
                </a:spcAft>
              </a:pPr>
              <a:r>
                <a:rPr b="0" lang="pt-BR" sz="2700" spc="-1" strike="noStrike">
                  <a:solidFill>
                    <a:srgbClr val="ffffff"/>
                  </a:solidFill>
                  <a:latin typeface="Century Gothic"/>
                </a:rPr>
                <a:t>Parâmetros</a:t>
              </a:r>
              <a:endParaRPr b="0" lang="pt-BR" sz="2700" spc="-1" strike="noStrike">
                <a:latin typeface="Arial"/>
              </a:endParaRPr>
            </a:p>
          </p:txBody>
        </p:sp>
        <p:sp>
          <p:nvSpPr>
            <p:cNvPr id="176" name="CustomShape 4"/>
            <p:cNvSpPr/>
            <p:nvPr/>
          </p:nvSpPr>
          <p:spPr>
            <a:xfrm>
              <a:off x="808920" y="3882960"/>
              <a:ext cx="2963520" cy="647280"/>
            </a:xfrm>
            <a:prstGeom prst="roundRect">
              <a:avLst>
                <a:gd name="adj" fmla="val 16667"/>
              </a:avLst>
            </a:prstGeom>
            <a:solidFill>
              <a:srgbClr val="009598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34640" rIns="102960" tIns="134640" bIns="134640" anchor="ctr"/>
            <a:p>
              <a:pPr>
                <a:lnSpc>
                  <a:spcPct val="90000"/>
                </a:lnSpc>
                <a:spcAft>
                  <a:spcPts val="944"/>
                </a:spcAft>
              </a:pPr>
              <a:r>
                <a:rPr b="0" lang="pt-BR" sz="2700" spc="-1" strike="noStrike">
                  <a:solidFill>
                    <a:srgbClr val="ffffff"/>
                  </a:solidFill>
                  <a:latin typeface="Century Gothic"/>
                </a:rPr>
                <a:t>Retorno</a:t>
              </a:r>
              <a:endParaRPr b="0" lang="pt-BR" sz="2700" spc="-1" strike="noStrike">
                <a:latin typeface="Arial"/>
              </a:endParaRPr>
            </a:p>
          </p:txBody>
        </p:sp>
        <p:sp>
          <p:nvSpPr>
            <p:cNvPr id="177" name="CustomShape 5"/>
            <p:cNvSpPr/>
            <p:nvPr/>
          </p:nvSpPr>
          <p:spPr>
            <a:xfrm>
              <a:off x="808920" y="4608000"/>
              <a:ext cx="2963520" cy="6472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34640" rIns="102960" tIns="134640" bIns="134640" anchor="ctr"/>
            <a:p>
              <a:pPr>
                <a:lnSpc>
                  <a:spcPct val="90000"/>
                </a:lnSpc>
                <a:spcAft>
                  <a:spcPts val="944"/>
                </a:spcAft>
              </a:pPr>
              <a:r>
                <a:rPr b="0" lang="pt-BR" sz="2700" spc="-1" strike="noStrike">
                  <a:solidFill>
                    <a:srgbClr val="ffffff"/>
                  </a:solidFill>
                  <a:latin typeface="Century Gothic"/>
                </a:rPr>
                <a:t>This</a:t>
              </a:r>
              <a:endParaRPr b="0" lang="pt-BR" sz="2700" spc="-1" strike="noStrike">
                <a:latin typeface="Arial"/>
              </a:endParaRPr>
            </a:p>
          </p:txBody>
        </p:sp>
      </p:grpSp>
      <p:grpSp>
        <p:nvGrpSpPr>
          <p:cNvPr id="178" name="Group 6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179" name="Picture 244" descr=""/>
          <p:cNvPicPr/>
          <p:nvPr/>
        </p:nvPicPr>
        <p:blipFill>
          <a:blip r:embed="rId1"/>
          <a:stretch/>
        </p:blipFill>
        <p:spPr>
          <a:xfrm>
            <a:off x="5769720" y="2436480"/>
            <a:ext cx="5546520" cy="3156840"/>
          </a:xfrm>
          <a:prstGeom prst="rect">
            <a:avLst/>
          </a:prstGeom>
          <a:ln>
            <a:noFill/>
          </a:ln>
        </p:spPr>
      </p:pic>
      <p:sp>
        <p:nvSpPr>
          <p:cNvPr id="180" name="CustomShape 7"/>
          <p:cNvSpPr/>
          <p:nvPr/>
        </p:nvSpPr>
        <p:spPr>
          <a:xfrm rot="10800000">
            <a:off x="8253000" y="2613600"/>
            <a:ext cx="1230480" cy="976680"/>
          </a:xfrm>
          <a:prstGeom prst="up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8"/>
          <p:cNvSpPr/>
          <p:nvPr/>
        </p:nvSpPr>
        <p:spPr>
          <a:xfrm rot="16200000">
            <a:off x="9460440" y="3987360"/>
            <a:ext cx="341640" cy="790920"/>
          </a:xfrm>
          <a:prstGeom prst="up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9"/>
          <p:cNvSpPr/>
          <p:nvPr/>
        </p:nvSpPr>
        <p:spPr>
          <a:xfrm rot="16200000">
            <a:off x="8987760" y="4628160"/>
            <a:ext cx="341640" cy="790920"/>
          </a:xfrm>
          <a:prstGeom prst="up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9" dur="indefinite" restart="never" nodeType="tmRoot">
          <p:childTnLst>
            <p:seq>
              <p:cTn id="100" dur="indefinite" nodeType="mainSeq">
                <p:childTnLst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Comportamento: Métodos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grpSp>
        <p:nvGrpSpPr>
          <p:cNvPr id="184" name="Group 2"/>
          <p:cNvGrpSpPr/>
          <p:nvPr/>
        </p:nvGrpSpPr>
        <p:grpSpPr>
          <a:xfrm>
            <a:off x="808920" y="3157560"/>
            <a:ext cx="2963520" cy="2097720"/>
            <a:chOff x="808920" y="3157560"/>
            <a:chExt cx="2963520" cy="2097720"/>
          </a:xfrm>
        </p:grpSpPr>
        <p:sp>
          <p:nvSpPr>
            <p:cNvPr id="185" name="CustomShape 3"/>
            <p:cNvSpPr/>
            <p:nvPr/>
          </p:nvSpPr>
          <p:spPr>
            <a:xfrm>
              <a:off x="808920" y="3157560"/>
              <a:ext cx="2963520" cy="6472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34640" rIns="102960" tIns="134640" bIns="134640" anchor="ctr"/>
            <a:p>
              <a:pPr>
                <a:lnSpc>
                  <a:spcPct val="90000"/>
                </a:lnSpc>
                <a:spcAft>
                  <a:spcPts val="944"/>
                </a:spcAft>
              </a:pPr>
              <a:r>
                <a:rPr b="0" lang="pt-BR" sz="2700" spc="-1" strike="noStrike">
                  <a:solidFill>
                    <a:srgbClr val="ffffff"/>
                  </a:solidFill>
                  <a:latin typeface="Century Gothic"/>
                </a:rPr>
                <a:t>Parâmetros</a:t>
              </a:r>
              <a:endParaRPr b="0" lang="pt-BR" sz="2700" spc="-1" strike="noStrike">
                <a:latin typeface="Arial"/>
              </a:endParaRPr>
            </a:p>
          </p:txBody>
        </p:sp>
        <p:sp>
          <p:nvSpPr>
            <p:cNvPr id="186" name="CustomShape 4"/>
            <p:cNvSpPr/>
            <p:nvPr/>
          </p:nvSpPr>
          <p:spPr>
            <a:xfrm>
              <a:off x="808920" y="3882960"/>
              <a:ext cx="2963520" cy="6472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34640" rIns="102960" tIns="134640" bIns="134640" anchor="ctr"/>
            <a:p>
              <a:pPr>
                <a:lnSpc>
                  <a:spcPct val="90000"/>
                </a:lnSpc>
                <a:spcAft>
                  <a:spcPts val="944"/>
                </a:spcAft>
              </a:pPr>
              <a:r>
                <a:rPr b="0" lang="pt-BR" sz="2700" spc="-1" strike="noStrike">
                  <a:solidFill>
                    <a:srgbClr val="ffffff"/>
                  </a:solidFill>
                  <a:latin typeface="Century Gothic"/>
                </a:rPr>
                <a:t>Retorno (return)</a:t>
              </a:r>
              <a:endParaRPr b="0" lang="pt-BR" sz="2700" spc="-1" strike="noStrike">
                <a:latin typeface="Arial"/>
              </a:endParaRPr>
            </a:p>
          </p:txBody>
        </p:sp>
        <p:sp>
          <p:nvSpPr>
            <p:cNvPr id="187" name="CustomShape 5"/>
            <p:cNvSpPr/>
            <p:nvPr/>
          </p:nvSpPr>
          <p:spPr>
            <a:xfrm>
              <a:off x="808920" y="4608000"/>
              <a:ext cx="2963520" cy="647280"/>
            </a:xfrm>
            <a:prstGeom prst="roundRect">
              <a:avLst>
                <a:gd name="adj" fmla="val 16667"/>
              </a:avLst>
            </a:prstGeom>
            <a:solidFill>
              <a:srgbClr val="009598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34640" rIns="102960" tIns="134640" bIns="134640" anchor="ctr"/>
            <a:p>
              <a:pPr>
                <a:lnSpc>
                  <a:spcPct val="90000"/>
                </a:lnSpc>
                <a:spcAft>
                  <a:spcPts val="944"/>
                </a:spcAft>
              </a:pPr>
              <a:r>
                <a:rPr b="0" lang="pt-BR" sz="2700" spc="-1" strike="noStrike">
                  <a:solidFill>
                    <a:srgbClr val="ffffff"/>
                  </a:solidFill>
                  <a:latin typeface="Century Gothic"/>
                </a:rPr>
                <a:t>This</a:t>
              </a:r>
              <a:endParaRPr b="0" lang="pt-BR" sz="2700" spc="-1" strike="noStrike">
                <a:latin typeface="Arial"/>
              </a:endParaRPr>
            </a:p>
          </p:txBody>
        </p:sp>
      </p:grpSp>
      <p:grpSp>
        <p:nvGrpSpPr>
          <p:cNvPr id="188" name="Group 6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189" name="Picture 7" descr=""/>
          <p:cNvPicPr/>
          <p:nvPr/>
        </p:nvPicPr>
        <p:blipFill>
          <a:blip r:embed="rId1"/>
          <a:stretch/>
        </p:blipFill>
        <p:spPr>
          <a:xfrm>
            <a:off x="4831920" y="5317560"/>
            <a:ext cx="6191280" cy="1096920"/>
          </a:xfrm>
          <a:prstGeom prst="rect">
            <a:avLst/>
          </a:prstGeom>
          <a:ln>
            <a:noFill/>
          </a:ln>
        </p:spPr>
      </p:pic>
      <p:pic>
        <p:nvPicPr>
          <p:cNvPr id="190" name="Picture 13" descr=""/>
          <p:cNvPicPr/>
          <p:nvPr/>
        </p:nvPicPr>
        <p:blipFill>
          <a:blip r:embed="rId2"/>
          <a:stretch/>
        </p:blipFill>
        <p:spPr>
          <a:xfrm>
            <a:off x="5887080" y="2121120"/>
            <a:ext cx="4140000" cy="2615400"/>
          </a:xfrm>
          <a:prstGeom prst="rect">
            <a:avLst/>
          </a:prstGeom>
          <a:ln>
            <a:noFill/>
          </a:ln>
        </p:spPr>
      </p:pic>
      <p:sp>
        <p:nvSpPr>
          <p:cNvPr id="191" name="CustomShape 7"/>
          <p:cNvSpPr/>
          <p:nvPr/>
        </p:nvSpPr>
        <p:spPr>
          <a:xfrm>
            <a:off x="9640440" y="5681160"/>
            <a:ext cx="488160" cy="97668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d7d3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8"/>
          <p:cNvSpPr/>
          <p:nvPr/>
        </p:nvSpPr>
        <p:spPr>
          <a:xfrm>
            <a:off x="8031960" y="4156200"/>
            <a:ext cx="976680" cy="48816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9"/>
          <p:cNvSpPr/>
          <p:nvPr/>
        </p:nvSpPr>
        <p:spPr>
          <a:xfrm>
            <a:off x="6526440" y="6006240"/>
            <a:ext cx="488160" cy="722520"/>
          </a:xfrm>
          <a:prstGeom prst="up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10"/>
          <p:cNvSpPr/>
          <p:nvPr/>
        </p:nvSpPr>
        <p:spPr>
          <a:xfrm>
            <a:off x="7784280" y="5974200"/>
            <a:ext cx="488160" cy="75204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d7d3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3" dur="indefinite" restart="never" nodeType="tmRoot">
          <p:childTnLst>
            <p:seq>
              <p:cTn id="114" dur="indefinite" nodeType="mainSeq">
                <p:childTnLst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183</TotalTime>
  <Application>LibreOffice/6.0.7.3$Linux_X86_64 LibreOffice_project/00m0$Build-3</Application>
  <Words>368</Words>
  <Paragraphs>108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2022-04-07T15:47:50Z</dcterms:created>
  <dc:creator/>
  <dc:description/>
  <dc:language>pt-BR</dc:language>
  <cp:lastModifiedBy/>
  <dcterms:modified xsi:type="dcterms:W3CDTF">2022-04-11T10:45:02Z</dcterms:modified>
  <cp:revision>836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4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