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CBB-FA7B-A04B-B674-14F5D8224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A151-BC34-E749-8569-CCB45F450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9A7F-35CE-A04C-B8AF-C4243D42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5ACD-AFDF-F44C-A594-2F1BFAD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3420-E087-DD48-8A76-12CEF4D5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4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C2AB-7782-E847-8E02-9DECF689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C27F2-616F-2843-944A-CE6F9F33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02A-C618-C648-9E77-71CD0E93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635A-2CF0-BE4A-8D57-78557F8E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602F-C0F0-6048-8148-09AEB17C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096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A27A8-51BC-0442-96B2-1C672A63F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BF11-F65F-B64B-AAC9-8CD1CFFD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BAFE-4AEE-3D4E-80BF-56A75DE8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5D06-A7EE-1246-A66A-33AC57F0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DEFD-D41A-D741-BB18-94D49054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01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4D0-8731-C742-AED2-AA5AF56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9E0C-EE45-EB4A-8990-5DC06325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C86B-EB59-044E-A8D0-F96F1F32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62B4-C1E4-074A-8D00-3170009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3C41-897E-244D-A2A0-20463B7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667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D7C-198E-EB48-857A-2A64857F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2B42-E72E-964D-8942-1787C9DE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C434-5F2D-2849-A47F-7236082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854A-8398-2F41-A10E-3255967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4416-CE7D-AB45-B7F3-5A9AD4F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7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7A91-89C1-2E4F-B51A-14D91865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FC9B-9A32-7944-8EF9-5E27C8F0F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A6AE-8405-7847-96B5-6120B6A8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0289D-1DEF-B747-9493-C2931E2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B075-B88D-6548-B555-46484E87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C2AF-3088-9841-B144-D6091F23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4671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A57C-8944-0946-B008-A269DC84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3952-69DA-1F45-BDED-12A4BB20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7863-12BC-0F4B-8EB8-CC55EC18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BAE4-4829-DD47-89C7-8B2BFDF70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4ABDC-1957-754D-8698-D0E88BD8A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4013-93FE-B146-B49C-50D91EC9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DF67-C06A-B845-A977-D745C00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201F8-292C-1944-9D82-17B5CA34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84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9466-79A8-F546-B689-65F69EB3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A4C6B-2835-0944-9BFA-DCB6B003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6797-6D6E-1B4C-924E-2E68F0E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14656-FA2F-0443-9296-17DE9A8A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575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EA1CC-0DF3-414C-B64E-7FB6458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FC42C-A52D-C343-8574-9D1E383C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E27F-4FB1-DB48-B5F6-B0C8C70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16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1F-5E9A-3542-A79A-43A707EB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C7CD-B173-7C4C-A670-6952BD46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109BA-86CD-C54B-8248-DD17ADF4C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DB2D-97E3-9F4D-8359-4EC67047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237D-D998-F745-B313-9ACE6A4D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B592C-F8E1-FF40-9F2B-83A4804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495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AD21-CC1E-AE49-A9F1-66BB351D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E2FE0-A100-EC44-B9DC-7DD80C96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D050-F1B4-A945-AB61-4C9C028B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2629-66A6-EC4C-A904-9840BFC4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34F7-76F6-6546-93C8-6E6A8DBA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CC190-EC9D-BE49-AE12-35A20987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70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B9B54-0C12-F040-8109-1ECCA15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6E66-0D43-974D-977C-292B7BF2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34D3-4432-ED48-B17D-CB5BF9DF4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491-8EEC-1447-9D01-175EFE8714EC}" type="datetimeFigureOut">
              <a:rPr lang="en-BR" smtClean="0"/>
              <a:t>08/02/2021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5935-F456-3141-AFA2-6360ED39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5C21-A304-5341-B735-995C08686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377D-390F-B74D-AF79-08B8E1FCF1E3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126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50578E18-CA93-3749-97B5-C25A23A6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45" y="-1"/>
            <a:ext cx="12346743" cy="694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9374A-F887-044E-8FA4-A44D6CE9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00" y="85552"/>
            <a:ext cx="3610276" cy="65236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645FE38-F0DC-4D38-AA08-AF170E9BC498}"/>
              </a:ext>
            </a:extLst>
          </p:cNvPr>
          <p:cNvSpPr/>
          <p:nvPr/>
        </p:nvSpPr>
        <p:spPr>
          <a:xfrm>
            <a:off x="2218428" y="2028614"/>
            <a:ext cx="8048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Gestão de En</a:t>
            </a: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</a:t>
            </a:r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regas</a:t>
            </a:r>
            <a:endParaRPr lang="en-BR" sz="60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BEC106-7536-498F-937E-4CE171509E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9265" y="3744056"/>
            <a:ext cx="2962871" cy="29628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Gráfico 5" descr="Loja">
            <a:extLst>
              <a:ext uri="{FF2B5EF4-FFF2-40B4-BE49-F238E27FC236}">
                <a16:creationId xmlns:a16="http://schemas.microsoft.com/office/drawing/2014/main" id="{8BF2A85E-B5F0-475F-9A56-BCEBF1924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999" y="4625715"/>
            <a:ext cx="1722826" cy="1722826"/>
          </a:xfrm>
          <a:prstGeom prst="rect">
            <a:avLst/>
          </a:prstGeom>
        </p:spPr>
      </p:pic>
      <p:pic>
        <p:nvPicPr>
          <p:cNvPr id="11" name="Gráfico 10" descr="Usuário">
            <a:extLst>
              <a:ext uri="{FF2B5EF4-FFF2-40B4-BE49-F238E27FC236}">
                <a16:creationId xmlns:a16="http://schemas.microsoft.com/office/drawing/2014/main" id="{51D5FE6B-099F-40C0-8B4C-9ED35C62A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3865" y="4691236"/>
            <a:ext cx="1507082" cy="1507082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931AEEE-CD3A-4CC9-AC16-79FC8A3F09A4}"/>
              </a:ext>
            </a:extLst>
          </p:cNvPr>
          <p:cNvSpPr/>
          <p:nvPr/>
        </p:nvSpPr>
        <p:spPr>
          <a:xfrm>
            <a:off x="3489051" y="4945637"/>
            <a:ext cx="772932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B14E042-A263-4F42-8A3F-2561B1976EB2}"/>
              </a:ext>
            </a:extLst>
          </p:cNvPr>
          <p:cNvSpPr/>
          <p:nvPr/>
        </p:nvSpPr>
        <p:spPr>
          <a:xfrm>
            <a:off x="8132343" y="4933509"/>
            <a:ext cx="772932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5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EF585-4A9E-9742-977A-A0532C6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24" y="320318"/>
            <a:ext cx="3030990" cy="5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7BE40-8A59-9A4C-8C1B-23B7BF043BEA}"/>
              </a:ext>
            </a:extLst>
          </p:cNvPr>
          <p:cNvSpPr txBox="1"/>
          <p:nvPr/>
        </p:nvSpPr>
        <p:spPr>
          <a:xfrm>
            <a:off x="134112" y="6389403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b</a:t>
            </a:r>
            <a:r>
              <a:rPr lang="en-BR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oostech.com.br/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B66B7E-FDFB-A041-B5DA-E9F6DD36FAEA}"/>
              </a:ext>
            </a:extLst>
          </p:cNvPr>
          <p:cNvSpPr txBox="1">
            <a:spLocks/>
          </p:cNvSpPr>
          <p:nvPr/>
        </p:nvSpPr>
        <p:spPr>
          <a:xfrm>
            <a:off x="730889" y="1235868"/>
            <a:ext cx="10670537" cy="728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300" b="1" spc="-300" dirty="0">
                <a:solidFill>
                  <a:schemeClr val="bg1"/>
                </a:solidFill>
                <a:latin typeface="Aller" pitchFamily="2" charset="0"/>
              </a:rPr>
              <a:t>Sobre nós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3C66E2-29E7-1946-B996-2BB08E0C9D98}"/>
              </a:ext>
            </a:extLst>
          </p:cNvPr>
          <p:cNvSpPr txBox="1">
            <a:spLocks/>
          </p:cNvSpPr>
          <p:nvPr/>
        </p:nvSpPr>
        <p:spPr>
          <a:xfrm>
            <a:off x="745178" y="2356327"/>
            <a:ext cx="10670538" cy="958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BOOSTECH é uma startup focada em implementar soluções inteligentes e flexíveis para o segmento logístico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63F25-A7B9-D946-AC3A-E3F4AF45C4A3}"/>
              </a:ext>
            </a:extLst>
          </p:cNvPr>
          <p:cNvSpPr txBox="1">
            <a:spLocks/>
          </p:cNvSpPr>
          <p:nvPr/>
        </p:nvSpPr>
        <p:spPr>
          <a:xfrm>
            <a:off x="719424" y="3482732"/>
            <a:ext cx="10696292" cy="2331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nossa expertise adquirida em inúmeros projetos bem sucedidos e movidos pelo desafio de oferecer a melhor experiência, somos reconhecidos como uma das mais promissoras startups de soluções tecnológicas em logística, com alta capacidade de solucionar problemas e ajudar nossos parceiros a alcançarem excelência na gestão e controle de suas operações.</a:t>
            </a:r>
          </a:p>
        </p:txBody>
      </p:sp>
      <p:pic>
        <p:nvPicPr>
          <p:cNvPr id="10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17EE5BEE-C133-4E9E-AE1B-E1DD38A8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714" y="-67015"/>
            <a:ext cx="12523714" cy="70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A2ACF2-EB53-4F8A-A9AD-DDD95A14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6" y="296185"/>
            <a:ext cx="3030990" cy="54768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BCFF88-D781-426D-B47A-02B263E47408}"/>
              </a:ext>
            </a:extLst>
          </p:cNvPr>
          <p:cNvSpPr/>
          <p:nvPr/>
        </p:nvSpPr>
        <p:spPr>
          <a:xfrm>
            <a:off x="424677" y="228521"/>
            <a:ext cx="8073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Gestão de En</a:t>
            </a:r>
            <a:r>
              <a:rPr lang="pt-BR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</a:t>
            </a:r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regas - Etapas</a:t>
            </a:r>
            <a:endParaRPr lang="en-BR" sz="40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áfico 19" descr="Loja">
            <a:extLst>
              <a:ext uri="{FF2B5EF4-FFF2-40B4-BE49-F238E27FC236}">
                <a16:creationId xmlns:a16="http://schemas.microsoft.com/office/drawing/2014/main" id="{6E32DA44-92D4-4CCE-93C2-CBCCAFE7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224" y="1380392"/>
            <a:ext cx="1330831" cy="133083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BBFAD3C-0FB8-4F45-B2AD-DC5F39C1AAD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99" y="2734545"/>
            <a:ext cx="2010979" cy="20109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BC06D9F6-8559-47D8-9F88-88A6780CF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324" y="5172713"/>
            <a:ext cx="1129731" cy="112973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B14A2A0-7A23-47F5-A550-7ADFAAABCF03}"/>
              </a:ext>
            </a:extLst>
          </p:cNvPr>
          <p:cNvSpPr/>
          <p:nvPr/>
        </p:nvSpPr>
        <p:spPr>
          <a:xfrm>
            <a:off x="1154871" y="1674667"/>
            <a:ext cx="1030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Registro e Listagem de Pedidos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BACF8F-F524-43F2-BC0A-8F47F61B8FE1}"/>
              </a:ext>
            </a:extLst>
          </p:cNvPr>
          <p:cNvSpPr/>
          <p:nvPr/>
        </p:nvSpPr>
        <p:spPr>
          <a:xfrm>
            <a:off x="2508520" y="3396232"/>
            <a:ext cx="7988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Entrega por 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Motorista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monitorada via GPS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6B26E1-75D9-4866-B628-000130BF1956}"/>
              </a:ext>
            </a:extLst>
          </p:cNvPr>
          <p:cNvSpPr/>
          <p:nvPr/>
        </p:nvSpPr>
        <p:spPr>
          <a:xfrm>
            <a:off x="1809041" y="5458717"/>
            <a:ext cx="10177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Registro de 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Entrega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e 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Feedback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de Clientes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EF585-4A9E-9742-977A-A0532C6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24" y="320318"/>
            <a:ext cx="3030990" cy="5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7BE40-8A59-9A4C-8C1B-23B7BF043BEA}"/>
              </a:ext>
            </a:extLst>
          </p:cNvPr>
          <p:cNvSpPr txBox="1"/>
          <p:nvPr/>
        </p:nvSpPr>
        <p:spPr>
          <a:xfrm>
            <a:off x="134112" y="6389403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b</a:t>
            </a:r>
            <a:r>
              <a:rPr lang="en-BR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oostech.com.br/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B66B7E-FDFB-A041-B5DA-E9F6DD36FAEA}"/>
              </a:ext>
            </a:extLst>
          </p:cNvPr>
          <p:cNvSpPr txBox="1">
            <a:spLocks/>
          </p:cNvSpPr>
          <p:nvPr/>
        </p:nvSpPr>
        <p:spPr>
          <a:xfrm>
            <a:off x="730889" y="1235868"/>
            <a:ext cx="10670537" cy="728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300" b="1" spc="-300" dirty="0">
                <a:solidFill>
                  <a:schemeClr val="bg1"/>
                </a:solidFill>
                <a:latin typeface="Aller" pitchFamily="2" charset="0"/>
              </a:rPr>
              <a:t>Sobre nós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3C66E2-29E7-1946-B996-2BB08E0C9D98}"/>
              </a:ext>
            </a:extLst>
          </p:cNvPr>
          <p:cNvSpPr txBox="1">
            <a:spLocks/>
          </p:cNvSpPr>
          <p:nvPr/>
        </p:nvSpPr>
        <p:spPr>
          <a:xfrm>
            <a:off x="745178" y="2356327"/>
            <a:ext cx="10670538" cy="958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BOOSTECH é uma startup focada em implementar soluções inteligentes e flexíveis para o segmento logístico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63F25-A7B9-D946-AC3A-E3F4AF45C4A3}"/>
              </a:ext>
            </a:extLst>
          </p:cNvPr>
          <p:cNvSpPr txBox="1">
            <a:spLocks/>
          </p:cNvSpPr>
          <p:nvPr/>
        </p:nvSpPr>
        <p:spPr>
          <a:xfrm>
            <a:off x="719424" y="3482732"/>
            <a:ext cx="10696292" cy="2331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nossa expertise adquirida em inúmeros projetos bem sucedidos e movidos pelo desafio de oferecer a melhor experiência, somos reconhecidos como uma das mais promissoras startups de soluções tecnológicas em logística, com alta capacidade de solucionar problemas e ajudar nossos parceiros a alcançarem excelência na gestão e controle de suas operações.</a:t>
            </a:r>
          </a:p>
        </p:txBody>
      </p:sp>
      <p:pic>
        <p:nvPicPr>
          <p:cNvPr id="10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17EE5BEE-C133-4E9E-AE1B-E1DD38A8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781" y="-67015"/>
            <a:ext cx="12698779" cy="71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A2ACF2-EB53-4F8A-A9AD-DDD95A14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6" y="296185"/>
            <a:ext cx="3030990" cy="54768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BCFF88-D781-426D-B47A-02B263E47408}"/>
              </a:ext>
            </a:extLst>
          </p:cNvPr>
          <p:cNvSpPr/>
          <p:nvPr/>
        </p:nvSpPr>
        <p:spPr>
          <a:xfrm>
            <a:off x="-1867913" y="344786"/>
            <a:ext cx="1067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Pedidos Agrupados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5A2D9-0716-4FE0-9746-4DA2FEE40420}"/>
              </a:ext>
            </a:extLst>
          </p:cNvPr>
          <p:cNvSpPr/>
          <p:nvPr/>
        </p:nvSpPr>
        <p:spPr>
          <a:xfrm>
            <a:off x="311533" y="1450517"/>
            <a:ext cx="38652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Pedidos Agrupados</a:t>
            </a:r>
          </a:p>
          <a:p>
            <a:pPr algn="ctr"/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pedidos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/ 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carga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para entrega via API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oja">
            <a:extLst>
              <a:ext uri="{FF2B5EF4-FFF2-40B4-BE49-F238E27FC236}">
                <a16:creationId xmlns:a16="http://schemas.microsoft.com/office/drawing/2014/main" id="{952CED0E-CA0A-4901-8DB8-25C8FB73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019" y="0"/>
            <a:ext cx="1121717" cy="1121717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1795792-ABB8-45C9-856E-3AF744052FDB}"/>
              </a:ext>
            </a:extLst>
          </p:cNvPr>
          <p:cNvSpPr/>
          <p:nvPr/>
        </p:nvSpPr>
        <p:spPr>
          <a:xfrm>
            <a:off x="4214200" y="1740156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9CD387-96F2-4D63-A94F-22EE795AF48A}"/>
              </a:ext>
            </a:extLst>
          </p:cNvPr>
          <p:cNvSpPr/>
          <p:nvPr/>
        </p:nvSpPr>
        <p:spPr>
          <a:xfrm>
            <a:off x="4610455" y="165531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Gera Lista de Entrega por</a:t>
            </a:r>
          </a:p>
          <a:p>
            <a:pPr algn="ctr"/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Veículo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/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Motorista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AD56029-BDFC-470B-96B8-C3BBB695DD52}"/>
              </a:ext>
            </a:extLst>
          </p:cNvPr>
          <p:cNvSpPr/>
          <p:nvPr/>
        </p:nvSpPr>
        <p:spPr>
          <a:xfrm rot="5400000">
            <a:off x="7112842" y="2991277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23E8B2-C44F-45E1-A932-7A0228A92D8F}"/>
              </a:ext>
            </a:extLst>
          </p:cNvPr>
          <p:cNvSpPr/>
          <p:nvPr/>
        </p:nvSpPr>
        <p:spPr>
          <a:xfrm>
            <a:off x="6066157" y="4248206"/>
            <a:ext cx="3543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Libera 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Veículo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para Entrega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4D5B8FC-1F7D-4F7B-ABEF-2758D6CC9FF4}"/>
              </a:ext>
            </a:extLst>
          </p:cNvPr>
          <p:cNvSpPr/>
          <p:nvPr/>
        </p:nvSpPr>
        <p:spPr>
          <a:xfrm>
            <a:off x="9238226" y="4648317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737B61-7B82-4017-BCDB-F3C2143D26F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7308" y="3841213"/>
            <a:ext cx="2167360" cy="21673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2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EF585-4A9E-9742-977A-A0532C6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24" y="320318"/>
            <a:ext cx="3030990" cy="5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7BE40-8A59-9A4C-8C1B-23B7BF043BEA}"/>
              </a:ext>
            </a:extLst>
          </p:cNvPr>
          <p:cNvSpPr txBox="1"/>
          <p:nvPr/>
        </p:nvSpPr>
        <p:spPr>
          <a:xfrm>
            <a:off x="134112" y="6389403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b</a:t>
            </a:r>
            <a:r>
              <a:rPr lang="en-BR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oostech.com.br/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B66B7E-FDFB-A041-B5DA-E9F6DD36FAEA}"/>
              </a:ext>
            </a:extLst>
          </p:cNvPr>
          <p:cNvSpPr txBox="1">
            <a:spLocks/>
          </p:cNvSpPr>
          <p:nvPr/>
        </p:nvSpPr>
        <p:spPr>
          <a:xfrm>
            <a:off x="730889" y="1235868"/>
            <a:ext cx="10670537" cy="728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300" b="1" spc="-300" dirty="0">
                <a:solidFill>
                  <a:schemeClr val="bg1"/>
                </a:solidFill>
                <a:latin typeface="Aller" pitchFamily="2" charset="0"/>
              </a:rPr>
              <a:t>Sobre nós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3C66E2-29E7-1946-B996-2BB08E0C9D98}"/>
              </a:ext>
            </a:extLst>
          </p:cNvPr>
          <p:cNvSpPr txBox="1">
            <a:spLocks/>
          </p:cNvSpPr>
          <p:nvPr/>
        </p:nvSpPr>
        <p:spPr>
          <a:xfrm>
            <a:off x="745178" y="2356327"/>
            <a:ext cx="10670538" cy="958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BOOSTECH é uma startup focada em implementar soluções inteligentes e flexíveis para o segmento logístico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63F25-A7B9-D946-AC3A-E3F4AF45C4A3}"/>
              </a:ext>
            </a:extLst>
          </p:cNvPr>
          <p:cNvSpPr txBox="1">
            <a:spLocks/>
          </p:cNvSpPr>
          <p:nvPr/>
        </p:nvSpPr>
        <p:spPr>
          <a:xfrm>
            <a:off x="719424" y="3482732"/>
            <a:ext cx="10696292" cy="2331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nossa expertise adquirida em inúmeros projetos bem sucedidos e movidos pelo desafio de oferecer a melhor experiência, somos reconhecidos como uma das mais promissoras startups de soluções tecnológicas em logística, com alta capacidade de solucionar problemas e ajudar nossos parceiros a alcançarem excelência na gestão e controle de suas operações.</a:t>
            </a:r>
          </a:p>
        </p:txBody>
      </p:sp>
      <p:pic>
        <p:nvPicPr>
          <p:cNvPr id="10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17EE5BEE-C133-4E9E-AE1B-E1DD38A8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286" y="-67015"/>
            <a:ext cx="12459284" cy="7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A2ACF2-EB53-4F8A-A9AD-DDD95A14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6" y="296185"/>
            <a:ext cx="3030990" cy="54768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BCFF88-D781-426D-B47A-02B263E47408}"/>
              </a:ext>
            </a:extLst>
          </p:cNvPr>
          <p:cNvSpPr/>
          <p:nvPr/>
        </p:nvSpPr>
        <p:spPr>
          <a:xfrm>
            <a:off x="-1867913" y="344786"/>
            <a:ext cx="1067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Motorista e Entrega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5A2D9-0716-4FE0-9746-4DA2FEE40420}"/>
              </a:ext>
            </a:extLst>
          </p:cNvPr>
          <p:cNvSpPr/>
          <p:nvPr/>
        </p:nvSpPr>
        <p:spPr>
          <a:xfrm>
            <a:off x="-3592" y="1464491"/>
            <a:ext cx="45880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Monitoramento 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em tempo real do motorista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1795792-ABB8-45C9-856E-3AF744052FDB}"/>
              </a:ext>
            </a:extLst>
          </p:cNvPr>
          <p:cNvSpPr/>
          <p:nvPr/>
        </p:nvSpPr>
        <p:spPr>
          <a:xfrm>
            <a:off x="4214200" y="1740156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9CD387-96F2-4D63-A94F-22EE795AF48A}"/>
              </a:ext>
            </a:extLst>
          </p:cNvPr>
          <p:cNvSpPr/>
          <p:nvPr/>
        </p:nvSpPr>
        <p:spPr>
          <a:xfrm>
            <a:off x="5291844" y="1695924"/>
            <a:ext cx="4029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Motorista chega no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ponto de entrega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AD56029-BDFC-470B-96B8-C3BBB695DD52}"/>
              </a:ext>
            </a:extLst>
          </p:cNvPr>
          <p:cNvSpPr/>
          <p:nvPr/>
        </p:nvSpPr>
        <p:spPr>
          <a:xfrm rot="5400000">
            <a:off x="6885040" y="2952372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23E8B2-C44F-45E1-A932-7A0228A92D8F}"/>
              </a:ext>
            </a:extLst>
          </p:cNvPr>
          <p:cNvSpPr/>
          <p:nvPr/>
        </p:nvSpPr>
        <p:spPr>
          <a:xfrm>
            <a:off x="5658718" y="3947944"/>
            <a:ext cx="3543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Seleciona Nota Fiscal e da entrada no Registro da Entrega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4D5B8FC-1F7D-4F7B-ABEF-2758D6CC9FF4}"/>
              </a:ext>
            </a:extLst>
          </p:cNvPr>
          <p:cNvSpPr/>
          <p:nvPr/>
        </p:nvSpPr>
        <p:spPr>
          <a:xfrm>
            <a:off x="9202587" y="4240879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8950960-9BB4-4135-94C9-18F476DF95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32483" y="-502588"/>
            <a:ext cx="1846114" cy="18461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áfico 19" descr="Usuário">
            <a:extLst>
              <a:ext uri="{FF2B5EF4-FFF2-40B4-BE49-F238E27FC236}">
                <a16:creationId xmlns:a16="http://schemas.microsoft.com/office/drawing/2014/main" id="{E6C424A4-253F-48E2-A86D-DC3B0AE5A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126" y="4042982"/>
            <a:ext cx="1129731" cy="11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EF585-4A9E-9742-977A-A0532C6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24" y="320318"/>
            <a:ext cx="3030990" cy="5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7BE40-8A59-9A4C-8C1B-23B7BF043BEA}"/>
              </a:ext>
            </a:extLst>
          </p:cNvPr>
          <p:cNvSpPr txBox="1"/>
          <p:nvPr/>
        </p:nvSpPr>
        <p:spPr>
          <a:xfrm>
            <a:off x="134112" y="6389403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b</a:t>
            </a:r>
            <a:r>
              <a:rPr lang="en-BR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oostech.com.br/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B66B7E-FDFB-A041-B5DA-E9F6DD36FAEA}"/>
              </a:ext>
            </a:extLst>
          </p:cNvPr>
          <p:cNvSpPr txBox="1">
            <a:spLocks/>
          </p:cNvSpPr>
          <p:nvPr/>
        </p:nvSpPr>
        <p:spPr>
          <a:xfrm>
            <a:off x="730889" y="1235868"/>
            <a:ext cx="10670537" cy="728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300" b="1" spc="-300" dirty="0">
                <a:solidFill>
                  <a:schemeClr val="bg1"/>
                </a:solidFill>
                <a:latin typeface="Aller" pitchFamily="2" charset="0"/>
              </a:rPr>
              <a:t>Sobre nós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3C66E2-29E7-1946-B996-2BB08E0C9D98}"/>
              </a:ext>
            </a:extLst>
          </p:cNvPr>
          <p:cNvSpPr txBox="1">
            <a:spLocks/>
          </p:cNvSpPr>
          <p:nvPr/>
        </p:nvSpPr>
        <p:spPr>
          <a:xfrm>
            <a:off x="745178" y="2356327"/>
            <a:ext cx="10670538" cy="958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BOOSTECH é uma startup focada em implementar soluções inteligentes e flexíveis para o segmento logístico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63F25-A7B9-D946-AC3A-E3F4AF45C4A3}"/>
              </a:ext>
            </a:extLst>
          </p:cNvPr>
          <p:cNvSpPr txBox="1">
            <a:spLocks/>
          </p:cNvSpPr>
          <p:nvPr/>
        </p:nvSpPr>
        <p:spPr>
          <a:xfrm>
            <a:off x="719424" y="3482732"/>
            <a:ext cx="10696292" cy="2331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nossa expertise adquirida em inúmeros projetos bem sucedidos e movidos pelo desafio de oferecer a melhor experiência, somos reconhecidos como uma das mais promissoras startups de soluções tecnológicas em logística, com alta capacidade de solucionar problemas e ajudar nossos parceiros a alcançarem excelência na gestão e controle de suas operações.</a:t>
            </a:r>
          </a:p>
        </p:txBody>
      </p:sp>
      <p:pic>
        <p:nvPicPr>
          <p:cNvPr id="10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17EE5BEE-C133-4E9E-AE1B-E1DD38A8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483" y="-67015"/>
            <a:ext cx="12324481" cy="69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A2ACF2-EB53-4F8A-A9AD-DDD95A14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6" y="296185"/>
            <a:ext cx="3030990" cy="54768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BCFF88-D781-426D-B47A-02B263E47408}"/>
              </a:ext>
            </a:extLst>
          </p:cNvPr>
          <p:cNvSpPr/>
          <p:nvPr/>
        </p:nvSpPr>
        <p:spPr>
          <a:xfrm>
            <a:off x="-1867913" y="344786"/>
            <a:ext cx="1067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Motorista e Entrega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5A2D9-0716-4FE0-9746-4DA2FEE40420}"/>
              </a:ext>
            </a:extLst>
          </p:cNvPr>
          <p:cNvSpPr/>
          <p:nvPr/>
        </p:nvSpPr>
        <p:spPr>
          <a:xfrm>
            <a:off x="-2367386" y="1070157"/>
            <a:ext cx="111700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Monitoramento 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em tempo real do motorista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8950960-9BB4-4135-94C9-18F476DF95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32483" y="-502588"/>
            <a:ext cx="1846114" cy="18461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911854-2744-4537-8C2B-CAA3D4FD7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4" y="2173673"/>
            <a:ext cx="5177364" cy="3482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C30B240-BEBB-4619-B916-713C7229D630}"/>
              </a:ext>
            </a:extLst>
          </p:cNvPr>
          <p:cNvSpPr/>
          <p:nvPr/>
        </p:nvSpPr>
        <p:spPr>
          <a:xfrm>
            <a:off x="5887105" y="10862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Chegada no Ponto 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 Entrega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6ABC59D-08A5-476C-9FC3-3BE93B329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663" y="2268124"/>
            <a:ext cx="4677913" cy="308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1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EF585-4A9E-9742-977A-A0532C6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24" y="320318"/>
            <a:ext cx="3030990" cy="5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7BE40-8A59-9A4C-8C1B-23B7BF043BEA}"/>
              </a:ext>
            </a:extLst>
          </p:cNvPr>
          <p:cNvSpPr txBox="1"/>
          <p:nvPr/>
        </p:nvSpPr>
        <p:spPr>
          <a:xfrm>
            <a:off x="134112" y="6389403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b</a:t>
            </a:r>
            <a:r>
              <a:rPr lang="en-BR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Krungthep" panose="02000400000000000000" pitchFamily="2" charset="-34"/>
              </a:rPr>
              <a:t>oostech.com.br/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B66B7E-FDFB-A041-B5DA-E9F6DD36FAEA}"/>
              </a:ext>
            </a:extLst>
          </p:cNvPr>
          <p:cNvSpPr txBox="1">
            <a:spLocks/>
          </p:cNvSpPr>
          <p:nvPr/>
        </p:nvSpPr>
        <p:spPr>
          <a:xfrm>
            <a:off x="730889" y="1235868"/>
            <a:ext cx="10670537" cy="728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300" b="1" spc="-300" dirty="0">
                <a:solidFill>
                  <a:schemeClr val="bg1"/>
                </a:solidFill>
                <a:latin typeface="Aller" pitchFamily="2" charset="0"/>
              </a:rPr>
              <a:t>Sobre nós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3C66E2-29E7-1946-B996-2BB08E0C9D98}"/>
              </a:ext>
            </a:extLst>
          </p:cNvPr>
          <p:cNvSpPr txBox="1">
            <a:spLocks/>
          </p:cNvSpPr>
          <p:nvPr/>
        </p:nvSpPr>
        <p:spPr>
          <a:xfrm>
            <a:off x="745178" y="2356327"/>
            <a:ext cx="10670538" cy="958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BOOSTECH é uma startup focada em implementar soluções inteligentes e flexíveis para o segmento logístico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63F25-A7B9-D946-AC3A-E3F4AF45C4A3}"/>
              </a:ext>
            </a:extLst>
          </p:cNvPr>
          <p:cNvSpPr txBox="1">
            <a:spLocks/>
          </p:cNvSpPr>
          <p:nvPr/>
        </p:nvSpPr>
        <p:spPr>
          <a:xfrm>
            <a:off x="719424" y="3482732"/>
            <a:ext cx="10696292" cy="2331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nossa expertise adquirida em inúmeros projetos bem sucedidos e movidos pelo desafio de oferecer a melhor experiência, somos reconhecidos como uma das mais promissoras startups de soluções tecnológicas em logística, com alta capacidade de solucionar problemas e ajudar nossos parceiros a alcançarem excelência na gestão e controle de suas operações.</a:t>
            </a:r>
          </a:p>
        </p:txBody>
      </p:sp>
      <p:pic>
        <p:nvPicPr>
          <p:cNvPr id="10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17EE5BEE-C133-4E9E-AE1B-E1DD38A8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48" y="-67014"/>
            <a:ext cx="12388946" cy="69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A2ACF2-EB53-4F8A-A9AD-DDD95A14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6" y="296185"/>
            <a:ext cx="3030990" cy="54768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BCFF88-D781-426D-B47A-02B263E47408}"/>
              </a:ext>
            </a:extLst>
          </p:cNvPr>
          <p:cNvSpPr/>
          <p:nvPr/>
        </p:nvSpPr>
        <p:spPr>
          <a:xfrm>
            <a:off x="1316317" y="332552"/>
            <a:ext cx="5795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Cliente confirma o Recebimento</a:t>
            </a:r>
            <a:endParaRPr lang="en-BR" sz="28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5A2D9-0716-4FE0-9746-4DA2FEE40420}"/>
              </a:ext>
            </a:extLst>
          </p:cNvPr>
          <p:cNvSpPr/>
          <p:nvPr/>
        </p:nvSpPr>
        <p:spPr>
          <a:xfrm>
            <a:off x="-20396" y="1410922"/>
            <a:ext cx="4588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Confirmado 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/</a:t>
            </a:r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C00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Recusado</a:t>
            </a:r>
            <a:endParaRPr lang="en-BR" sz="2800" b="1" dirty="0">
              <a:solidFill>
                <a:srgbClr val="FFC000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9CD387-96F2-4D63-A94F-22EE795AF48A}"/>
              </a:ext>
            </a:extLst>
          </p:cNvPr>
          <p:cNvSpPr/>
          <p:nvPr/>
        </p:nvSpPr>
        <p:spPr>
          <a:xfrm>
            <a:off x="-698557" y="3383257"/>
            <a:ext cx="4029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Coleta de </a:t>
            </a:r>
          </a:p>
          <a:p>
            <a:pPr algn="ctr"/>
            <a:r>
              <a:rPr lang="pt-BR" sz="2800" b="1" dirty="0">
                <a:solidFill>
                  <a:schemeClr val="accent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Feedback</a:t>
            </a:r>
          </a:p>
        </p:txBody>
      </p:sp>
      <p:pic>
        <p:nvPicPr>
          <p:cNvPr id="18" name="Gráfico 17" descr="Usuário">
            <a:extLst>
              <a:ext uri="{FF2B5EF4-FFF2-40B4-BE49-F238E27FC236}">
                <a16:creationId xmlns:a16="http://schemas.microsoft.com/office/drawing/2014/main" id="{16E0889F-EC68-4945-8DED-B81A9379D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386" y="-8175"/>
            <a:ext cx="1129731" cy="1129731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81F60F58-BA60-4B60-BC05-80C3B1393D7C}"/>
              </a:ext>
            </a:extLst>
          </p:cNvPr>
          <p:cNvSpPr/>
          <p:nvPr/>
        </p:nvSpPr>
        <p:spPr>
          <a:xfrm rot="5400000">
            <a:off x="1897336" y="2490124"/>
            <a:ext cx="109122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BE8335F-733D-4603-A11F-35B1CBAEDD5A}"/>
              </a:ext>
            </a:extLst>
          </p:cNvPr>
          <p:cNvCxnSpPr/>
          <p:nvPr/>
        </p:nvCxnSpPr>
        <p:spPr>
          <a:xfrm>
            <a:off x="5171275" y="1455970"/>
            <a:ext cx="0" cy="39352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EBF2F60C-A4F7-4C73-BC6F-5AA669784B73}"/>
              </a:ext>
            </a:extLst>
          </p:cNvPr>
          <p:cNvSpPr/>
          <p:nvPr/>
        </p:nvSpPr>
        <p:spPr>
          <a:xfrm>
            <a:off x="-589498" y="35987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F243F4D-0C46-431C-B9D1-63CC23FA24D9}"/>
              </a:ext>
            </a:extLst>
          </p:cNvPr>
          <p:cNvSpPr/>
          <p:nvPr/>
        </p:nvSpPr>
        <p:spPr>
          <a:xfrm>
            <a:off x="2320393" y="3569447"/>
            <a:ext cx="2688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C00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pic>
        <p:nvPicPr>
          <p:cNvPr id="43" name="Gráfico 42" descr="Smartphone">
            <a:extLst>
              <a:ext uri="{FF2B5EF4-FFF2-40B4-BE49-F238E27FC236}">
                <a16:creationId xmlns:a16="http://schemas.microsoft.com/office/drawing/2014/main" id="{696CF364-DB45-4F80-8ABF-FD53BD48A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9288" y="836048"/>
            <a:ext cx="5144737" cy="5144737"/>
          </a:xfrm>
          <a:prstGeom prst="rect">
            <a:avLst/>
          </a:prstGeom>
        </p:spPr>
      </p:pic>
      <p:pic>
        <p:nvPicPr>
          <p:cNvPr id="44" name="Gráfico 43" descr="Smartphone">
            <a:extLst>
              <a:ext uri="{FF2B5EF4-FFF2-40B4-BE49-F238E27FC236}">
                <a16:creationId xmlns:a16="http://schemas.microsoft.com/office/drawing/2014/main" id="{D2E51D64-FB98-48BC-A767-8058044D9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644" y="869045"/>
            <a:ext cx="5144737" cy="5144737"/>
          </a:xfrm>
          <a:prstGeom prst="rect">
            <a:avLst/>
          </a:prstGeom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4B639B85-505A-429F-A77B-25120C344030}"/>
              </a:ext>
            </a:extLst>
          </p:cNvPr>
          <p:cNvSpPr/>
          <p:nvPr/>
        </p:nvSpPr>
        <p:spPr>
          <a:xfrm>
            <a:off x="8210314" y="3033976"/>
            <a:ext cx="1091226" cy="8148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5765DE3-CA4B-499B-A280-597BE316CF79}"/>
              </a:ext>
            </a:extLst>
          </p:cNvPr>
          <p:cNvSpPr/>
          <p:nvPr/>
        </p:nvSpPr>
        <p:spPr>
          <a:xfrm>
            <a:off x="5915957" y="1826103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Bipa Chave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ADDFBFC-55E7-4857-8974-CA6B98846089}"/>
              </a:ext>
            </a:extLst>
          </p:cNvPr>
          <p:cNvSpPr/>
          <p:nvPr/>
        </p:nvSpPr>
        <p:spPr>
          <a:xfrm>
            <a:off x="5942350" y="2738450"/>
            <a:ext cx="18918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Tira foto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do Canhoto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D10446E-1332-4706-B03C-3BA93CEA67DE}"/>
              </a:ext>
            </a:extLst>
          </p:cNvPr>
          <p:cNvSpPr/>
          <p:nvPr/>
        </p:nvSpPr>
        <p:spPr>
          <a:xfrm>
            <a:off x="5904857" y="3818042"/>
            <a:ext cx="1801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Informa Dados do Recebedor</a:t>
            </a:r>
          </a:p>
          <a:p>
            <a:pPr algn="ctr"/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38F814-26C7-436B-BF54-9A55F82D20E5}"/>
              </a:ext>
            </a:extLst>
          </p:cNvPr>
          <p:cNvSpPr/>
          <p:nvPr/>
        </p:nvSpPr>
        <p:spPr>
          <a:xfrm>
            <a:off x="9725635" y="1852983"/>
            <a:ext cx="1907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Finaliza Nota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EF31BEC-EDB8-4718-87BA-6D349FF7C73E}"/>
              </a:ext>
            </a:extLst>
          </p:cNvPr>
          <p:cNvSpPr/>
          <p:nvPr/>
        </p:nvSpPr>
        <p:spPr>
          <a:xfrm>
            <a:off x="9637093" y="2943138"/>
            <a:ext cx="2133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Atualiza Status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Do Pedido</a:t>
            </a:r>
          </a:p>
        </p:txBody>
      </p:sp>
      <p:pic>
        <p:nvPicPr>
          <p:cNvPr id="52" name="Gráfico 51" descr="Marca de seleção">
            <a:extLst>
              <a:ext uri="{FF2B5EF4-FFF2-40B4-BE49-F238E27FC236}">
                <a16:creationId xmlns:a16="http://schemas.microsoft.com/office/drawing/2014/main" id="{3DF36441-1EF1-4794-9C25-18389A0E1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9390" y="4074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ma textura de fundo cinza, luz de fundo superior. | Foto Premium">
            <a:extLst>
              <a:ext uri="{FF2B5EF4-FFF2-40B4-BE49-F238E27FC236}">
                <a16:creationId xmlns:a16="http://schemas.microsoft.com/office/drawing/2014/main" id="{50578E18-CA93-3749-97B5-C25A23A6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45" y="-1"/>
            <a:ext cx="12346743" cy="694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9374A-F887-044E-8FA4-A44D6CE9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62" y="2269904"/>
            <a:ext cx="5819889" cy="105163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645FE38-F0DC-4D38-AA08-AF170E9BC498}"/>
              </a:ext>
            </a:extLst>
          </p:cNvPr>
          <p:cNvSpPr/>
          <p:nvPr/>
        </p:nvSpPr>
        <p:spPr>
          <a:xfrm>
            <a:off x="3933618" y="627120"/>
            <a:ext cx="8048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Gestão de En</a:t>
            </a: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</a:t>
            </a:r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regas</a:t>
            </a:r>
            <a:endParaRPr lang="en-BR" sz="6000" b="1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24EF7B-E860-4F3E-9B4E-0428B21C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337" y="631463"/>
            <a:ext cx="4951828" cy="6313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áfico 12" descr="Marca de seleção">
            <a:extLst>
              <a:ext uri="{FF2B5EF4-FFF2-40B4-BE49-F238E27FC236}">
                <a16:creationId xmlns:a16="http://schemas.microsoft.com/office/drawing/2014/main" id="{89AD4DCF-A26E-418D-9798-927B7777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6298" y="2269904"/>
            <a:ext cx="1452802" cy="14528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3BBE954-9C8B-4DC5-89B1-7FFDCE42AE4A}"/>
              </a:ext>
            </a:extLst>
          </p:cNvPr>
          <p:cNvSpPr/>
          <p:nvPr/>
        </p:nvSpPr>
        <p:spPr>
          <a:xfrm>
            <a:off x="4430537" y="5171608"/>
            <a:ext cx="705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R" sz="28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Digital transformation for your company</a:t>
            </a:r>
          </a:p>
        </p:txBody>
      </p:sp>
    </p:spTree>
    <p:extLst>
      <p:ext uri="{BB962C8B-B14F-4D97-AF65-F5344CB8AC3E}">
        <p14:creationId xmlns:p14="http://schemas.microsoft.com/office/powerpoint/2010/main" val="395979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520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Aller</vt:lpstr>
      <vt:lpstr>Arial</vt:lpstr>
      <vt:lpstr>Calibri</vt:lpstr>
      <vt:lpstr>Calibri Light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paulo.rocha@rsxtecnologia.com.br</dc:creator>
  <cp:lastModifiedBy>Daniel Lima</cp:lastModifiedBy>
  <cp:revision>29</cp:revision>
  <cp:lastPrinted>2021-05-28T16:39:22Z</cp:lastPrinted>
  <dcterms:created xsi:type="dcterms:W3CDTF">2021-05-27T13:47:17Z</dcterms:created>
  <dcterms:modified xsi:type="dcterms:W3CDTF">2021-08-02T18:05:23Z</dcterms:modified>
</cp:coreProperties>
</file>