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56" r:id="rId2"/>
    <p:sldId id="258" r:id="rId3"/>
    <p:sldId id="265" r:id="rId4"/>
    <p:sldId id="268" r:id="rId5"/>
    <p:sldId id="269" r:id="rId6"/>
    <p:sldId id="266" r:id="rId7"/>
    <p:sldId id="267" r:id="rId8"/>
    <p:sldId id="257" r:id="rId9"/>
    <p:sldId id="260" r:id="rId10"/>
    <p:sldId id="261" r:id="rId11"/>
    <p:sldId id="259" r:id="rId12"/>
    <p:sldId id="263" r:id="rId13"/>
    <p:sldId id="264" r:id="rId14"/>
    <p:sldId id="262" r:id="rId15"/>
  </p:sldIdLst>
  <p:sldSz cx="9144000" cy="6858000" type="screen4x3"/>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autoAdjust="0"/>
    <p:restoredTop sz="94681" autoAdjust="0"/>
  </p:normalViewPr>
  <p:slideViewPr>
    <p:cSldViewPr snapToGrid="0" snapToObjects="1">
      <p:cViewPr varScale="1">
        <p:scale>
          <a:sx n="93" d="100"/>
          <a:sy n="93" d="100"/>
        </p:scale>
        <p:origin x="504"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ca-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6DF1E2D-79B3-4759-B7AE-36CEE794F264}" type="datetimeFigureOut">
              <a:rPr lang="ca-ES" smtClean="0"/>
              <a:t>3/12/2017</a:t>
            </a:fld>
            <a:endParaRPr lang="ca-E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ca-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ca-E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ca-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F763187-C2B3-46FC-9215-9E04892EA844}" type="slidenum">
              <a:rPr lang="ca-ES" smtClean="0"/>
              <a:t>‹Nº›</a:t>
            </a:fld>
            <a:endParaRPr lang="ca-ES"/>
          </a:p>
        </p:txBody>
      </p:sp>
    </p:spTree>
    <p:extLst>
      <p:ext uri="{BB962C8B-B14F-4D97-AF65-F5344CB8AC3E}">
        <p14:creationId xmlns:p14="http://schemas.microsoft.com/office/powerpoint/2010/main" val="32665627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ca-ES"/>
          </a:p>
        </p:txBody>
      </p:sp>
      <p:sp>
        <p:nvSpPr>
          <p:cNvPr id="4" name="3 Marcador de número de diapositiva"/>
          <p:cNvSpPr>
            <a:spLocks noGrp="1"/>
          </p:cNvSpPr>
          <p:nvPr>
            <p:ph type="sldNum" sz="quarter" idx="10"/>
          </p:nvPr>
        </p:nvSpPr>
        <p:spPr/>
        <p:txBody>
          <a:bodyPr/>
          <a:lstStyle/>
          <a:p>
            <a:fld id="{0F763187-C2B3-46FC-9215-9E04892EA844}" type="slidenum">
              <a:rPr lang="ca-ES" smtClean="0"/>
              <a:t>1</a:t>
            </a:fld>
            <a:endParaRPr lang="ca-ES"/>
          </a:p>
        </p:txBody>
      </p:sp>
    </p:spTree>
    <p:extLst>
      <p:ext uri="{BB962C8B-B14F-4D97-AF65-F5344CB8AC3E}">
        <p14:creationId xmlns:p14="http://schemas.microsoft.com/office/powerpoint/2010/main" val="182805095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0" y="422897"/>
            <a:ext cx="9144000" cy="366514"/>
          </a:xfrm>
        </p:spPr>
        <p:txBody>
          <a:bodyPr/>
          <a:lstStyle/>
          <a:p>
            <a:r>
              <a:rPr lang="en-US" dirty="0" err="1"/>
              <a:t>Clic</a:t>
            </a:r>
            <a:r>
              <a:rPr lang="en-US" dirty="0"/>
              <a:t> </a:t>
            </a:r>
            <a:r>
              <a:rPr lang="en-US" dirty="0" err="1"/>
              <a:t>para</a:t>
            </a:r>
            <a:r>
              <a:rPr lang="en-US" dirty="0"/>
              <a:t> </a:t>
            </a:r>
            <a:r>
              <a:rPr lang="en-US" dirty="0" err="1"/>
              <a:t>editar</a:t>
            </a:r>
            <a:r>
              <a:rPr lang="en-US" dirty="0"/>
              <a:t> </a:t>
            </a:r>
            <a:r>
              <a:rPr lang="en-US" dirty="0" err="1"/>
              <a:t>título</a:t>
            </a:r>
            <a:endParaRPr lang="es-ES" dirty="0"/>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Haga clic para modificar el estilo de subtítulo del patrón</a:t>
            </a:r>
            <a:endParaRPr lang="es-ES"/>
          </a:p>
        </p:txBody>
      </p:sp>
      <p:sp>
        <p:nvSpPr>
          <p:cNvPr id="4" name="Marcador de fecha 3"/>
          <p:cNvSpPr>
            <a:spLocks noGrp="1"/>
          </p:cNvSpPr>
          <p:nvPr>
            <p:ph type="dt" sz="half" idx="10"/>
          </p:nvPr>
        </p:nvSpPr>
        <p:spPr/>
        <p:txBody>
          <a:bodyPr/>
          <a:lstStyle/>
          <a:p>
            <a:fld id="{A7C259A1-0F3E-5146-A882-58717C4D9384}" type="datetimeFigureOut">
              <a:rPr lang="es-ES" smtClean="0"/>
              <a:t>03/12/2017</a:t>
            </a:fld>
            <a:endParaRPr lang="es-ES"/>
          </a:p>
        </p:txBody>
      </p:sp>
      <p:sp>
        <p:nvSpPr>
          <p:cNvPr id="5" name="Marcador de pie de página 4"/>
          <p:cNvSpPr>
            <a:spLocks noGrp="1"/>
          </p:cNvSpPr>
          <p:nvPr>
            <p:ph type="ftr" sz="quarter" idx="11"/>
          </p:nvPr>
        </p:nvSpPr>
        <p:spPr/>
        <p:txBody>
          <a:bodyPr/>
          <a:lstStyle/>
          <a:p>
            <a:endParaRPr lang="es-ES"/>
          </a:p>
        </p:txBody>
      </p:sp>
      <p:pic>
        <p:nvPicPr>
          <p:cNvPr id="9" name="8 Imagen"/>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343"/>
            <a:ext cx="9144000" cy="421554"/>
          </a:xfrm>
          <a:prstGeom prst="rect">
            <a:avLst/>
          </a:prstGeom>
        </p:spPr>
      </p:pic>
    </p:spTree>
    <p:extLst>
      <p:ext uri="{BB962C8B-B14F-4D97-AF65-F5344CB8AC3E}">
        <p14:creationId xmlns:p14="http://schemas.microsoft.com/office/powerpoint/2010/main" val="30767809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texto vertical 2"/>
          <p:cNvSpPr>
            <a:spLocks noGrp="1"/>
          </p:cNvSpPr>
          <p:nvPr>
            <p:ph type="body" orient="vert" idx="1"/>
          </p:nvPr>
        </p:nvSpPr>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A7C259A1-0F3E-5146-A882-58717C4D9384}" type="datetimeFigureOut">
              <a:rPr lang="es-ES" smtClean="0"/>
              <a:t>03/12/2017</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a:xfrm>
            <a:off x="6553200" y="6356350"/>
            <a:ext cx="2133600" cy="365125"/>
          </a:xfrm>
          <a:prstGeom prst="rect">
            <a:avLst/>
          </a:prstGeom>
        </p:spPr>
        <p:txBody>
          <a:bodyPr/>
          <a:lstStyle/>
          <a:p>
            <a:fld id="{BDB813E2-31BA-6E4E-A144-442405A5BD02}" type="slidenum">
              <a:rPr lang="es-ES" smtClean="0"/>
              <a:t>‹Nº›</a:t>
            </a:fld>
            <a:endParaRPr lang="es-ES"/>
          </a:p>
        </p:txBody>
      </p:sp>
    </p:spTree>
    <p:extLst>
      <p:ext uri="{BB962C8B-B14F-4D97-AF65-F5344CB8AC3E}">
        <p14:creationId xmlns:p14="http://schemas.microsoft.com/office/powerpoint/2010/main" val="38719147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es-ES_tradnl"/>
              <a:t>Clic para editar título</a:t>
            </a:r>
            <a:endParaRPr lang="es-ES"/>
          </a:p>
        </p:txBody>
      </p:sp>
      <p:sp>
        <p:nvSpPr>
          <p:cNvPr id="3" name="Marcador de texto vertical 2"/>
          <p:cNvSpPr>
            <a:spLocks noGrp="1"/>
          </p:cNvSpPr>
          <p:nvPr>
            <p:ph type="body" orient="vert" idx="1"/>
          </p:nvPr>
        </p:nvSpPr>
        <p:spPr>
          <a:xfrm>
            <a:off x="457200" y="274638"/>
            <a:ext cx="6019800" cy="5851525"/>
          </a:xfrm>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A7C259A1-0F3E-5146-A882-58717C4D9384}" type="datetimeFigureOut">
              <a:rPr lang="es-ES" smtClean="0"/>
              <a:t>03/12/2017</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a:xfrm>
            <a:off x="6553200" y="6356350"/>
            <a:ext cx="2133600" cy="365125"/>
          </a:xfrm>
          <a:prstGeom prst="rect">
            <a:avLst/>
          </a:prstGeom>
        </p:spPr>
        <p:txBody>
          <a:bodyPr/>
          <a:lstStyle/>
          <a:p>
            <a:fld id="{BDB813E2-31BA-6E4E-A144-442405A5BD02}" type="slidenum">
              <a:rPr lang="es-ES" smtClean="0"/>
              <a:t>‹Nº›</a:t>
            </a:fld>
            <a:endParaRPr lang="es-ES"/>
          </a:p>
        </p:txBody>
      </p:sp>
    </p:spTree>
    <p:extLst>
      <p:ext uri="{BB962C8B-B14F-4D97-AF65-F5344CB8AC3E}">
        <p14:creationId xmlns:p14="http://schemas.microsoft.com/office/powerpoint/2010/main" val="37878380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contenido 2"/>
          <p:cNvSpPr>
            <a:spLocks noGrp="1"/>
          </p:cNvSpPr>
          <p:nvPr>
            <p:ph idx="1"/>
          </p:nvPr>
        </p:nvSpPr>
        <p:spPr/>
        <p:txBody>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A7C259A1-0F3E-5146-A882-58717C4D9384}" type="datetimeFigureOut">
              <a:rPr lang="es-ES" smtClean="0"/>
              <a:t>03/12/2017</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a:xfrm>
            <a:off x="6553200" y="6356350"/>
            <a:ext cx="2133600" cy="365125"/>
          </a:xfrm>
          <a:prstGeom prst="rect">
            <a:avLst/>
          </a:prstGeom>
        </p:spPr>
        <p:txBody>
          <a:bodyPr/>
          <a:lstStyle/>
          <a:p>
            <a:fld id="{BDB813E2-31BA-6E4E-A144-442405A5BD02}" type="slidenum">
              <a:rPr lang="es-ES" smtClean="0"/>
              <a:t>‹Nº›</a:t>
            </a:fld>
            <a:endParaRPr lang="es-ES"/>
          </a:p>
        </p:txBody>
      </p:sp>
    </p:spTree>
    <p:extLst>
      <p:ext uri="{BB962C8B-B14F-4D97-AF65-F5344CB8AC3E}">
        <p14:creationId xmlns:p14="http://schemas.microsoft.com/office/powerpoint/2010/main" val="3535710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0" y="434108"/>
            <a:ext cx="9144000" cy="681363"/>
          </a:xfrm>
        </p:spPr>
        <p:txBody>
          <a:bodyPr anchor="t"/>
          <a:lstStyle>
            <a:lvl1pPr algn="l">
              <a:defRPr sz="4000" b="1" cap="all"/>
            </a:lvl1pPr>
          </a:lstStyle>
          <a:p>
            <a:r>
              <a:rPr lang="es-ES_tradnl" dirty="0"/>
              <a:t>Clic para editar título</a:t>
            </a:r>
            <a:endParaRPr lang="es-ES" dirty="0"/>
          </a:p>
        </p:txBody>
      </p:sp>
      <p:sp>
        <p:nvSpPr>
          <p:cNvPr id="3" name="Marcador de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_tradnl" dirty="0"/>
              <a:t>Haga clic para modificar el estilo de texto del patrón</a:t>
            </a:r>
          </a:p>
        </p:txBody>
      </p:sp>
      <p:sp>
        <p:nvSpPr>
          <p:cNvPr id="4" name="Marcador de fecha 3"/>
          <p:cNvSpPr>
            <a:spLocks noGrp="1"/>
          </p:cNvSpPr>
          <p:nvPr>
            <p:ph type="dt" sz="half" idx="10"/>
          </p:nvPr>
        </p:nvSpPr>
        <p:spPr/>
        <p:txBody>
          <a:bodyPr/>
          <a:lstStyle/>
          <a:p>
            <a:fld id="{A7C259A1-0F3E-5146-A882-58717C4D9384}" type="datetimeFigureOut">
              <a:rPr lang="es-ES" smtClean="0"/>
              <a:t>03/12/2017</a:t>
            </a:fld>
            <a:endParaRPr lang="es-ES"/>
          </a:p>
        </p:txBody>
      </p:sp>
      <p:sp>
        <p:nvSpPr>
          <p:cNvPr id="5" name="Marcador de pie de página 4"/>
          <p:cNvSpPr>
            <a:spLocks noGrp="1"/>
          </p:cNvSpPr>
          <p:nvPr>
            <p:ph type="ftr" sz="quarter" idx="11"/>
          </p:nvPr>
        </p:nvSpPr>
        <p:spPr/>
        <p:txBody>
          <a:bodyPr/>
          <a:lstStyle/>
          <a:p>
            <a:endParaRPr lang="es-ES"/>
          </a:p>
        </p:txBody>
      </p:sp>
    </p:spTree>
    <p:extLst>
      <p:ext uri="{BB962C8B-B14F-4D97-AF65-F5344CB8AC3E}">
        <p14:creationId xmlns:p14="http://schemas.microsoft.com/office/powerpoint/2010/main" val="499949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conteni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conteni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5" name="Marcador de fecha 4"/>
          <p:cNvSpPr>
            <a:spLocks noGrp="1"/>
          </p:cNvSpPr>
          <p:nvPr>
            <p:ph type="dt" sz="half" idx="10"/>
          </p:nvPr>
        </p:nvSpPr>
        <p:spPr/>
        <p:txBody>
          <a:bodyPr/>
          <a:lstStyle/>
          <a:p>
            <a:fld id="{A7C259A1-0F3E-5146-A882-58717C4D9384}" type="datetimeFigureOut">
              <a:rPr lang="es-ES" smtClean="0"/>
              <a:t>03/12/2017</a:t>
            </a:fld>
            <a:endParaRPr lang="es-ES"/>
          </a:p>
        </p:txBody>
      </p:sp>
      <p:sp>
        <p:nvSpPr>
          <p:cNvPr id="6" name="Marcador de pie de página 5"/>
          <p:cNvSpPr>
            <a:spLocks noGrp="1"/>
          </p:cNvSpPr>
          <p:nvPr>
            <p:ph type="ftr" sz="quarter" idx="11"/>
          </p:nvPr>
        </p:nvSpPr>
        <p:spPr/>
        <p:txBody>
          <a:bodyPr/>
          <a:lstStyle/>
          <a:p>
            <a:endParaRPr lang="es-ES"/>
          </a:p>
        </p:txBody>
      </p:sp>
    </p:spTree>
    <p:extLst>
      <p:ext uri="{BB962C8B-B14F-4D97-AF65-F5344CB8AC3E}">
        <p14:creationId xmlns:p14="http://schemas.microsoft.com/office/powerpoint/2010/main" val="3510926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es-ES_tradnl"/>
              <a:t>Clic para editar título</a:t>
            </a:r>
            <a:endParaRPr lang="es-ES"/>
          </a:p>
        </p:txBody>
      </p:sp>
      <p:sp>
        <p:nvSpPr>
          <p:cNvPr id="3" name="Marcador de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Haga clic para modificar el estilo de texto del patrón</a:t>
            </a:r>
          </a:p>
        </p:txBody>
      </p:sp>
      <p:sp>
        <p:nvSpPr>
          <p:cNvPr id="4" name="Marcador de conteni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5" name="Marcador de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Haga clic para modificar el estilo de texto del patrón</a:t>
            </a:r>
          </a:p>
        </p:txBody>
      </p:sp>
      <p:sp>
        <p:nvSpPr>
          <p:cNvPr id="6" name="Marcador de conteni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7" name="Marcador de fecha 6"/>
          <p:cNvSpPr>
            <a:spLocks noGrp="1"/>
          </p:cNvSpPr>
          <p:nvPr>
            <p:ph type="dt" sz="half" idx="10"/>
          </p:nvPr>
        </p:nvSpPr>
        <p:spPr/>
        <p:txBody>
          <a:bodyPr/>
          <a:lstStyle/>
          <a:p>
            <a:fld id="{A7C259A1-0F3E-5146-A882-58717C4D9384}" type="datetimeFigureOut">
              <a:rPr lang="es-ES" smtClean="0"/>
              <a:t>03/12/2017</a:t>
            </a:fld>
            <a:endParaRPr lang="es-ES"/>
          </a:p>
        </p:txBody>
      </p:sp>
      <p:sp>
        <p:nvSpPr>
          <p:cNvPr id="8" name="Marcador de pie de página 7"/>
          <p:cNvSpPr>
            <a:spLocks noGrp="1"/>
          </p:cNvSpPr>
          <p:nvPr>
            <p:ph type="ftr" sz="quarter" idx="11"/>
          </p:nvPr>
        </p:nvSpPr>
        <p:spPr/>
        <p:txBody>
          <a:bodyPr/>
          <a:lstStyle/>
          <a:p>
            <a:endParaRPr lang="es-ES"/>
          </a:p>
        </p:txBody>
      </p:sp>
    </p:spTree>
    <p:extLst>
      <p:ext uri="{BB962C8B-B14F-4D97-AF65-F5344CB8AC3E}">
        <p14:creationId xmlns:p14="http://schemas.microsoft.com/office/powerpoint/2010/main" val="12085163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fecha 2"/>
          <p:cNvSpPr>
            <a:spLocks noGrp="1"/>
          </p:cNvSpPr>
          <p:nvPr>
            <p:ph type="dt" sz="half" idx="10"/>
          </p:nvPr>
        </p:nvSpPr>
        <p:spPr/>
        <p:txBody>
          <a:bodyPr/>
          <a:lstStyle/>
          <a:p>
            <a:fld id="{A7C259A1-0F3E-5146-A882-58717C4D9384}" type="datetimeFigureOut">
              <a:rPr lang="es-ES" smtClean="0"/>
              <a:t>03/12/2017</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a:xfrm>
            <a:off x="6553200" y="6356350"/>
            <a:ext cx="2133600" cy="365125"/>
          </a:xfrm>
          <a:prstGeom prst="rect">
            <a:avLst/>
          </a:prstGeom>
        </p:spPr>
        <p:txBody>
          <a:bodyPr/>
          <a:lstStyle/>
          <a:p>
            <a:fld id="{BDB813E2-31BA-6E4E-A144-442405A5BD02}" type="slidenum">
              <a:rPr lang="es-ES" smtClean="0"/>
              <a:t>‹Nº›</a:t>
            </a:fld>
            <a:endParaRPr lang="es-ES"/>
          </a:p>
        </p:txBody>
      </p:sp>
    </p:spTree>
    <p:extLst>
      <p:ext uri="{BB962C8B-B14F-4D97-AF65-F5344CB8AC3E}">
        <p14:creationId xmlns:p14="http://schemas.microsoft.com/office/powerpoint/2010/main" val="40009954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A7C259A1-0F3E-5146-A882-58717C4D9384}" type="datetimeFigureOut">
              <a:rPr lang="es-ES" smtClean="0"/>
              <a:t>03/12/2017</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a:xfrm>
            <a:off x="6553200" y="6356350"/>
            <a:ext cx="2133600" cy="365125"/>
          </a:xfrm>
          <a:prstGeom prst="rect">
            <a:avLst/>
          </a:prstGeom>
        </p:spPr>
        <p:txBody>
          <a:bodyPr/>
          <a:lstStyle/>
          <a:p>
            <a:fld id="{BDB813E2-31BA-6E4E-A144-442405A5BD02}" type="slidenum">
              <a:rPr lang="es-ES" smtClean="0"/>
              <a:t>‹Nº›</a:t>
            </a:fld>
            <a:endParaRPr lang="es-ES"/>
          </a:p>
        </p:txBody>
      </p:sp>
    </p:spTree>
    <p:extLst>
      <p:ext uri="{BB962C8B-B14F-4D97-AF65-F5344CB8AC3E}">
        <p14:creationId xmlns:p14="http://schemas.microsoft.com/office/powerpoint/2010/main" val="14392653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es-ES_tradnl"/>
              <a:t>Clic para editar título</a:t>
            </a:r>
            <a:endParaRPr lang="es-ES"/>
          </a:p>
        </p:txBody>
      </p:sp>
      <p:sp>
        <p:nvSpPr>
          <p:cNvPr id="3" name="Marcador de conteni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A7C259A1-0F3E-5146-A882-58717C4D9384}" type="datetimeFigureOut">
              <a:rPr lang="es-ES" smtClean="0"/>
              <a:t>03/12/2017</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a:xfrm>
            <a:off x="6553200" y="6356350"/>
            <a:ext cx="2133600" cy="365125"/>
          </a:xfrm>
          <a:prstGeom prst="rect">
            <a:avLst/>
          </a:prstGeom>
        </p:spPr>
        <p:txBody>
          <a:bodyPr/>
          <a:lstStyle/>
          <a:p>
            <a:fld id="{BDB813E2-31BA-6E4E-A144-442405A5BD02}" type="slidenum">
              <a:rPr lang="es-ES" smtClean="0"/>
              <a:t>‹Nº›</a:t>
            </a:fld>
            <a:endParaRPr lang="es-ES"/>
          </a:p>
        </p:txBody>
      </p:sp>
    </p:spTree>
    <p:extLst>
      <p:ext uri="{BB962C8B-B14F-4D97-AF65-F5344CB8AC3E}">
        <p14:creationId xmlns:p14="http://schemas.microsoft.com/office/powerpoint/2010/main" val="23648005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es-ES_tradnl"/>
              <a:t>Clic para editar título</a:t>
            </a:r>
            <a:endParaRPr lang="es-ES"/>
          </a:p>
        </p:txBody>
      </p:sp>
      <p:sp>
        <p:nvSpPr>
          <p:cNvPr id="3" name="Marcador de posición de imagen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A7C259A1-0F3E-5146-A882-58717C4D9384}" type="datetimeFigureOut">
              <a:rPr lang="es-ES" smtClean="0"/>
              <a:t>03/12/2017</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a:xfrm>
            <a:off x="6553200" y="6356350"/>
            <a:ext cx="2133600" cy="365125"/>
          </a:xfrm>
          <a:prstGeom prst="rect">
            <a:avLst/>
          </a:prstGeom>
        </p:spPr>
        <p:txBody>
          <a:bodyPr/>
          <a:lstStyle/>
          <a:p>
            <a:fld id="{BDB813E2-31BA-6E4E-A144-442405A5BD02}" type="slidenum">
              <a:rPr lang="es-ES" smtClean="0"/>
              <a:t>‹Nº›</a:t>
            </a:fld>
            <a:endParaRPr lang="es-ES"/>
          </a:p>
        </p:txBody>
      </p:sp>
    </p:spTree>
    <p:extLst>
      <p:ext uri="{BB962C8B-B14F-4D97-AF65-F5344CB8AC3E}">
        <p14:creationId xmlns:p14="http://schemas.microsoft.com/office/powerpoint/2010/main" val="40800377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 name="Imagen 9" descr="banda.png"/>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0"/>
            <a:ext cx="9144000" cy="442558"/>
          </a:xfrm>
          <a:prstGeom prst="rect">
            <a:avLst/>
          </a:prstGeom>
        </p:spPr>
      </p:pic>
      <p:sp>
        <p:nvSpPr>
          <p:cNvPr id="2" name="Marcador de título 1"/>
          <p:cNvSpPr>
            <a:spLocks noGrp="1"/>
          </p:cNvSpPr>
          <p:nvPr>
            <p:ph type="title"/>
          </p:nvPr>
        </p:nvSpPr>
        <p:spPr>
          <a:xfrm>
            <a:off x="0" y="442201"/>
            <a:ext cx="9144000" cy="527400"/>
          </a:xfrm>
          <a:prstGeom prst="rect">
            <a:avLst/>
          </a:prstGeom>
          <a:solidFill>
            <a:schemeClr val="accent1">
              <a:lumMod val="50000"/>
            </a:schemeClr>
          </a:solidFill>
        </p:spPr>
        <p:txBody>
          <a:bodyPr vert="horz" lIns="91440" tIns="45720" rIns="91440" bIns="45720" rtlCol="0" anchor="ctr">
            <a:normAutofit/>
          </a:bodyPr>
          <a:lstStyle/>
          <a:p>
            <a:r>
              <a:rPr lang="en-US" dirty="0" err="1"/>
              <a:t>Clic</a:t>
            </a:r>
            <a:r>
              <a:rPr lang="en-US" dirty="0"/>
              <a:t> </a:t>
            </a:r>
            <a:r>
              <a:rPr lang="en-US" dirty="0" err="1"/>
              <a:t>para</a:t>
            </a:r>
            <a:r>
              <a:rPr lang="en-US" dirty="0"/>
              <a:t> </a:t>
            </a:r>
            <a:r>
              <a:rPr lang="en-US" dirty="0" err="1"/>
              <a:t>editar</a:t>
            </a:r>
            <a:r>
              <a:rPr lang="en-US" dirty="0"/>
              <a:t> </a:t>
            </a:r>
            <a:r>
              <a:rPr lang="en-US" dirty="0" err="1"/>
              <a:t>título</a:t>
            </a:r>
            <a:endParaRPr lang="es-ES" dirty="0"/>
          </a:p>
        </p:txBody>
      </p:sp>
      <p:sp>
        <p:nvSpPr>
          <p:cNvPr id="3" name="Marcador de texto 2"/>
          <p:cNvSpPr>
            <a:spLocks noGrp="1"/>
          </p:cNvSpPr>
          <p:nvPr>
            <p:ph type="body" idx="1"/>
          </p:nvPr>
        </p:nvSpPr>
        <p:spPr>
          <a:xfrm>
            <a:off x="457200" y="2336800"/>
            <a:ext cx="8229600" cy="3657600"/>
          </a:xfrm>
          <a:prstGeom prst="rect">
            <a:avLst/>
          </a:prstGeom>
        </p:spPr>
        <p:txBody>
          <a:bodyPr vert="horz" lIns="91440" tIns="45720" rIns="91440" bIns="45720" rtlCol="0">
            <a:normAutofit/>
          </a:bodyPr>
          <a:lstStyle/>
          <a:p>
            <a:pPr lvl="0"/>
            <a:r>
              <a:rPr lang="en-US" dirty="0" err="1"/>
              <a:t>Haga</a:t>
            </a:r>
            <a:r>
              <a:rPr lang="en-US" dirty="0"/>
              <a:t> </a:t>
            </a:r>
            <a:r>
              <a:rPr lang="en-US" dirty="0" err="1"/>
              <a:t>clic</a:t>
            </a:r>
            <a:r>
              <a:rPr lang="en-US" dirty="0"/>
              <a:t> </a:t>
            </a:r>
            <a:r>
              <a:rPr lang="en-US" dirty="0" err="1"/>
              <a:t>para</a:t>
            </a:r>
            <a:r>
              <a:rPr lang="en-US" dirty="0"/>
              <a:t> </a:t>
            </a:r>
            <a:r>
              <a:rPr lang="en-US" dirty="0" err="1"/>
              <a:t>modificar</a:t>
            </a:r>
            <a:r>
              <a:rPr lang="en-US" dirty="0"/>
              <a:t> el </a:t>
            </a:r>
            <a:r>
              <a:rPr lang="en-US" dirty="0" err="1"/>
              <a:t>estilo</a:t>
            </a:r>
            <a:r>
              <a:rPr lang="en-US" dirty="0"/>
              <a:t> de </a:t>
            </a:r>
            <a:r>
              <a:rPr lang="en-US" dirty="0" err="1"/>
              <a:t>texto</a:t>
            </a:r>
            <a:r>
              <a:rPr lang="en-US" dirty="0"/>
              <a:t> del </a:t>
            </a:r>
            <a:r>
              <a:rPr lang="en-US" dirty="0" err="1"/>
              <a:t>patrón</a:t>
            </a:r>
            <a:endParaRPr lang="en-US" dirty="0"/>
          </a:p>
          <a:p>
            <a:pPr lvl="1"/>
            <a:r>
              <a:rPr lang="en-US" dirty="0"/>
              <a:t>Segundo </a:t>
            </a:r>
            <a:r>
              <a:rPr lang="en-US" dirty="0" err="1"/>
              <a:t>nivel</a:t>
            </a:r>
            <a:endParaRPr lang="en-US" dirty="0"/>
          </a:p>
          <a:p>
            <a:pPr lvl="2"/>
            <a:r>
              <a:rPr lang="en-US" dirty="0" err="1"/>
              <a:t>Tercer</a:t>
            </a:r>
            <a:r>
              <a:rPr lang="en-US" dirty="0"/>
              <a:t> </a:t>
            </a:r>
            <a:r>
              <a:rPr lang="en-US" dirty="0" err="1"/>
              <a:t>nivel</a:t>
            </a:r>
            <a:endParaRPr lang="en-US" dirty="0"/>
          </a:p>
          <a:p>
            <a:pPr lvl="3"/>
            <a:r>
              <a:rPr lang="en-US" dirty="0"/>
              <a:t>Cuarto </a:t>
            </a:r>
            <a:r>
              <a:rPr lang="en-US" dirty="0" err="1"/>
              <a:t>nivel</a:t>
            </a:r>
            <a:endParaRPr lang="en-US" dirty="0"/>
          </a:p>
          <a:p>
            <a:pPr lvl="4"/>
            <a:r>
              <a:rPr lang="en-US" dirty="0" err="1"/>
              <a:t>Quinto</a:t>
            </a:r>
            <a:r>
              <a:rPr lang="en-US" dirty="0"/>
              <a:t> </a:t>
            </a:r>
            <a:r>
              <a:rPr lang="en-US" dirty="0" err="1"/>
              <a:t>nivel</a:t>
            </a:r>
            <a:endParaRPr lang="es-ES" dirty="0"/>
          </a:p>
        </p:txBody>
      </p:sp>
      <p:sp>
        <p:nvSpPr>
          <p:cNvPr id="4" name="Marcador de fecha 3"/>
          <p:cNvSpPr>
            <a:spLocks noGrp="1"/>
          </p:cNvSpPr>
          <p:nvPr>
            <p:ph type="dt" sz="half" idx="2"/>
          </p:nvPr>
        </p:nvSpPr>
        <p:spPr>
          <a:xfrm>
            <a:off x="457200" y="6263217"/>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a:cs typeface="Arial"/>
              </a:defRPr>
            </a:lvl1pPr>
          </a:lstStyle>
          <a:p>
            <a:fld id="{A7C259A1-0F3E-5146-A882-58717C4D9384}" type="datetimeFigureOut">
              <a:rPr lang="es-ES" smtClean="0"/>
              <a:pPr/>
              <a:t>03/12/2017</a:t>
            </a:fld>
            <a:endParaRPr lang="es-ES" dirty="0"/>
          </a:p>
        </p:txBody>
      </p:sp>
      <p:pic>
        <p:nvPicPr>
          <p:cNvPr id="7" name="Imagen 6" descr="LOGOA4.png"/>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7263384" y="6126163"/>
            <a:ext cx="1423416" cy="652272"/>
          </a:xfrm>
          <a:prstGeom prst="rect">
            <a:avLst/>
          </a:prstGeom>
        </p:spPr>
      </p:pic>
      <p:sp>
        <p:nvSpPr>
          <p:cNvPr id="6" name="Marcador de número de diapositiva 5"/>
          <p:cNvSpPr>
            <a:spLocks noGrp="1"/>
          </p:cNvSpPr>
          <p:nvPr>
            <p:ph type="sldNum" sz="quarter" idx="4"/>
          </p:nvPr>
        </p:nvSpPr>
        <p:spPr>
          <a:xfrm>
            <a:off x="8393574" y="66663"/>
            <a:ext cx="586451" cy="365125"/>
          </a:xfrm>
          <a:prstGeom prst="rect">
            <a:avLst/>
          </a:prstGeom>
        </p:spPr>
        <p:txBody>
          <a:bodyPr vert="horz" lIns="91440" tIns="45720" rIns="91440" bIns="45720" rtlCol="0" anchor="ctr"/>
          <a:lstStyle>
            <a:lvl1pPr algn="r">
              <a:defRPr sz="1200">
                <a:solidFill>
                  <a:schemeClr val="tx2">
                    <a:lumMod val="50000"/>
                  </a:schemeClr>
                </a:solidFill>
              </a:defRPr>
            </a:lvl1pPr>
          </a:lstStyle>
          <a:p>
            <a:fld id="{72FEF87C-7ADD-2B4D-9287-9EDDEFC34EB7}" type="slidenum">
              <a:rPr lang="es-ES" smtClean="0"/>
              <a:pPr/>
              <a:t>‹Nº›</a:t>
            </a:fld>
            <a:endParaRPr lang="es-ES" dirty="0"/>
          </a:p>
        </p:txBody>
      </p:sp>
      <p:pic>
        <p:nvPicPr>
          <p:cNvPr id="9" name="8 Imagen"/>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0" y="0"/>
            <a:ext cx="9144000" cy="441215"/>
          </a:xfrm>
          <a:prstGeom prst="rect">
            <a:avLst/>
          </a:prstGeom>
        </p:spPr>
      </p:pic>
      <p:sp>
        <p:nvSpPr>
          <p:cNvPr id="5" name="Marcador de pie de página 4"/>
          <p:cNvSpPr>
            <a:spLocks noGrp="1"/>
          </p:cNvSpPr>
          <p:nvPr>
            <p:ph type="ftr" sz="quarter" idx="3"/>
          </p:nvPr>
        </p:nvSpPr>
        <p:spPr>
          <a:xfrm>
            <a:off x="69407" y="50754"/>
            <a:ext cx="3886200" cy="365125"/>
          </a:xfrm>
          <a:prstGeom prst="rect">
            <a:avLst/>
          </a:prstGeom>
        </p:spPr>
        <p:txBody>
          <a:bodyPr vert="horz" lIns="91440" tIns="45720" rIns="91440" bIns="45720" rtlCol="0" anchor="ctr"/>
          <a:lstStyle>
            <a:lvl1pPr algn="l">
              <a:defRPr sz="1200">
                <a:solidFill>
                  <a:schemeClr val="tx2">
                    <a:lumMod val="50000"/>
                  </a:schemeClr>
                </a:solidFill>
                <a:latin typeface="Arial"/>
                <a:cs typeface="Arial"/>
              </a:defRPr>
            </a:lvl1pPr>
          </a:lstStyle>
          <a:p>
            <a:r>
              <a:rPr lang="es-ES" dirty="0" err="1"/>
              <a:t>Nom</a:t>
            </a:r>
            <a:r>
              <a:rPr lang="es-ES" dirty="0"/>
              <a:t> asignatura</a:t>
            </a:r>
          </a:p>
        </p:txBody>
      </p:sp>
    </p:spTree>
    <p:extLst>
      <p:ext uri="{BB962C8B-B14F-4D97-AF65-F5344CB8AC3E}">
        <p14:creationId xmlns:p14="http://schemas.microsoft.com/office/powerpoint/2010/main" val="36519455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3200" kern="1200">
          <a:solidFill>
            <a:schemeClr val="bg1"/>
          </a:solidFill>
          <a:latin typeface="Arial"/>
          <a:ea typeface="+mj-ea"/>
          <a:cs typeface="Arial"/>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midominio.com/servidor/recurso.json"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programmableweb.com/"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6.jpeg"/><Relationship Id="rId3" Type="http://schemas.openxmlformats.org/officeDocument/2006/relationships/image" Target="../media/image11.png"/><Relationship Id="rId7" Type="http://schemas.openxmlformats.org/officeDocument/2006/relationships/image" Target="../media/image15.jpeg"/><Relationship Id="rId12" Type="http://schemas.openxmlformats.org/officeDocument/2006/relationships/image" Target="../media/image20.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Imagen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34904" y="583850"/>
            <a:ext cx="6473840" cy="2662911"/>
          </a:xfrm>
          <a:prstGeom prst="rect">
            <a:avLst/>
          </a:prstGeom>
        </p:spPr>
      </p:pic>
      <p:sp>
        <p:nvSpPr>
          <p:cNvPr id="4" name="Rectángulo 3"/>
          <p:cNvSpPr/>
          <p:nvPr/>
        </p:nvSpPr>
        <p:spPr>
          <a:xfrm>
            <a:off x="0" y="5947923"/>
            <a:ext cx="9144000" cy="910077"/>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5" name="Imagen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43012" y="5567261"/>
            <a:ext cx="4392248" cy="931513"/>
          </a:xfrm>
          <a:prstGeom prst="rect">
            <a:avLst/>
          </a:prstGeom>
        </p:spPr>
      </p:pic>
      <p:sp>
        <p:nvSpPr>
          <p:cNvPr id="2" name="Rectángulo 1"/>
          <p:cNvSpPr/>
          <p:nvPr/>
        </p:nvSpPr>
        <p:spPr>
          <a:xfrm>
            <a:off x="2563260" y="2963663"/>
            <a:ext cx="4572000" cy="2246769"/>
          </a:xfrm>
          <a:prstGeom prst="rect">
            <a:avLst/>
          </a:prstGeom>
        </p:spPr>
        <p:txBody>
          <a:bodyPr>
            <a:spAutoFit/>
          </a:bodyPr>
          <a:lstStyle/>
          <a:p>
            <a:pPr lvl="0" algn="ctr">
              <a:lnSpc>
                <a:spcPct val="100000"/>
              </a:lnSpc>
              <a:spcBef>
                <a:spcPct val="0"/>
              </a:spcBef>
              <a:spcAft>
                <a:spcPct val="0"/>
              </a:spcAft>
            </a:pPr>
            <a:r>
              <a:rPr lang="en-US" sz="3200" kern="0" dirty="0" err="1">
                <a:solidFill>
                  <a:schemeClr val="tx2">
                    <a:lumMod val="75000"/>
                  </a:schemeClr>
                </a:solidFill>
                <a:latin typeface="Arial"/>
                <a:cs typeface="Arial"/>
              </a:rPr>
              <a:t>Geoservicios</a:t>
            </a:r>
            <a:r>
              <a:rPr lang="en-US" sz="3200" kern="0" dirty="0">
                <a:solidFill>
                  <a:schemeClr val="tx2">
                    <a:lumMod val="75000"/>
                  </a:schemeClr>
                </a:solidFill>
                <a:latin typeface="Arial"/>
                <a:cs typeface="Arial"/>
              </a:rPr>
              <a:t> para Smart Cities</a:t>
            </a:r>
          </a:p>
          <a:p>
            <a:pPr lvl="0" algn="ctr">
              <a:lnSpc>
                <a:spcPct val="100000"/>
              </a:lnSpc>
              <a:spcBef>
                <a:spcPct val="0"/>
              </a:spcBef>
              <a:spcAft>
                <a:spcPct val="0"/>
              </a:spcAft>
            </a:pPr>
            <a:r>
              <a:rPr lang="en-US" i="1" kern="0" dirty="0">
                <a:solidFill>
                  <a:schemeClr val="tx2">
                    <a:lumMod val="75000"/>
                  </a:schemeClr>
                </a:solidFill>
                <a:latin typeface="Arial"/>
                <a:cs typeface="Arial"/>
              </a:rPr>
              <a:t>-</a:t>
            </a:r>
          </a:p>
          <a:p>
            <a:pPr lvl="0" algn="ctr">
              <a:lnSpc>
                <a:spcPct val="100000"/>
              </a:lnSpc>
              <a:spcBef>
                <a:spcPct val="0"/>
              </a:spcBef>
              <a:spcAft>
                <a:spcPct val="0"/>
              </a:spcAft>
            </a:pPr>
            <a:r>
              <a:rPr lang="en-US" i="1" kern="0" dirty="0" err="1">
                <a:solidFill>
                  <a:schemeClr val="tx2">
                    <a:lumMod val="75000"/>
                  </a:schemeClr>
                </a:solidFill>
                <a:latin typeface="Arial"/>
                <a:cs typeface="Arial"/>
              </a:rPr>
              <a:t>Introducción</a:t>
            </a:r>
            <a:r>
              <a:rPr lang="en-US" i="1" kern="0" dirty="0">
                <a:solidFill>
                  <a:schemeClr val="tx2">
                    <a:lumMod val="75000"/>
                  </a:schemeClr>
                </a:solidFill>
                <a:latin typeface="Arial"/>
                <a:cs typeface="Arial"/>
              </a:rPr>
              <a:t> Smart -Cities</a:t>
            </a:r>
            <a:endParaRPr lang="en-US" sz="2400" i="1" kern="0" dirty="0">
              <a:solidFill>
                <a:schemeClr val="tx2">
                  <a:lumMod val="75000"/>
                </a:schemeClr>
              </a:solidFill>
              <a:latin typeface="Arial"/>
              <a:cs typeface="Arial"/>
            </a:endParaRPr>
          </a:p>
          <a:p>
            <a:pPr lvl="0" algn="ctr">
              <a:lnSpc>
                <a:spcPct val="100000"/>
              </a:lnSpc>
              <a:spcBef>
                <a:spcPct val="0"/>
              </a:spcBef>
              <a:spcAft>
                <a:spcPct val="0"/>
              </a:spcAft>
            </a:pPr>
            <a:r>
              <a:rPr lang="en-US" sz="1600" i="1" kern="0" dirty="0">
                <a:solidFill>
                  <a:schemeClr val="tx2">
                    <a:lumMod val="75000"/>
                  </a:schemeClr>
                </a:solidFill>
                <a:latin typeface="Arial"/>
                <a:cs typeface="Arial"/>
              </a:rPr>
              <a:t>Victor Pascual </a:t>
            </a:r>
            <a:r>
              <a:rPr lang="en-US" sz="1600" i="1" kern="0" dirty="0" err="1">
                <a:solidFill>
                  <a:schemeClr val="tx2">
                    <a:lumMod val="75000"/>
                  </a:schemeClr>
                </a:solidFill>
                <a:latin typeface="Arial"/>
                <a:cs typeface="Arial"/>
              </a:rPr>
              <a:t>Ayats</a:t>
            </a:r>
            <a:endParaRPr lang="en-US" sz="1600" i="1" kern="0" dirty="0">
              <a:solidFill>
                <a:schemeClr val="tx2">
                  <a:lumMod val="75000"/>
                </a:schemeClr>
              </a:solidFill>
              <a:latin typeface="Arial"/>
              <a:cs typeface="Arial"/>
            </a:endParaRPr>
          </a:p>
          <a:p>
            <a:pPr lvl="0" algn="ctr">
              <a:lnSpc>
                <a:spcPct val="100000"/>
              </a:lnSpc>
              <a:spcBef>
                <a:spcPct val="0"/>
              </a:spcBef>
              <a:spcAft>
                <a:spcPct val="0"/>
              </a:spcAft>
            </a:pPr>
            <a:r>
              <a:rPr lang="en-US" sz="1200" i="1" kern="0" dirty="0">
                <a:solidFill>
                  <a:schemeClr val="tx2">
                    <a:lumMod val="75000"/>
                  </a:schemeClr>
                </a:solidFill>
                <a:latin typeface="Arial"/>
                <a:cs typeface="Arial"/>
              </a:rPr>
              <a:t>MTIG 17-18</a:t>
            </a:r>
          </a:p>
          <a:p>
            <a:pPr lvl="0" algn="ctr">
              <a:lnSpc>
                <a:spcPct val="100000"/>
              </a:lnSpc>
              <a:spcBef>
                <a:spcPct val="0"/>
              </a:spcBef>
              <a:spcAft>
                <a:spcPct val="0"/>
              </a:spcAft>
            </a:pPr>
            <a:r>
              <a:rPr lang="en-US" sz="1200" i="1" kern="0" dirty="0">
                <a:solidFill>
                  <a:schemeClr val="tx2">
                    <a:lumMod val="75000"/>
                  </a:schemeClr>
                </a:solidFill>
                <a:latin typeface="Arial"/>
                <a:cs typeface="Arial"/>
              </a:rPr>
              <a:t>Victor.pascual@icgc.cat</a:t>
            </a:r>
          </a:p>
        </p:txBody>
      </p:sp>
      <p:graphicFrame>
        <p:nvGraphicFramePr>
          <p:cNvPr id="7" name="6 Objeto"/>
          <p:cNvGraphicFramePr>
            <a:graphicFrameLocks noChangeAspect="1"/>
          </p:cNvGraphicFramePr>
          <p:nvPr>
            <p:extLst>
              <p:ext uri="{D42A27DB-BD31-4B8C-83A1-F6EECF244321}">
                <p14:modId xmlns:p14="http://schemas.microsoft.com/office/powerpoint/2010/main" val="907806092"/>
              </p:ext>
            </p:extLst>
          </p:nvPr>
        </p:nvGraphicFramePr>
        <p:xfrm>
          <a:off x="1524000" y="1397000"/>
          <a:ext cx="6096000" cy="4064000"/>
        </p:xfrm>
        <a:graphic>
          <a:graphicData uri="http://schemas.openxmlformats.org/presentationml/2006/ole">
            <mc:AlternateContent xmlns:mc="http://schemas.openxmlformats.org/markup-compatibility/2006">
              <mc:Choice xmlns:v="urn:schemas-microsoft-com:vml" Requires="v">
                <p:oleObj spid="_x0000_s1040" name="Imagen de mapa de bits" r:id="rId6" imgW="0" imgH="0" progId="Paint.Picture">
                  <p:embed/>
                </p:oleObj>
              </mc:Choice>
              <mc:Fallback>
                <p:oleObj name="Imagen de mapa de bits" r:id="rId6" imgW="0" imgH="0" progId="Paint.Picture">
                  <p:embed/>
                  <p:pic>
                    <p:nvPicPr>
                      <p:cNvPr id="0" name=""/>
                      <p:cNvPicPr/>
                      <p:nvPr/>
                    </p:nvPicPr>
                    <p:blipFill/>
                    <p:spPr>
                      <a:xfrm>
                        <a:off x="1524000" y="1397000"/>
                        <a:ext cx="6096000" cy="4064000"/>
                      </a:xfrm>
                      <a:prstGeom prst="rect">
                        <a:avLst/>
                      </a:prstGeom>
                    </p:spPr>
                  </p:pic>
                </p:oleObj>
              </mc:Fallback>
            </mc:AlternateContent>
          </a:graphicData>
        </a:graphic>
      </p:graphicFrame>
    </p:spTree>
    <p:extLst>
      <p:ext uri="{BB962C8B-B14F-4D97-AF65-F5344CB8AC3E}">
        <p14:creationId xmlns:p14="http://schemas.microsoft.com/office/powerpoint/2010/main" val="6498778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CE7353-F385-4199-BE18-145174639D8E}"/>
              </a:ext>
            </a:extLst>
          </p:cNvPr>
          <p:cNvSpPr>
            <a:spLocks noGrp="1"/>
          </p:cNvSpPr>
          <p:nvPr>
            <p:ph type="title"/>
          </p:nvPr>
        </p:nvSpPr>
        <p:spPr/>
        <p:txBody>
          <a:bodyPr>
            <a:normAutofit fontScale="90000"/>
          </a:bodyPr>
          <a:lstStyle/>
          <a:p>
            <a:r>
              <a:rPr lang="es-ES" dirty="0"/>
              <a:t>Conceptos </a:t>
            </a:r>
            <a:r>
              <a:rPr lang="es-ES" dirty="0" err="1"/>
              <a:t>Geoservicios</a:t>
            </a:r>
            <a:endParaRPr lang="es-ES" dirty="0"/>
          </a:p>
        </p:txBody>
      </p:sp>
      <p:sp>
        <p:nvSpPr>
          <p:cNvPr id="6" name="Shape 134">
            <a:extLst>
              <a:ext uri="{FF2B5EF4-FFF2-40B4-BE49-F238E27FC236}">
                <a16:creationId xmlns:a16="http://schemas.microsoft.com/office/drawing/2014/main" id="{EA4D6DB4-50F6-46A0-9F96-D8D786838276}"/>
              </a:ext>
            </a:extLst>
          </p:cNvPr>
          <p:cNvSpPr/>
          <p:nvPr/>
        </p:nvSpPr>
        <p:spPr>
          <a:xfrm>
            <a:off x="322233" y="1767849"/>
            <a:ext cx="8481059" cy="2923876"/>
          </a:xfrm>
          <a:prstGeom prst="rect">
            <a:avLst/>
          </a:prstGeom>
          <a:solidFill>
            <a:srgbClr val="F2F2F2"/>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600" u="none" strike="noStrike" cap="none" dirty="0">
              <a:solidFill>
                <a:srgbClr val="000000"/>
              </a:solidFill>
              <a:latin typeface="Raleway" panose="020B0604020202020204" charset="0"/>
              <a:sym typeface="Arial"/>
            </a:endParaRPr>
          </a:p>
          <a:p>
            <a:pPr marL="0" marR="0" lvl="0" indent="0" algn="l" rtl="0">
              <a:lnSpc>
                <a:spcPct val="100000"/>
              </a:lnSpc>
              <a:spcBef>
                <a:spcPts val="0"/>
              </a:spcBef>
              <a:spcAft>
                <a:spcPts val="0"/>
              </a:spcAft>
              <a:buClr>
                <a:srgbClr val="000000"/>
              </a:buClr>
              <a:buSzPct val="25000"/>
              <a:buFont typeface="Arial"/>
              <a:buNone/>
            </a:pPr>
            <a:r>
              <a:rPr lang="en-US" sz="1600" u="none" strike="noStrike" cap="none" dirty="0">
                <a:solidFill>
                  <a:schemeClr val="bg1">
                    <a:lumMod val="85000"/>
                  </a:schemeClr>
                </a:solidFill>
                <a:latin typeface="Raleway" panose="020B0604020202020204" charset="0"/>
                <a:sym typeface="Arial"/>
              </a:rPr>
              <a:t>In computer programming, an application programming interface (API) is a set of subroutine definitions, protocols, and tools for </a:t>
            </a:r>
            <a:r>
              <a:rPr lang="en-US" sz="2300" b="1" dirty="0">
                <a:solidFill>
                  <a:srgbClr val="00A9E0"/>
                </a:solidFill>
                <a:latin typeface="Raleway"/>
              </a:rPr>
              <a:t>building</a:t>
            </a:r>
            <a:r>
              <a:rPr lang="en-US" sz="1600" u="none" strike="noStrike" cap="none" dirty="0">
                <a:solidFill>
                  <a:srgbClr val="000000"/>
                </a:solidFill>
                <a:latin typeface="Raleway" panose="020B0604020202020204" charset="0"/>
                <a:sym typeface="Arial"/>
              </a:rPr>
              <a:t> </a:t>
            </a:r>
            <a:r>
              <a:rPr lang="en-US" sz="1600" u="none" strike="noStrike" cap="none" dirty="0">
                <a:solidFill>
                  <a:schemeClr val="bg1">
                    <a:lumMod val="85000"/>
                  </a:schemeClr>
                </a:solidFill>
                <a:latin typeface="Raleway" panose="020B0604020202020204" charset="0"/>
                <a:sym typeface="Arial"/>
              </a:rPr>
              <a:t>application software.  ( </a:t>
            </a:r>
            <a:r>
              <a:rPr lang="es-ES" sz="1600" u="none" strike="noStrike" cap="none" dirty="0">
                <a:solidFill>
                  <a:schemeClr val="bg1">
                    <a:lumMod val="85000"/>
                  </a:schemeClr>
                </a:solidFill>
                <a:latin typeface="Raleway" panose="020B0604020202020204" charset="0"/>
                <a:sym typeface="Arial"/>
              </a:rPr>
              <a:t>….)</a:t>
            </a:r>
          </a:p>
          <a:p>
            <a:pPr marL="0" marR="0" lvl="0" indent="0" algn="l" rtl="0">
              <a:lnSpc>
                <a:spcPct val="100000"/>
              </a:lnSpc>
              <a:spcBef>
                <a:spcPts val="0"/>
              </a:spcBef>
              <a:spcAft>
                <a:spcPts val="0"/>
              </a:spcAft>
              <a:buClr>
                <a:srgbClr val="000000"/>
              </a:buClr>
              <a:buFont typeface="Arial"/>
              <a:buNone/>
            </a:pPr>
            <a:endParaRPr sz="1600" u="none" strike="noStrike" cap="none" dirty="0">
              <a:solidFill>
                <a:srgbClr val="000000"/>
              </a:solidFill>
              <a:latin typeface="Raleway" panose="020B0604020202020204" charset="0"/>
              <a:sym typeface="Arial"/>
            </a:endParaRPr>
          </a:p>
          <a:p>
            <a:pPr marL="0" marR="0" lvl="0" indent="0" algn="l" rtl="0">
              <a:lnSpc>
                <a:spcPct val="100000"/>
              </a:lnSpc>
              <a:spcBef>
                <a:spcPts val="0"/>
              </a:spcBef>
              <a:spcAft>
                <a:spcPts val="0"/>
              </a:spcAft>
              <a:buClr>
                <a:srgbClr val="000000"/>
              </a:buClr>
              <a:buSzPct val="25000"/>
              <a:buFont typeface="Arial"/>
              <a:buNone/>
            </a:pPr>
            <a:r>
              <a:rPr lang="en-US" sz="1600" u="none" strike="noStrike" cap="none" dirty="0">
                <a:solidFill>
                  <a:schemeClr val="bg1">
                    <a:lumMod val="85000"/>
                  </a:schemeClr>
                </a:solidFill>
                <a:latin typeface="Raleway" panose="020B0604020202020204" charset="0"/>
                <a:sym typeface="Arial"/>
              </a:rPr>
              <a:t>An API may be for a </a:t>
            </a:r>
            <a:r>
              <a:rPr lang="en-US" sz="2300" b="1" dirty="0">
                <a:solidFill>
                  <a:srgbClr val="00A9E0"/>
                </a:solidFill>
                <a:latin typeface="Raleway"/>
              </a:rPr>
              <a:t>web-based </a:t>
            </a:r>
            <a:r>
              <a:rPr lang="en-US" sz="1600" u="none" strike="noStrike" cap="none" dirty="0">
                <a:solidFill>
                  <a:schemeClr val="bg1">
                    <a:lumMod val="85000"/>
                  </a:schemeClr>
                </a:solidFill>
                <a:latin typeface="Raleway" panose="020B0604020202020204" charset="0"/>
                <a:sym typeface="Arial"/>
              </a:rPr>
              <a:t>system, operating system, database system, computer hardware, or software library. An API specification can take many forms, but often includes specifications for routines, data structures, object classes, variables, or remote calls.</a:t>
            </a:r>
          </a:p>
          <a:p>
            <a:pPr marL="0" marR="0" lvl="0" indent="0" algn="l" rtl="0">
              <a:lnSpc>
                <a:spcPct val="100000"/>
              </a:lnSpc>
              <a:spcBef>
                <a:spcPts val="0"/>
              </a:spcBef>
              <a:spcAft>
                <a:spcPts val="0"/>
              </a:spcAft>
              <a:buClr>
                <a:srgbClr val="000000"/>
              </a:buClr>
              <a:buFont typeface="Arial"/>
              <a:buNone/>
            </a:pPr>
            <a:endParaRPr sz="1600" u="none" strike="noStrike" cap="none" dirty="0">
              <a:solidFill>
                <a:srgbClr val="000000"/>
              </a:solidFill>
              <a:latin typeface="Raleway" panose="020B0604020202020204" charset="0"/>
              <a:sym typeface="Arial"/>
            </a:endParaRPr>
          </a:p>
          <a:p>
            <a:pPr marL="0" marR="0" lvl="0" indent="0" algn="l" rtl="0">
              <a:lnSpc>
                <a:spcPct val="100000"/>
              </a:lnSpc>
              <a:spcBef>
                <a:spcPts val="0"/>
              </a:spcBef>
              <a:spcAft>
                <a:spcPts val="0"/>
              </a:spcAft>
              <a:buClr>
                <a:srgbClr val="C00000"/>
              </a:buClr>
              <a:buSzPct val="25000"/>
              <a:buFont typeface="Arial"/>
              <a:buNone/>
            </a:pPr>
            <a:r>
              <a:rPr lang="en-US" sz="2300" b="1" dirty="0">
                <a:solidFill>
                  <a:srgbClr val="00A9E0"/>
                </a:solidFill>
                <a:latin typeface="Raleway"/>
              </a:rPr>
              <a:t>Documentation</a:t>
            </a:r>
            <a:r>
              <a:rPr lang="es-ES" sz="1800" u="none" strike="noStrike" cap="none" dirty="0">
                <a:solidFill>
                  <a:srgbClr val="C00000"/>
                </a:solidFill>
                <a:latin typeface="Raleway" panose="020B0604020202020204" charset="0"/>
                <a:sym typeface="Arial"/>
              </a:rPr>
              <a:t> </a:t>
            </a:r>
            <a:r>
              <a:rPr lang="en-US" sz="1600" u="none" strike="noStrike" cap="none" dirty="0">
                <a:solidFill>
                  <a:schemeClr val="bg1">
                    <a:lumMod val="85000"/>
                  </a:schemeClr>
                </a:solidFill>
                <a:latin typeface="Raleway" panose="020B0604020202020204" charset="0"/>
                <a:sym typeface="Arial"/>
              </a:rPr>
              <a:t>for the </a:t>
            </a:r>
            <a:r>
              <a:rPr lang="en-US" sz="2300" b="1" dirty="0">
                <a:solidFill>
                  <a:srgbClr val="00A9E0"/>
                </a:solidFill>
                <a:latin typeface="Raleway"/>
              </a:rPr>
              <a:t>API </a:t>
            </a:r>
            <a:r>
              <a:rPr lang="en-US" sz="1600" u="none" strike="noStrike" cap="none" dirty="0">
                <a:solidFill>
                  <a:schemeClr val="bg1">
                    <a:lumMod val="85000"/>
                  </a:schemeClr>
                </a:solidFill>
                <a:latin typeface="Raleway" panose="020B0604020202020204" charset="0"/>
                <a:sym typeface="Arial"/>
              </a:rPr>
              <a:t>is usually provided to facilitate usage</a:t>
            </a:r>
          </a:p>
        </p:txBody>
      </p:sp>
      <p:sp>
        <p:nvSpPr>
          <p:cNvPr id="7" name="Shape 142">
            <a:extLst>
              <a:ext uri="{FF2B5EF4-FFF2-40B4-BE49-F238E27FC236}">
                <a16:creationId xmlns:a16="http://schemas.microsoft.com/office/drawing/2014/main" id="{8E2F2077-55F3-4ABA-BE17-5914DEF40DFC}"/>
              </a:ext>
            </a:extLst>
          </p:cNvPr>
          <p:cNvSpPr txBox="1"/>
          <p:nvPr/>
        </p:nvSpPr>
        <p:spPr>
          <a:xfrm>
            <a:off x="148078" y="5228510"/>
            <a:ext cx="1787669" cy="1169551"/>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s-ES" sz="1400" b="1" u="none" strike="noStrike" cap="none" dirty="0">
                <a:solidFill>
                  <a:srgbClr val="000000"/>
                </a:solidFill>
                <a:latin typeface="Raleway" panose="020B0604020202020204" charset="0"/>
                <a:sym typeface="Arial"/>
              </a:rPr>
              <a:t>API </a:t>
            </a:r>
            <a:r>
              <a:rPr lang="es-ES" sz="1400" b="1" u="none" strike="noStrike" cap="none" dirty="0" err="1">
                <a:solidFill>
                  <a:srgbClr val="000000"/>
                </a:solidFill>
                <a:latin typeface="Raleway" panose="020B0604020202020204" charset="0"/>
                <a:sym typeface="Arial"/>
              </a:rPr>
              <a:t>Doc</a:t>
            </a:r>
            <a:r>
              <a:rPr lang="es-ES" sz="1400" b="1" u="none" strike="noStrike" cap="none" dirty="0">
                <a:solidFill>
                  <a:srgbClr val="000000"/>
                </a:solidFill>
                <a:latin typeface="Raleway" panose="020B0604020202020204" charset="0"/>
                <a:sym typeface="Arial"/>
              </a:rPr>
              <a:t> Reference</a:t>
            </a:r>
          </a:p>
          <a:p>
            <a:pPr marL="0" marR="0" lvl="0" indent="0" algn="l" rtl="0">
              <a:lnSpc>
                <a:spcPct val="100000"/>
              </a:lnSpc>
              <a:spcBef>
                <a:spcPts val="0"/>
              </a:spcBef>
              <a:spcAft>
                <a:spcPts val="0"/>
              </a:spcAft>
              <a:buClr>
                <a:srgbClr val="000000"/>
              </a:buClr>
              <a:buFont typeface="Arial"/>
              <a:buNone/>
            </a:pPr>
            <a:endParaRPr sz="1400" u="none" strike="noStrike" cap="none" dirty="0">
              <a:solidFill>
                <a:srgbClr val="000000"/>
              </a:solidFill>
              <a:latin typeface="Raleway" panose="020B0604020202020204" charset="0"/>
              <a:sym typeface="Arial"/>
            </a:endParaRPr>
          </a:p>
          <a:p>
            <a:pPr marL="0" marR="0" lvl="0" indent="0" algn="l" rtl="0">
              <a:lnSpc>
                <a:spcPct val="100000"/>
              </a:lnSpc>
              <a:spcBef>
                <a:spcPts val="0"/>
              </a:spcBef>
              <a:spcAft>
                <a:spcPts val="0"/>
              </a:spcAft>
              <a:buClr>
                <a:srgbClr val="000000"/>
              </a:buClr>
              <a:buSzPct val="25000"/>
              <a:buFont typeface="Arial"/>
              <a:buNone/>
            </a:pPr>
            <a:r>
              <a:rPr lang="es-ES" sz="1400" u="none" strike="noStrike" cap="none" dirty="0">
                <a:solidFill>
                  <a:srgbClr val="000000"/>
                </a:solidFill>
                <a:latin typeface="Raleway" panose="020B0604020202020204" charset="0"/>
                <a:sym typeface="Arial"/>
              </a:rPr>
              <a:t>Documentación de </a:t>
            </a:r>
          </a:p>
          <a:p>
            <a:pPr marL="0" marR="0" lvl="0" indent="0" algn="l" rtl="0">
              <a:lnSpc>
                <a:spcPct val="100000"/>
              </a:lnSpc>
              <a:spcBef>
                <a:spcPts val="0"/>
              </a:spcBef>
              <a:spcAft>
                <a:spcPts val="0"/>
              </a:spcAft>
              <a:buClr>
                <a:srgbClr val="000000"/>
              </a:buClr>
              <a:buSzPct val="25000"/>
              <a:buFont typeface="Arial"/>
              <a:buNone/>
            </a:pPr>
            <a:r>
              <a:rPr lang="es-ES" sz="1400" u="none" strike="noStrike" cap="none" dirty="0" err="1">
                <a:solidFill>
                  <a:srgbClr val="000000"/>
                </a:solidFill>
                <a:latin typeface="Raleway" panose="020B0604020202020204" charset="0"/>
                <a:sym typeface="Arial"/>
              </a:rPr>
              <a:t>Request</a:t>
            </a:r>
            <a:endParaRPr lang="es-ES" sz="1400" u="none" strike="noStrike" cap="none" dirty="0">
              <a:solidFill>
                <a:srgbClr val="000000"/>
              </a:solidFill>
              <a:latin typeface="Raleway" panose="020B0604020202020204" charset="0"/>
              <a:sym typeface="Arial"/>
            </a:endParaRPr>
          </a:p>
          <a:p>
            <a:pPr marL="0" marR="0" lvl="0" indent="0" algn="l" rtl="0">
              <a:lnSpc>
                <a:spcPct val="100000"/>
              </a:lnSpc>
              <a:spcBef>
                <a:spcPts val="0"/>
              </a:spcBef>
              <a:spcAft>
                <a:spcPts val="0"/>
              </a:spcAft>
              <a:buClr>
                <a:srgbClr val="000000"/>
              </a:buClr>
              <a:buSzPct val="25000"/>
              <a:buFont typeface="Arial"/>
              <a:buNone/>
            </a:pPr>
            <a:r>
              <a:rPr lang="es-ES" sz="1400" u="none" strike="noStrike" cap="none" dirty="0">
                <a:solidFill>
                  <a:srgbClr val="000000"/>
                </a:solidFill>
                <a:latin typeface="Raleway" panose="020B0604020202020204" charset="0"/>
                <a:sym typeface="Arial"/>
              </a:rPr>
              <a:t>Response</a:t>
            </a:r>
          </a:p>
        </p:txBody>
      </p:sp>
      <p:sp>
        <p:nvSpPr>
          <p:cNvPr id="11" name="Shape 143">
            <a:extLst>
              <a:ext uri="{FF2B5EF4-FFF2-40B4-BE49-F238E27FC236}">
                <a16:creationId xmlns:a16="http://schemas.microsoft.com/office/drawing/2014/main" id="{DD3F4D80-F939-433E-8487-BB5B2D809931}"/>
              </a:ext>
            </a:extLst>
          </p:cNvPr>
          <p:cNvSpPr txBox="1"/>
          <p:nvPr/>
        </p:nvSpPr>
        <p:spPr>
          <a:xfrm>
            <a:off x="2586477" y="5068490"/>
            <a:ext cx="2114680" cy="738664"/>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s-ES" sz="1400" b="1" u="none" strike="noStrike" cap="none" dirty="0">
                <a:solidFill>
                  <a:srgbClr val="000000"/>
                </a:solidFill>
                <a:latin typeface="Raleway" panose="020B0604020202020204" charset="0"/>
                <a:sym typeface="Arial"/>
              </a:rPr>
              <a:t>Direcciones web HTTP</a:t>
            </a:r>
          </a:p>
          <a:p>
            <a:pPr marL="0" marR="0" lvl="0" indent="0" algn="l" rtl="0">
              <a:lnSpc>
                <a:spcPct val="100000"/>
              </a:lnSpc>
              <a:spcBef>
                <a:spcPts val="0"/>
              </a:spcBef>
              <a:spcAft>
                <a:spcPts val="0"/>
              </a:spcAft>
              <a:buClr>
                <a:srgbClr val="000000"/>
              </a:buClr>
              <a:buFont typeface="Arial"/>
              <a:buNone/>
            </a:pPr>
            <a:endParaRPr sz="1400" u="none" strike="noStrike" cap="none" dirty="0">
              <a:solidFill>
                <a:srgbClr val="000000"/>
              </a:solidFill>
              <a:latin typeface="Raleway" panose="020B0604020202020204" charset="0"/>
              <a:sym typeface="Arial"/>
            </a:endParaRPr>
          </a:p>
          <a:p>
            <a:pPr marL="0" marR="0" lvl="0" indent="0" algn="l" rtl="0">
              <a:lnSpc>
                <a:spcPct val="100000"/>
              </a:lnSpc>
              <a:spcBef>
                <a:spcPts val="0"/>
              </a:spcBef>
              <a:spcAft>
                <a:spcPts val="0"/>
              </a:spcAft>
              <a:buClr>
                <a:srgbClr val="000000"/>
              </a:buClr>
              <a:buSzPct val="25000"/>
              <a:buFont typeface="Arial"/>
              <a:buNone/>
            </a:pPr>
            <a:r>
              <a:rPr lang="es-ES" sz="1400" u="none" strike="noStrike" cap="none" dirty="0">
                <a:solidFill>
                  <a:srgbClr val="000000"/>
                </a:solidFill>
                <a:latin typeface="Raleway" panose="020B0604020202020204" charset="0"/>
                <a:sym typeface="Arial"/>
              </a:rPr>
              <a:t>HTTP GET / POST</a:t>
            </a:r>
          </a:p>
        </p:txBody>
      </p:sp>
      <p:sp>
        <p:nvSpPr>
          <p:cNvPr id="12" name="Shape 144">
            <a:extLst>
              <a:ext uri="{FF2B5EF4-FFF2-40B4-BE49-F238E27FC236}">
                <a16:creationId xmlns:a16="http://schemas.microsoft.com/office/drawing/2014/main" id="{F4B66231-DCBE-4FAC-823E-3543E4A718B7}"/>
              </a:ext>
            </a:extLst>
          </p:cNvPr>
          <p:cNvSpPr txBox="1"/>
          <p:nvPr/>
        </p:nvSpPr>
        <p:spPr>
          <a:xfrm>
            <a:off x="5558278" y="5068490"/>
            <a:ext cx="2685350" cy="1600437"/>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s-ES" sz="1400" b="1" u="none" strike="noStrike" cap="none" dirty="0">
                <a:solidFill>
                  <a:srgbClr val="000000"/>
                </a:solidFill>
                <a:latin typeface="Raleway" panose="020B0604020202020204" charset="0"/>
                <a:sym typeface="Arial"/>
              </a:rPr>
              <a:t>Entorno WEB o APP Híbridas</a:t>
            </a:r>
          </a:p>
          <a:p>
            <a:pPr marL="285750" marR="0" lvl="0" indent="-285750" algn="l" rtl="0">
              <a:lnSpc>
                <a:spcPct val="100000"/>
              </a:lnSpc>
              <a:spcBef>
                <a:spcPts val="0"/>
              </a:spcBef>
              <a:spcAft>
                <a:spcPts val="0"/>
              </a:spcAft>
              <a:buClr>
                <a:srgbClr val="000000"/>
              </a:buClr>
              <a:buSzPct val="25000"/>
              <a:buFont typeface="Courier New" panose="02070309020205020404" pitchFamily="49" charset="0"/>
              <a:buChar char="o"/>
            </a:pPr>
            <a:r>
              <a:rPr lang="es-ES" sz="1400" u="none" strike="noStrike" cap="none" dirty="0">
                <a:solidFill>
                  <a:srgbClr val="000000"/>
                </a:solidFill>
                <a:latin typeface="Raleway" panose="020B0604020202020204" charset="0"/>
                <a:sym typeface="Arial"/>
              </a:rPr>
              <a:t>Browser</a:t>
            </a:r>
          </a:p>
          <a:p>
            <a:pPr marL="285750" marR="0" lvl="0" indent="-285750" algn="l" rtl="0">
              <a:lnSpc>
                <a:spcPct val="100000"/>
              </a:lnSpc>
              <a:spcBef>
                <a:spcPts val="0"/>
              </a:spcBef>
              <a:spcAft>
                <a:spcPts val="0"/>
              </a:spcAft>
              <a:buClr>
                <a:srgbClr val="000000"/>
              </a:buClr>
              <a:buSzPct val="25000"/>
              <a:buFont typeface="Courier New" panose="02070309020205020404" pitchFamily="49" charset="0"/>
              <a:buChar char="o"/>
            </a:pPr>
            <a:r>
              <a:rPr lang="es-ES" sz="1400" u="none" strike="noStrike" cap="none" dirty="0">
                <a:solidFill>
                  <a:srgbClr val="000000"/>
                </a:solidFill>
                <a:latin typeface="Raleway" panose="020B0604020202020204" charset="0"/>
                <a:sym typeface="Arial"/>
              </a:rPr>
              <a:t>HTML</a:t>
            </a:r>
          </a:p>
          <a:p>
            <a:pPr marL="285750" marR="0" lvl="0" indent="-285750" algn="l" rtl="0">
              <a:lnSpc>
                <a:spcPct val="100000"/>
              </a:lnSpc>
              <a:spcBef>
                <a:spcPts val="0"/>
              </a:spcBef>
              <a:spcAft>
                <a:spcPts val="0"/>
              </a:spcAft>
              <a:buClr>
                <a:srgbClr val="000000"/>
              </a:buClr>
              <a:buSzPct val="25000"/>
              <a:buFont typeface="Courier New" panose="02070309020205020404" pitchFamily="49" charset="0"/>
              <a:buChar char="o"/>
            </a:pPr>
            <a:r>
              <a:rPr lang="es-ES" sz="1400" u="none" strike="noStrike" cap="none" dirty="0">
                <a:solidFill>
                  <a:srgbClr val="000000"/>
                </a:solidFill>
                <a:latin typeface="Raleway" panose="020B0604020202020204" charset="0"/>
                <a:sym typeface="Arial"/>
              </a:rPr>
              <a:t>JavaScript</a:t>
            </a:r>
          </a:p>
          <a:p>
            <a:pPr marL="285750" marR="0" lvl="0" indent="-285750" algn="l" rtl="0">
              <a:lnSpc>
                <a:spcPct val="100000"/>
              </a:lnSpc>
              <a:spcBef>
                <a:spcPts val="0"/>
              </a:spcBef>
              <a:spcAft>
                <a:spcPts val="0"/>
              </a:spcAft>
              <a:buClr>
                <a:srgbClr val="000000"/>
              </a:buClr>
              <a:buSzPct val="25000"/>
              <a:buFont typeface="Courier New" panose="02070309020205020404" pitchFamily="49" charset="0"/>
              <a:buChar char="o"/>
            </a:pPr>
            <a:r>
              <a:rPr lang="es-ES" sz="1400" u="none" strike="noStrike" cap="none" dirty="0">
                <a:solidFill>
                  <a:srgbClr val="000000"/>
                </a:solidFill>
                <a:latin typeface="Raleway" panose="020B0604020202020204" charset="0"/>
                <a:sym typeface="Arial"/>
              </a:rPr>
              <a:t>CSS</a:t>
            </a:r>
          </a:p>
          <a:p>
            <a:pPr marL="0" marR="0" lvl="0" indent="0" algn="l" rtl="0">
              <a:lnSpc>
                <a:spcPct val="100000"/>
              </a:lnSpc>
              <a:spcBef>
                <a:spcPts val="0"/>
              </a:spcBef>
              <a:spcAft>
                <a:spcPts val="0"/>
              </a:spcAft>
              <a:buClr>
                <a:srgbClr val="000000"/>
              </a:buClr>
              <a:buFont typeface="Arial"/>
              <a:buNone/>
            </a:pPr>
            <a:endParaRPr sz="1400" u="none" strike="noStrike" cap="none" dirty="0">
              <a:solidFill>
                <a:srgbClr val="000000"/>
              </a:solidFill>
              <a:latin typeface="Raleway" panose="020B0604020202020204" charset="0"/>
              <a:sym typeface="Arial"/>
            </a:endParaRPr>
          </a:p>
          <a:p>
            <a:pPr marL="0" marR="0" lvl="0" indent="0" algn="l" rtl="0">
              <a:lnSpc>
                <a:spcPct val="100000"/>
              </a:lnSpc>
              <a:spcBef>
                <a:spcPts val="0"/>
              </a:spcBef>
              <a:spcAft>
                <a:spcPts val="0"/>
              </a:spcAft>
              <a:buClr>
                <a:srgbClr val="000000"/>
              </a:buClr>
              <a:buFont typeface="Arial"/>
              <a:buNone/>
            </a:pPr>
            <a:endParaRPr sz="1400" u="none" strike="noStrike" cap="none" dirty="0">
              <a:solidFill>
                <a:srgbClr val="000000"/>
              </a:solidFill>
              <a:latin typeface="Raleway" panose="020B0604020202020204" charset="0"/>
              <a:sym typeface="Arial"/>
            </a:endParaRPr>
          </a:p>
        </p:txBody>
      </p:sp>
      <p:sp>
        <p:nvSpPr>
          <p:cNvPr id="13" name="Rectángulo 12">
            <a:extLst>
              <a:ext uri="{FF2B5EF4-FFF2-40B4-BE49-F238E27FC236}">
                <a16:creationId xmlns:a16="http://schemas.microsoft.com/office/drawing/2014/main" id="{99D8C9CC-6203-47BF-9947-1071C65361E2}"/>
              </a:ext>
            </a:extLst>
          </p:cNvPr>
          <p:cNvSpPr/>
          <p:nvPr/>
        </p:nvSpPr>
        <p:spPr>
          <a:xfrm>
            <a:off x="378214" y="1059108"/>
            <a:ext cx="5780750" cy="446276"/>
          </a:xfrm>
          <a:prstGeom prst="rect">
            <a:avLst/>
          </a:prstGeom>
          <a:noFill/>
          <a:ln>
            <a:noFill/>
          </a:ln>
        </p:spPr>
        <p:txBody>
          <a:bodyPr lIns="0" tIns="24650" rIns="0" bIns="0" anchor="ctr" anchorCtr="0">
            <a:noAutofit/>
          </a:bodyPr>
          <a:lstStyle/>
          <a:p>
            <a:pPr>
              <a:buClr>
                <a:schemeClr val="dk1"/>
              </a:buClr>
              <a:buSzPct val="25000"/>
              <a:buFont typeface="Raleway"/>
            </a:pPr>
            <a:r>
              <a:rPr lang="es-ES" sz="2300" b="1" dirty="0">
                <a:solidFill>
                  <a:schemeClr val="tx2">
                    <a:lumMod val="75000"/>
                  </a:schemeClr>
                </a:solidFill>
                <a:latin typeface="Raleway"/>
              </a:rPr>
              <a:t>API- </a:t>
            </a:r>
            <a:r>
              <a:rPr lang="es-ES" sz="2300" b="1" dirty="0" err="1">
                <a:solidFill>
                  <a:schemeClr val="tx2">
                    <a:lumMod val="75000"/>
                  </a:schemeClr>
                </a:solidFill>
                <a:latin typeface="Raleway"/>
              </a:rPr>
              <a:t>Application</a:t>
            </a:r>
            <a:r>
              <a:rPr lang="es-ES" sz="2300" b="1" dirty="0">
                <a:solidFill>
                  <a:schemeClr val="tx2">
                    <a:lumMod val="75000"/>
                  </a:schemeClr>
                </a:solidFill>
                <a:latin typeface="Raleway"/>
              </a:rPr>
              <a:t> </a:t>
            </a:r>
            <a:r>
              <a:rPr lang="es-ES" sz="2300" b="1" dirty="0" err="1">
                <a:solidFill>
                  <a:schemeClr val="tx2">
                    <a:lumMod val="75000"/>
                  </a:schemeClr>
                </a:solidFill>
                <a:latin typeface="Raleway"/>
              </a:rPr>
              <a:t>Programming</a:t>
            </a:r>
            <a:r>
              <a:rPr lang="es-ES" sz="2300" b="1" dirty="0">
                <a:solidFill>
                  <a:schemeClr val="tx2">
                    <a:lumMod val="75000"/>
                  </a:schemeClr>
                </a:solidFill>
                <a:latin typeface="Raleway"/>
              </a:rPr>
              <a:t> Interface</a:t>
            </a:r>
          </a:p>
        </p:txBody>
      </p:sp>
      <p:sp>
        <p:nvSpPr>
          <p:cNvPr id="14" name="Shape 145">
            <a:extLst>
              <a:ext uri="{FF2B5EF4-FFF2-40B4-BE49-F238E27FC236}">
                <a16:creationId xmlns:a16="http://schemas.microsoft.com/office/drawing/2014/main" id="{34154A85-74AC-46CC-B3ED-7F4F3756F400}"/>
              </a:ext>
            </a:extLst>
          </p:cNvPr>
          <p:cNvSpPr/>
          <p:nvPr/>
        </p:nvSpPr>
        <p:spPr>
          <a:xfrm>
            <a:off x="117164" y="3980332"/>
            <a:ext cx="2386110" cy="697229"/>
          </a:xfrm>
          <a:prstGeom prst="ellipse">
            <a:avLst/>
          </a:prstGeom>
          <a:noFill/>
          <a:ln w="25400" cap="flat" cmpd="sng">
            <a:solidFill>
              <a:schemeClr val="accent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tx2">
                  <a:lumMod val="75000"/>
                </a:schemeClr>
              </a:solidFill>
              <a:latin typeface="Arial"/>
              <a:ea typeface="Arial"/>
              <a:cs typeface="Arial"/>
              <a:sym typeface="Arial"/>
            </a:endParaRPr>
          </a:p>
        </p:txBody>
      </p:sp>
      <p:sp>
        <p:nvSpPr>
          <p:cNvPr id="15" name="Shape 146">
            <a:extLst>
              <a:ext uri="{FF2B5EF4-FFF2-40B4-BE49-F238E27FC236}">
                <a16:creationId xmlns:a16="http://schemas.microsoft.com/office/drawing/2014/main" id="{3AD816A8-A235-454C-8138-B33D92EAA871}"/>
              </a:ext>
            </a:extLst>
          </p:cNvPr>
          <p:cNvSpPr/>
          <p:nvPr/>
        </p:nvSpPr>
        <p:spPr>
          <a:xfrm>
            <a:off x="2019503" y="2653553"/>
            <a:ext cx="1993408" cy="697229"/>
          </a:xfrm>
          <a:prstGeom prst="ellipse">
            <a:avLst/>
          </a:prstGeom>
          <a:noFill/>
          <a:ln w="25400" cap="flat" cmpd="sng">
            <a:solidFill>
              <a:schemeClr val="accent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tx2">
                  <a:lumMod val="75000"/>
                </a:schemeClr>
              </a:solidFill>
              <a:latin typeface="Arial"/>
              <a:ea typeface="Arial"/>
              <a:cs typeface="Arial"/>
              <a:sym typeface="Arial"/>
            </a:endParaRPr>
          </a:p>
        </p:txBody>
      </p:sp>
      <p:sp>
        <p:nvSpPr>
          <p:cNvPr id="16" name="Shape 147">
            <a:extLst>
              <a:ext uri="{FF2B5EF4-FFF2-40B4-BE49-F238E27FC236}">
                <a16:creationId xmlns:a16="http://schemas.microsoft.com/office/drawing/2014/main" id="{B241EA84-AFAA-45ED-AD4D-DD93C2313993}"/>
              </a:ext>
            </a:extLst>
          </p:cNvPr>
          <p:cNvSpPr/>
          <p:nvPr/>
        </p:nvSpPr>
        <p:spPr>
          <a:xfrm>
            <a:off x="3473394" y="2119456"/>
            <a:ext cx="1993408" cy="697229"/>
          </a:xfrm>
          <a:prstGeom prst="ellipse">
            <a:avLst/>
          </a:prstGeom>
          <a:noFill/>
          <a:ln w="25400" cap="flat" cmpd="sng">
            <a:solidFill>
              <a:schemeClr val="accent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tx2">
                  <a:lumMod val="75000"/>
                </a:schemeClr>
              </a:solidFill>
              <a:latin typeface="Arial"/>
              <a:ea typeface="Arial"/>
              <a:cs typeface="Arial"/>
              <a:sym typeface="Arial"/>
            </a:endParaRPr>
          </a:p>
        </p:txBody>
      </p:sp>
      <p:cxnSp>
        <p:nvCxnSpPr>
          <p:cNvPr id="17" name="Shape 148">
            <a:extLst>
              <a:ext uri="{FF2B5EF4-FFF2-40B4-BE49-F238E27FC236}">
                <a16:creationId xmlns:a16="http://schemas.microsoft.com/office/drawing/2014/main" id="{9E07DCEE-2CC5-45BA-913A-CA54EBB94AE3}"/>
              </a:ext>
            </a:extLst>
          </p:cNvPr>
          <p:cNvCxnSpPr>
            <a:cxnSpLocks/>
          </p:cNvCxnSpPr>
          <p:nvPr/>
        </p:nvCxnSpPr>
        <p:spPr>
          <a:xfrm>
            <a:off x="3016207" y="3350782"/>
            <a:ext cx="483771" cy="1625247"/>
          </a:xfrm>
          <a:prstGeom prst="straightConnector1">
            <a:avLst/>
          </a:prstGeom>
          <a:noFill/>
          <a:ln w="9525" cap="flat" cmpd="sng">
            <a:solidFill>
              <a:srgbClr val="00B0F0"/>
            </a:solidFill>
            <a:prstDash val="solid"/>
            <a:round/>
            <a:headEnd type="none" w="med" len="med"/>
            <a:tailEnd type="none" w="med" len="med"/>
          </a:ln>
        </p:spPr>
      </p:cxnSp>
      <p:cxnSp>
        <p:nvCxnSpPr>
          <p:cNvPr id="18" name="Shape 149">
            <a:extLst>
              <a:ext uri="{FF2B5EF4-FFF2-40B4-BE49-F238E27FC236}">
                <a16:creationId xmlns:a16="http://schemas.microsoft.com/office/drawing/2014/main" id="{79A98B03-EE3F-4CA7-B288-EB60C6F7C0F4}"/>
              </a:ext>
            </a:extLst>
          </p:cNvPr>
          <p:cNvCxnSpPr>
            <a:cxnSpLocks/>
            <a:stCxn id="14" idx="4"/>
          </p:cNvCxnSpPr>
          <p:nvPr/>
        </p:nvCxnSpPr>
        <p:spPr>
          <a:xfrm flipH="1">
            <a:off x="898074" y="4677561"/>
            <a:ext cx="412145" cy="458488"/>
          </a:xfrm>
          <a:prstGeom prst="straightConnector1">
            <a:avLst/>
          </a:prstGeom>
          <a:noFill/>
          <a:ln w="9525" cap="flat" cmpd="sng">
            <a:solidFill>
              <a:srgbClr val="00B0F0"/>
            </a:solidFill>
            <a:prstDash val="solid"/>
            <a:round/>
            <a:headEnd type="none" w="med" len="med"/>
            <a:tailEnd type="none" w="med" len="med"/>
          </a:ln>
        </p:spPr>
      </p:cxnSp>
      <p:cxnSp>
        <p:nvCxnSpPr>
          <p:cNvPr id="19" name="Shape 150">
            <a:extLst>
              <a:ext uri="{FF2B5EF4-FFF2-40B4-BE49-F238E27FC236}">
                <a16:creationId xmlns:a16="http://schemas.microsoft.com/office/drawing/2014/main" id="{ABDBF068-EE52-4AA0-A120-10688B231D0B}"/>
              </a:ext>
            </a:extLst>
          </p:cNvPr>
          <p:cNvCxnSpPr>
            <a:stCxn id="16" idx="4"/>
          </p:cNvCxnSpPr>
          <p:nvPr/>
        </p:nvCxnSpPr>
        <p:spPr>
          <a:xfrm>
            <a:off x="4470098" y="2816685"/>
            <a:ext cx="1557552" cy="2159344"/>
          </a:xfrm>
          <a:prstGeom prst="straightConnector1">
            <a:avLst/>
          </a:prstGeom>
          <a:noFill/>
          <a:ln w="9525" cap="flat" cmpd="sng">
            <a:solidFill>
              <a:srgbClr val="00B0F0"/>
            </a:solidFill>
            <a:prstDash val="solid"/>
            <a:round/>
            <a:headEnd type="none" w="med" len="med"/>
            <a:tailEnd type="none" w="med" len="med"/>
          </a:ln>
        </p:spPr>
      </p:cxnSp>
    </p:spTree>
    <p:extLst>
      <p:ext uri="{BB962C8B-B14F-4D97-AF65-F5344CB8AC3E}">
        <p14:creationId xmlns:p14="http://schemas.microsoft.com/office/powerpoint/2010/main" val="21097806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CE7353-F385-4199-BE18-145174639D8E}"/>
              </a:ext>
            </a:extLst>
          </p:cNvPr>
          <p:cNvSpPr>
            <a:spLocks noGrp="1"/>
          </p:cNvSpPr>
          <p:nvPr>
            <p:ph type="title"/>
          </p:nvPr>
        </p:nvSpPr>
        <p:spPr/>
        <p:txBody>
          <a:bodyPr>
            <a:normAutofit fontScale="90000"/>
          </a:bodyPr>
          <a:lstStyle/>
          <a:p>
            <a:r>
              <a:rPr lang="es-ES" dirty="0"/>
              <a:t>Conceptos </a:t>
            </a:r>
            <a:r>
              <a:rPr lang="es-ES" dirty="0" err="1"/>
              <a:t>Geoservicios</a:t>
            </a:r>
            <a:endParaRPr lang="es-ES" dirty="0"/>
          </a:p>
        </p:txBody>
      </p:sp>
      <p:sp>
        <p:nvSpPr>
          <p:cNvPr id="4" name="Shape 169">
            <a:extLst>
              <a:ext uri="{FF2B5EF4-FFF2-40B4-BE49-F238E27FC236}">
                <a16:creationId xmlns:a16="http://schemas.microsoft.com/office/drawing/2014/main" id="{B0EB6D5D-F865-4037-B0A0-04E1D6275E6B}"/>
              </a:ext>
            </a:extLst>
          </p:cNvPr>
          <p:cNvSpPr txBox="1"/>
          <p:nvPr/>
        </p:nvSpPr>
        <p:spPr>
          <a:xfrm>
            <a:off x="1122549" y="1322298"/>
            <a:ext cx="6486071" cy="307777"/>
          </a:xfrm>
          <a:prstGeom prst="rect">
            <a:avLst/>
          </a:prstGeom>
          <a:noFill/>
          <a:ln>
            <a:noFill/>
          </a:ln>
        </p:spPr>
        <p:txBody>
          <a:bodyPr lIns="0" tIns="24650" rIns="0" bIns="0" anchor="ctr" anchorCtr="0">
            <a:noAutofit/>
          </a:bodyPr>
          <a:lstStyle>
            <a:defPPr marR="0" lvl="0" algn="l" rtl="0">
              <a:lnSpc>
                <a:spcPct val="100000"/>
              </a:lnSpc>
              <a:spcBef>
                <a:spcPts val="0"/>
              </a:spcBef>
              <a:spcAft>
                <a:spcPts val="0"/>
              </a:spcAft>
            </a:defPPr>
            <a:lvl1pPr>
              <a:buClr>
                <a:schemeClr val="dk1"/>
              </a:buClr>
              <a:buSzPct val="25000"/>
              <a:buFont typeface="Raleway"/>
              <a:defRPr sz="2300" b="1">
                <a:solidFill>
                  <a:srgbClr val="00A9E0"/>
                </a:solidFill>
                <a:latin typeface="Raleway"/>
              </a:defRPr>
            </a:lvl1pPr>
          </a:lstStyle>
          <a:p>
            <a:r>
              <a:rPr lang="es-ES" dirty="0">
                <a:solidFill>
                  <a:schemeClr val="tx2">
                    <a:lumMod val="75000"/>
                  </a:schemeClr>
                </a:solidFill>
              </a:rPr>
              <a:t>El protocolo HTTP tiene diferentes </a:t>
            </a:r>
            <a:r>
              <a:rPr lang="es-ES" dirty="0" err="1">
                <a:solidFill>
                  <a:schemeClr val="tx2">
                    <a:lumMod val="75000"/>
                  </a:schemeClr>
                </a:solidFill>
              </a:rPr>
              <a:t>metodos</a:t>
            </a:r>
            <a:r>
              <a:rPr lang="es-ES" dirty="0">
                <a:solidFill>
                  <a:schemeClr val="tx2">
                    <a:lumMod val="75000"/>
                  </a:schemeClr>
                </a:solidFill>
              </a:rPr>
              <a:t> de interrogación / inserción</a:t>
            </a:r>
          </a:p>
        </p:txBody>
      </p:sp>
      <p:sp>
        <p:nvSpPr>
          <p:cNvPr id="5" name="Shape 170">
            <a:extLst>
              <a:ext uri="{FF2B5EF4-FFF2-40B4-BE49-F238E27FC236}">
                <a16:creationId xmlns:a16="http://schemas.microsoft.com/office/drawing/2014/main" id="{F52DA28E-AFE1-4075-8299-CAC81A293AC9}"/>
              </a:ext>
            </a:extLst>
          </p:cNvPr>
          <p:cNvSpPr txBox="1"/>
          <p:nvPr/>
        </p:nvSpPr>
        <p:spPr>
          <a:xfrm>
            <a:off x="1083750" y="2376755"/>
            <a:ext cx="1905365" cy="1169551"/>
          </a:xfrm>
          <a:prstGeom prst="rect">
            <a:avLst/>
          </a:prstGeom>
          <a:noFill/>
          <a:ln>
            <a:noFill/>
          </a:ln>
        </p:spPr>
        <p:txBody>
          <a:bodyPr lIns="91425" tIns="45700" rIns="91425" bIns="45700" anchor="t" anchorCtr="0">
            <a:noAutofit/>
          </a:bodyPr>
          <a:lstStyle/>
          <a:p>
            <a:pPr marL="285750" marR="0" lvl="0" indent="-285750" algn="l" rtl="0">
              <a:lnSpc>
                <a:spcPct val="100000"/>
              </a:lnSpc>
              <a:spcBef>
                <a:spcPts val="0"/>
              </a:spcBef>
              <a:spcAft>
                <a:spcPts val="0"/>
              </a:spcAft>
              <a:buClr>
                <a:srgbClr val="000000"/>
              </a:buClr>
              <a:buSzPct val="100000"/>
              <a:buFont typeface="Arial"/>
              <a:buChar char="•"/>
            </a:pPr>
            <a:r>
              <a:rPr lang="es-ES" sz="1600" u="none" strike="noStrike" cap="none" dirty="0">
                <a:solidFill>
                  <a:srgbClr val="000000"/>
                </a:solidFill>
                <a:latin typeface="Raleway" panose="020B0604020202020204" charset="0"/>
                <a:sym typeface="Arial"/>
              </a:rPr>
              <a:t>GET</a:t>
            </a:r>
          </a:p>
          <a:p>
            <a:pPr marL="285750" marR="0" lvl="0" indent="-285750" algn="l" rtl="0">
              <a:lnSpc>
                <a:spcPct val="100000"/>
              </a:lnSpc>
              <a:spcBef>
                <a:spcPts val="0"/>
              </a:spcBef>
              <a:spcAft>
                <a:spcPts val="0"/>
              </a:spcAft>
              <a:buClr>
                <a:srgbClr val="000000"/>
              </a:buClr>
              <a:buSzPct val="100000"/>
              <a:buFont typeface="Arial"/>
              <a:buChar char="•"/>
            </a:pPr>
            <a:r>
              <a:rPr lang="es-ES" sz="1600" u="none" strike="noStrike" cap="none" dirty="0">
                <a:solidFill>
                  <a:srgbClr val="000000"/>
                </a:solidFill>
                <a:latin typeface="Raleway" panose="020B0604020202020204" charset="0"/>
                <a:sym typeface="Arial"/>
              </a:rPr>
              <a:t>POST</a:t>
            </a:r>
          </a:p>
          <a:p>
            <a:pPr marL="285750" marR="0" lvl="0" indent="-285750" algn="l" rtl="0">
              <a:lnSpc>
                <a:spcPct val="100000"/>
              </a:lnSpc>
              <a:spcBef>
                <a:spcPts val="0"/>
              </a:spcBef>
              <a:spcAft>
                <a:spcPts val="0"/>
              </a:spcAft>
              <a:buClr>
                <a:srgbClr val="000000"/>
              </a:buClr>
              <a:buSzPct val="100000"/>
              <a:buFont typeface="Arial"/>
              <a:buChar char="•"/>
            </a:pPr>
            <a:r>
              <a:rPr lang="es-ES" sz="1600" u="none" strike="noStrike" cap="none" dirty="0">
                <a:solidFill>
                  <a:srgbClr val="000000"/>
                </a:solidFill>
                <a:latin typeface="Raleway" panose="020B0604020202020204" charset="0"/>
                <a:sym typeface="Arial"/>
              </a:rPr>
              <a:t>UPDATE</a:t>
            </a:r>
          </a:p>
          <a:p>
            <a:pPr marL="285750" marR="0" lvl="0" indent="-285750" algn="l" rtl="0">
              <a:lnSpc>
                <a:spcPct val="100000"/>
              </a:lnSpc>
              <a:spcBef>
                <a:spcPts val="0"/>
              </a:spcBef>
              <a:spcAft>
                <a:spcPts val="0"/>
              </a:spcAft>
              <a:buClr>
                <a:srgbClr val="000000"/>
              </a:buClr>
              <a:buSzPct val="100000"/>
              <a:buFont typeface="Arial"/>
              <a:buChar char="•"/>
            </a:pPr>
            <a:r>
              <a:rPr lang="es-ES" sz="1600" u="none" strike="noStrike" cap="none" dirty="0">
                <a:solidFill>
                  <a:srgbClr val="000000"/>
                </a:solidFill>
                <a:latin typeface="Raleway" panose="020B0604020202020204" charset="0"/>
                <a:sym typeface="Arial"/>
              </a:rPr>
              <a:t>DELETE</a:t>
            </a:r>
          </a:p>
          <a:p>
            <a:pPr marL="285750" marR="0" lvl="0" indent="-285750" algn="l" rtl="0">
              <a:lnSpc>
                <a:spcPct val="100000"/>
              </a:lnSpc>
              <a:spcBef>
                <a:spcPts val="0"/>
              </a:spcBef>
              <a:spcAft>
                <a:spcPts val="0"/>
              </a:spcAft>
              <a:buClr>
                <a:srgbClr val="000000"/>
              </a:buClr>
              <a:buSzPct val="100000"/>
              <a:buFont typeface="Arial"/>
              <a:buChar char="•"/>
            </a:pPr>
            <a:r>
              <a:rPr lang="es-ES" sz="1600" u="none" strike="noStrike" cap="none" dirty="0">
                <a:solidFill>
                  <a:srgbClr val="000000"/>
                </a:solidFill>
                <a:latin typeface="Raleway" panose="020B0604020202020204" charset="0"/>
                <a:sym typeface="Arial"/>
              </a:rPr>
              <a:t>INSERT</a:t>
            </a:r>
          </a:p>
        </p:txBody>
      </p:sp>
      <p:sp>
        <p:nvSpPr>
          <p:cNvPr id="6" name="Shape 171">
            <a:extLst>
              <a:ext uri="{FF2B5EF4-FFF2-40B4-BE49-F238E27FC236}">
                <a16:creationId xmlns:a16="http://schemas.microsoft.com/office/drawing/2014/main" id="{BDFBFAA8-BDD9-4C59-848D-194238368447}"/>
              </a:ext>
            </a:extLst>
          </p:cNvPr>
          <p:cNvSpPr txBox="1"/>
          <p:nvPr/>
        </p:nvSpPr>
        <p:spPr>
          <a:xfrm>
            <a:off x="2989116" y="5215272"/>
            <a:ext cx="4894588" cy="792662"/>
          </a:xfrm>
          <a:prstGeom prst="rect">
            <a:avLst/>
          </a:prstGeom>
          <a:solidFill>
            <a:schemeClr val="accent5">
              <a:lumMod val="20000"/>
              <a:lumOff val="80000"/>
            </a:schemeClr>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s-ES" sz="1800" b="1" i="0" u="none" strike="noStrike" cap="none" dirty="0">
                <a:solidFill>
                  <a:schemeClr val="tx2">
                    <a:lumMod val="75000"/>
                  </a:schemeClr>
                </a:solidFill>
                <a:latin typeface="Arial"/>
                <a:ea typeface="Arial"/>
                <a:cs typeface="Arial"/>
                <a:sym typeface="Arial"/>
              </a:rPr>
              <a:t>HTTP – GET </a:t>
            </a:r>
            <a:r>
              <a:rPr lang="es-ES" sz="1800" b="0" i="0" u="none" strike="noStrike" cap="none" dirty="0">
                <a:solidFill>
                  <a:schemeClr val="tx2">
                    <a:lumMod val="75000"/>
                  </a:schemeClr>
                </a:solidFill>
                <a:latin typeface="Arial"/>
                <a:ea typeface="Arial"/>
                <a:cs typeface="Arial"/>
                <a:sym typeface="Arial"/>
              </a:rPr>
              <a:t>es el más utilizado en </a:t>
            </a:r>
            <a:r>
              <a:rPr lang="es-ES" sz="1800" b="0" i="0" u="none" strike="noStrike" cap="none" dirty="0" err="1">
                <a:solidFill>
                  <a:schemeClr val="tx2">
                    <a:lumMod val="75000"/>
                  </a:schemeClr>
                </a:solidFill>
                <a:latin typeface="Arial"/>
                <a:ea typeface="Arial"/>
                <a:cs typeface="Arial"/>
                <a:sym typeface="Arial"/>
              </a:rPr>
              <a:t>APIs</a:t>
            </a:r>
            <a:r>
              <a:rPr lang="es-ES" sz="1800" b="0" i="0" u="none" strike="noStrike" cap="none" dirty="0">
                <a:solidFill>
                  <a:schemeClr val="tx2">
                    <a:lumMod val="75000"/>
                  </a:schemeClr>
                </a:solidFill>
                <a:latin typeface="Arial"/>
                <a:ea typeface="Arial"/>
                <a:cs typeface="Arial"/>
                <a:sym typeface="Arial"/>
              </a:rPr>
              <a:t> web  </a:t>
            </a:r>
          </a:p>
        </p:txBody>
      </p:sp>
    </p:spTree>
    <p:extLst>
      <p:ext uri="{BB962C8B-B14F-4D97-AF65-F5344CB8AC3E}">
        <p14:creationId xmlns:p14="http://schemas.microsoft.com/office/powerpoint/2010/main" val="8922211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CE7353-F385-4199-BE18-145174639D8E}"/>
              </a:ext>
            </a:extLst>
          </p:cNvPr>
          <p:cNvSpPr>
            <a:spLocks noGrp="1"/>
          </p:cNvSpPr>
          <p:nvPr>
            <p:ph type="title"/>
          </p:nvPr>
        </p:nvSpPr>
        <p:spPr/>
        <p:txBody>
          <a:bodyPr>
            <a:normAutofit fontScale="90000"/>
          </a:bodyPr>
          <a:lstStyle/>
          <a:p>
            <a:r>
              <a:rPr lang="es-ES" dirty="0"/>
              <a:t>Conceptos </a:t>
            </a:r>
            <a:r>
              <a:rPr lang="es-ES" dirty="0" err="1"/>
              <a:t>Geoservicios</a:t>
            </a:r>
            <a:endParaRPr lang="es-ES" dirty="0"/>
          </a:p>
        </p:txBody>
      </p:sp>
      <p:sp>
        <p:nvSpPr>
          <p:cNvPr id="7" name="Shape 177">
            <a:extLst>
              <a:ext uri="{FF2B5EF4-FFF2-40B4-BE49-F238E27FC236}">
                <a16:creationId xmlns:a16="http://schemas.microsoft.com/office/drawing/2014/main" id="{71C33593-62A7-4A4C-A77D-80C2730F0F06}"/>
              </a:ext>
            </a:extLst>
          </p:cNvPr>
          <p:cNvSpPr/>
          <p:nvPr/>
        </p:nvSpPr>
        <p:spPr>
          <a:xfrm>
            <a:off x="187438" y="1110792"/>
            <a:ext cx="9034780" cy="338554"/>
          </a:xfrm>
          <a:prstGeom prst="rect">
            <a:avLst/>
          </a:prstGeom>
          <a:noFill/>
          <a:ln>
            <a:noFill/>
          </a:ln>
        </p:spPr>
        <p:txBody>
          <a:bodyPr lIns="91425" tIns="45700" rIns="91425" bIns="45700" anchor="t" anchorCtr="0">
            <a:noAutofit/>
          </a:bodyPr>
          <a:lstStyle/>
          <a:p>
            <a:pPr marR="0" lvl="0" algn="l" rtl="0">
              <a:lnSpc>
                <a:spcPct val="100000"/>
              </a:lnSpc>
              <a:spcBef>
                <a:spcPts val="0"/>
              </a:spcBef>
              <a:spcAft>
                <a:spcPts val="0"/>
              </a:spcAft>
              <a:buClr>
                <a:srgbClr val="000000"/>
              </a:buClr>
              <a:buSzPct val="100000"/>
            </a:pPr>
            <a:r>
              <a:rPr lang="es-ES" sz="2400" b="1" strike="noStrike" cap="none" dirty="0">
                <a:solidFill>
                  <a:schemeClr val="tx2">
                    <a:lumMod val="75000"/>
                  </a:schemeClr>
                </a:solidFill>
                <a:latin typeface="Raleway" panose="020B0604020202020204" charset="0"/>
                <a:sym typeface="Arial"/>
              </a:rPr>
              <a:t>Tipos de Peticiones HTTP- GET</a:t>
            </a:r>
          </a:p>
        </p:txBody>
      </p:sp>
      <p:sp>
        <p:nvSpPr>
          <p:cNvPr id="8" name="Shape 178">
            <a:extLst>
              <a:ext uri="{FF2B5EF4-FFF2-40B4-BE49-F238E27FC236}">
                <a16:creationId xmlns:a16="http://schemas.microsoft.com/office/drawing/2014/main" id="{F26625B4-9573-441C-A054-96424CEBC9C9}"/>
              </a:ext>
            </a:extLst>
          </p:cNvPr>
          <p:cNvSpPr/>
          <p:nvPr/>
        </p:nvSpPr>
        <p:spPr>
          <a:xfrm>
            <a:off x="187438" y="2517150"/>
            <a:ext cx="8851899" cy="307777"/>
          </a:xfrm>
          <a:prstGeom prst="rect">
            <a:avLst/>
          </a:prstGeom>
          <a:solidFill>
            <a:schemeClr val="bg1">
              <a:lumMod val="85000"/>
            </a:schemeClr>
          </a:solidFill>
          <a:ln w="9525" cap="flat" cmpd="sng">
            <a:solidFill>
              <a:srgbClr val="F2F2F2"/>
            </a:solidFill>
            <a:prstDash val="solid"/>
            <a:round/>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s-ES" sz="1400" b="1" u="none" strike="noStrike" cap="none">
                <a:solidFill>
                  <a:schemeClr val="tx2">
                    <a:lumMod val="75000"/>
                  </a:schemeClr>
                </a:solidFill>
                <a:latin typeface="Raleway" panose="020B0604020202020204" charset="0"/>
                <a:sym typeface="Arial"/>
              </a:rPr>
              <a:t>http://midominio.com/servidor/enpoint?parametro1=valor1&amp;parametro2=valor=2</a:t>
            </a:r>
          </a:p>
        </p:txBody>
      </p:sp>
      <p:sp>
        <p:nvSpPr>
          <p:cNvPr id="9" name="Shape 179">
            <a:extLst>
              <a:ext uri="{FF2B5EF4-FFF2-40B4-BE49-F238E27FC236}">
                <a16:creationId xmlns:a16="http://schemas.microsoft.com/office/drawing/2014/main" id="{0A687D72-DC60-4502-974E-38D6AD230CE5}"/>
              </a:ext>
            </a:extLst>
          </p:cNvPr>
          <p:cNvSpPr/>
          <p:nvPr/>
        </p:nvSpPr>
        <p:spPr>
          <a:xfrm>
            <a:off x="187438" y="2017666"/>
            <a:ext cx="9034780" cy="338554"/>
          </a:xfrm>
          <a:prstGeom prst="rect">
            <a:avLst/>
          </a:prstGeom>
          <a:noFill/>
          <a:ln>
            <a:noFill/>
          </a:ln>
        </p:spPr>
        <p:txBody>
          <a:bodyPr lIns="91425" tIns="45700" rIns="91425" bIns="45700" anchor="t" anchorCtr="0">
            <a:noAutofit/>
          </a:bodyPr>
          <a:lstStyle/>
          <a:p>
            <a:pPr marR="0" lvl="0" algn="l" rtl="0">
              <a:lnSpc>
                <a:spcPct val="100000"/>
              </a:lnSpc>
              <a:spcBef>
                <a:spcPts val="0"/>
              </a:spcBef>
              <a:spcAft>
                <a:spcPts val="0"/>
              </a:spcAft>
              <a:buClr>
                <a:srgbClr val="000000"/>
              </a:buClr>
              <a:buSzPct val="100000"/>
            </a:pPr>
            <a:r>
              <a:rPr lang="es-ES" sz="1600" b="1" u="sng" strike="noStrike" cap="none" dirty="0" err="1">
                <a:solidFill>
                  <a:schemeClr val="tx2">
                    <a:lumMod val="75000"/>
                  </a:schemeClr>
                </a:solidFill>
                <a:latin typeface="Raleway" panose="020B0604020202020204" charset="0"/>
                <a:sym typeface="Arial"/>
              </a:rPr>
              <a:t>KvP</a:t>
            </a:r>
            <a:r>
              <a:rPr lang="es-ES" sz="1600" b="1" u="sng" strike="noStrike" cap="none" dirty="0">
                <a:solidFill>
                  <a:schemeClr val="tx2">
                    <a:lumMod val="75000"/>
                  </a:schemeClr>
                </a:solidFill>
                <a:latin typeface="Raleway" panose="020B0604020202020204" charset="0"/>
                <a:sym typeface="Arial"/>
              </a:rPr>
              <a:t> : (Key </a:t>
            </a:r>
            <a:r>
              <a:rPr lang="es-ES" sz="1600" b="1" u="sng" strike="noStrike" cap="none" dirty="0" err="1">
                <a:solidFill>
                  <a:schemeClr val="tx2">
                    <a:lumMod val="75000"/>
                  </a:schemeClr>
                </a:solidFill>
                <a:latin typeface="Raleway" panose="020B0604020202020204" charset="0"/>
                <a:sym typeface="Arial"/>
              </a:rPr>
              <a:t>value</a:t>
            </a:r>
            <a:r>
              <a:rPr lang="es-ES" sz="1600" b="1" u="sng" strike="noStrike" cap="none" dirty="0">
                <a:solidFill>
                  <a:schemeClr val="tx2">
                    <a:lumMod val="75000"/>
                  </a:schemeClr>
                </a:solidFill>
                <a:latin typeface="Raleway" panose="020B0604020202020204" charset="0"/>
                <a:sym typeface="Arial"/>
              </a:rPr>
              <a:t> </a:t>
            </a:r>
            <a:r>
              <a:rPr lang="es-ES" sz="1600" b="1" u="sng" strike="noStrike" cap="none" dirty="0" err="1">
                <a:solidFill>
                  <a:schemeClr val="tx2">
                    <a:lumMod val="75000"/>
                  </a:schemeClr>
                </a:solidFill>
                <a:latin typeface="Raleway" panose="020B0604020202020204" charset="0"/>
                <a:sym typeface="Arial"/>
              </a:rPr>
              <a:t>Pair</a:t>
            </a:r>
            <a:r>
              <a:rPr lang="es-ES" sz="1600" b="1" u="sng" strike="noStrike" cap="none" dirty="0">
                <a:solidFill>
                  <a:schemeClr val="tx2">
                    <a:lumMod val="75000"/>
                  </a:schemeClr>
                </a:solidFill>
                <a:latin typeface="Raleway" panose="020B0604020202020204" charset="0"/>
                <a:sym typeface="Arial"/>
              </a:rPr>
              <a:t>) </a:t>
            </a:r>
            <a:r>
              <a:rPr lang="es-ES" sz="1600" u="sng" strike="noStrike" cap="none" dirty="0">
                <a:solidFill>
                  <a:schemeClr val="tx2">
                    <a:lumMod val="75000"/>
                  </a:schemeClr>
                </a:solidFill>
                <a:latin typeface="Raleway" panose="020B0604020202020204" charset="0"/>
                <a:sym typeface="Arial"/>
              </a:rPr>
              <a:t>Después ? Pasamos parámetro = valor y concatenamos con &amp;</a:t>
            </a:r>
          </a:p>
        </p:txBody>
      </p:sp>
      <p:sp>
        <p:nvSpPr>
          <p:cNvPr id="10" name="Shape 180">
            <a:extLst>
              <a:ext uri="{FF2B5EF4-FFF2-40B4-BE49-F238E27FC236}">
                <a16:creationId xmlns:a16="http://schemas.microsoft.com/office/drawing/2014/main" id="{A5EF30AA-7E54-45B0-8B7F-BA4410AC6CF2}"/>
              </a:ext>
            </a:extLst>
          </p:cNvPr>
          <p:cNvSpPr/>
          <p:nvPr/>
        </p:nvSpPr>
        <p:spPr>
          <a:xfrm>
            <a:off x="187438" y="3755400"/>
            <a:ext cx="8851899" cy="307777"/>
          </a:xfrm>
          <a:prstGeom prst="rect">
            <a:avLst/>
          </a:prstGeom>
          <a:solidFill>
            <a:schemeClr val="bg1">
              <a:lumMod val="85000"/>
            </a:schemeClr>
          </a:solidFill>
          <a:ln w="9525" cap="flat" cmpd="sng">
            <a:solidFill>
              <a:srgbClr val="F2F2F2"/>
            </a:solidFill>
            <a:prstDash val="solid"/>
            <a:round/>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s-ES" sz="1400" b="1" u="none" strike="noStrike" cap="none">
                <a:solidFill>
                  <a:schemeClr val="tx2">
                    <a:lumMod val="75000"/>
                  </a:schemeClr>
                </a:solidFill>
                <a:latin typeface="Raleway" panose="020B0604020202020204" charset="0"/>
                <a:sym typeface="Arial"/>
              </a:rPr>
              <a:t>http://midominio.com/servidor/recurso.json</a:t>
            </a:r>
          </a:p>
        </p:txBody>
      </p:sp>
      <p:sp>
        <p:nvSpPr>
          <p:cNvPr id="11" name="Shape 181">
            <a:extLst>
              <a:ext uri="{FF2B5EF4-FFF2-40B4-BE49-F238E27FC236}">
                <a16:creationId xmlns:a16="http://schemas.microsoft.com/office/drawing/2014/main" id="{871ACDFF-C269-4CAC-A049-AA442136E84D}"/>
              </a:ext>
            </a:extLst>
          </p:cNvPr>
          <p:cNvSpPr/>
          <p:nvPr/>
        </p:nvSpPr>
        <p:spPr>
          <a:xfrm>
            <a:off x="187438" y="3255916"/>
            <a:ext cx="9034780" cy="338554"/>
          </a:xfrm>
          <a:prstGeom prst="rect">
            <a:avLst/>
          </a:prstGeom>
          <a:noFill/>
          <a:ln>
            <a:noFill/>
          </a:ln>
        </p:spPr>
        <p:txBody>
          <a:bodyPr lIns="91425" tIns="45700" rIns="91425" bIns="45700" anchor="t" anchorCtr="0">
            <a:noAutofit/>
          </a:bodyPr>
          <a:lstStyle/>
          <a:p>
            <a:pPr marR="0" lvl="0" algn="l" rtl="0">
              <a:lnSpc>
                <a:spcPct val="100000"/>
              </a:lnSpc>
              <a:spcBef>
                <a:spcPts val="0"/>
              </a:spcBef>
              <a:spcAft>
                <a:spcPts val="0"/>
              </a:spcAft>
              <a:buClr>
                <a:srgbClr val="000000"/>
              </a:buClr>
              <a:buSzPct val="100000"/>
            </a:pPr>
            <a:r>
              <a:rPr lang="es-ES" sz="1600" b="1" u="sng" strike="noStrike" cap="none" dirty="0" err="1">
                <a:solidFill>
                  <a:schemeClr val="tx2">
                    <a:lumMod val="75000"/>
                  </a:schemeClr>
                </a:solidFill>
                <a:latin typeface="Raleway" panose="020B0604020202020204" charset="0"/>
                <a:sym typeface="Arial"/>
              </a:rPr>
              <a:t>RESTful</a:t>
            </a:r>
            <a:r>
              <a:rPr lang="es-ES" sz="1600" u="sng" strike="noStrike" cap="none" dirty="0">
                <a:solidFill>
                  <a:schemeClr val="tx2">
                    <a:lumMod val="75000"/>
                  </a:schemeClr>
                </a:solidFill>
                <a:latin typeface="Raleway" panose="020B0604020202020204" charset="0"/>
                <a:sym typeface="Arial"/>
              </a:rPr>
              <a:t> : La URL define el recurso, dentro de una arquitectura REST</a:t>
            </a:r>
          </a:p>
        </p:txBody>
      </p:sp>
      <p:sp>
        <p:nvSpPr>
          <p:cNvPr id="12" name="Shape 182">
            <a:extLst>
              <a:ext uri="{FF2B5EF4-FFF2-40B4-BE49-F238E27FC236}">
                <a16:creationId xmlns:a16="http://schemas.microsoft.com/office/drawing/2014/main" id="{F29165CD-497D-42CD-AFAE-9BD024291AD7}"/>
              </a:ext>
            </a:extLst>
          </p:cNvPr>
          <p:cNvSpPr/>
          <p:nvPr/>
        </p:nvSpPr>
        <p:spPr>
          <a:xfrm>
            <a:off x="187438" y="5302799"/>
            <a:ext cx="8851899" cy="307777"/>
          </a:xfrm>
          <a:prstGeom prst="rect">
            <a:avLst/>
          </a:prstGeom>
          <a:solidFill>
            <a:schemeClr val="bg1">
              <a:lumMod val="85000"/>
            </a:schemeClr>
          </a:solidFill>
          <a:ln w="9525" cap="flat" cmpd="sng">
            <a:solidFill>
              <a:srgbClr val="F2F2F2"/>
            </a:solidFill>
            <a:prstDash val="solid"/>
            <a:round/>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s-ES" sz="1400" b="1" u="sng" strike="noStrike" cap="none" dirty="0">
                <a:solidFill>
                  <a:schemeClr val="tx2">
                    <a:lumMod val="75000"/>
                  </a:schemeClr>
                </a:solidFill>
                <a:latin typeface="Raleway" panose="020B0604020202020204" charset="0"/>
                <a:sym typeface="Arial"/>
                <a:hlinkClick r:id="rId2"/>
              </a:rPr>
              <a:t>http://midominio.com/servidor/recurso.json</a:t>
            </a:r>
            <a:r>
              <a:rPr lang="es-ES" sz="1400" b="1" u="none" strike="noStrike" cap="none" dirty="0">
                <a:solidFill>
                  <a:schemeClr val="tx2">
                    <a:lumMod val="75000"/>
                  </a:schemeClr>
                </a:solidFill>
                <a:latin typeface="Raleway" panose="020B0604020202020204" charset="0"/>
                <a:sym typeface="Arial"/>
              </a:rPr>
              <a:t>?parametro1=valor1</a:t>
            </a:r>
          </a:p>
        </p:txBody>
      </p:sp>
      <p:sp>
        <p:nvSpPr>
          <p:cNvPr id="13" name="Shape 183">
            <a:extLst>
              <a:ext uri="{FF2B5EF4-FFF2-40B4-BE49-F238E27FC236}">
                <a16:creationId xmlns:a16="http://schemas.microsoft.com/office/drawing/2014/main" id="{DF05544D-911F-409D-9DC9-39DDB8656033}"/>
              </a:ext>
            </a:extLst>
          </p:cNvPr>
          <p:cNvSpPr/>
          <p:nvPr/>
        </p:nvSpPr>
        <p:spPr>
          <a:xfrm>
            <a:off x="187438" y="4585605"/>
            <a:ext cx="9034780" cy="338554"/>
          </a:xfrm>
          <a:prstGeom prst="rect">
            <a:avLst/>
          </a:prstGeom>
          <a:noFill/>
          <a:ln>
            <a:noFill/>
          </a:ln>
        </p:spPr>
        <p:txBody>
          <a:bodyPr lIns="91425" tIns="45700" rIns="91425" bIns="45700" anchor="t" anchorCtr="0">
            <a:noAutofit/>
          </a:bodyPr>
          <a:lstStyle/>
          <a:p>
            <a:pPr marR="0" lvl="0" algn="l" rtl="0">
              <a:lnSpc>
                <a:spcPct val="100000"/>
              </a:lnSpc>
              <a:spcBef>
                <a:spcPts val="0"/>
              </a:spcBef>
              <a:spcAft>
                <a:spcPts val="0"/>
              </a:spcAft>
              <a:buClr>
                <a:srgbClr val="000000"/>
              </a:buClr>
              <a:buSzPct val="100000"/>
            </a:pPr>
            <a:r>
              <a:rPr lang="es-ES" sz="1600" b="1" u="sng" strike="noStrike" cap="none" dirty="0" err="1">
                <a:solidFill>
                  <a:schemeClr val="tx2">
                    <a:lumMod val="75000"/>
                  </a:schemeClr>
                </a:solidFill>
                <a:latin typeface="Raleway" panose="020B0604020202020204" charset="0"/>
                <a:sym typeface="Arial"/>
              </a:rPr>
              <a:t>RESTful</a:t>
            </a:r>
            <a:r>
              <a:rPr lang="es-ES" sz="1600" b="1" u="sng" strike="noStrike" cap="none" dirty="0">
                <a:solidFill>
                  <a:schemeClr val="tx2">
                    <a:lumMod val="75000"/>
                  </a:schemeClr>
                </a:solidFill>
                <a:latin typeface="Raleway" panose="020B0604020202020204" charset="0"/>
                <a:sym typeface="Arial"/>
              </a:rPr>
              <a:t> and </a:t>
            </a:r>
            <a:r>
              <a:rPr lang="es-ES" sz="1600" b="1" u="sng" strike="noStrike" cap="none" dirty="0" err="1">
                <a:solidFill>
                  <a:schemeClr val="tx2">
                    <a:lumMod val="75000"/>
                  </a:schemeClr>
                </a:solidFill>
                <a:latin typeface="Raleway" panose="020B0604020202020204" charset="0"/>
                <a:sym typeface="Arial"/>
              </a:rPr>
              <a:t>KvP</a:t>
            </a:r>
            <a:r>
              <a:rPr lang="es-ES" sz="1600" b="1" u="sng" strike="noStrike" cap="none" dirty="0">
                <a:solidFill>
                  <a:schemeClr val="tx2">
                    <a:lumMod val="75000"/>
                  </a:schemeClr>
                </a:solidFill>
                <a:latin typeface="Raleway" panose="020B0604020202020204" charset="0"/>
                <a:sym typeface="Arial"/>
              </a:rPr>
              <a:t> </a:t>
            </a:r>
            <a:r>
              <a:rPr lang="es-ES" sz="1600" u="sng" strike="noStrike" cap="none" dirty="0">
                <a:solidFill>
                  <a:schemeClr val="tx2">
                    <a:lumMod val="75000"/>
                  </a:schemeClr>
                </a:solidFill>
                <a:latin typeface="Raleway" panose="020B0604020202020204" charset="0"/>
                <a:sym typeface="Arial"/>
              </a:rPr>
              <a:t>: La URL define el recurso, pero podemos filtrar recurso con parámetros</a:t>
            </a:r>
          </a:p>
        </p:txBody>
      </p:sp>
      <p:sp>
        <p:nvSpPr>
          <p:cNvPr id="14" name="Shape 184">
            <a:extLst>
              <a:ext uri="{FF2B5EF4-FFF2-40B4-BE49-F238E27FC236}">
                <a16:creationId xmlns:a16="http://schemas.microsoft.com/office/drawing/2014/main" id="{D7F26785-70F1-4782-AD28-C1233684FA7A}"/>
              </a:ext>
            </a:extLst>
          </p:cNvPr>
          <p:cNvSpPr/>
          <p:nvPr/>
        </p:nvSpPr>
        <p:spPr>
          <a:xfrm>
            <a:off x="2272778" y="5624628"/>
            <a:ext cx="1748790" cy="1360170"/>
          </a:xfrm>
          <a:prstGeom prst="upArrowCallout">
            <a:avLst>
              <a:gd name="adj1" fmla="val 25000"/>
              <a:gd name="adj2" fmla="val 25000"/>
              <a:gd name="adj3" fmla="val 25000"/>
              <a:gd name="adj4" fmla="val 64977"/>
            </a:avLst>
          </a:prstGeom>
          <a:solidFill>
            <a:srgbClr val="E3E8EA"/>
          </a:solidFill>
          <a:ln w="25400" cap="flat" cmpd="sng">
            <a:solidFill>
              <a:schemeClr val="accent5">
                <a:lumMod val="75000"/>
              </a:schemeClr>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7F7F7F"/>
              </a:buClr>
              <a:buSzPct val="25000"/>
              <a:buFont typeface="Arial"/>
              <a:buNone/>
            </a:pPr>
            <a:r>
              <a:rPr lang="es-ES" sz="1200" b="0" i="0" u="none" strike="noStrike" cap="none">
                <a:solidFill>
                  <a:schemeClr val="tx2">
                    <a:lumMod val="75000"/>
                  </a:schemeClr>
                </a:solidFill>
                <a:latin typeface="Arial"/>
                <a:ea typeface="Arial"/>
                <a:cs typeface="Arial"/>
                <a:sym typeface="Arial"/>
              </a:rPr>
              <a:t>Utilizada en APIs Opendata</a:t>
            </a:r>
          </a:p>
        </p:txBody>
      </p:sp>
    </p:spTree>
    <p:extLst>
      <p:ext uri="{BB962C8B-B14F-4D97-AF65-F5344CB8AC3E}">
        <p14:creationId xmlns:p14="http://schemas.microsoft.com/office/powerpoint/2010/main" val="1379740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CE7353-F385-4199-BE18-145174639D8E}"/>
              </a:ext>
            </a:extLst>
          </p:cNvPr>
          <p:cNvSpPr>
            <a:spLocks noGrp="1"/>
          </p:cNvSpPr>
          <p:nvPr>
            <p:ph type="title"/>
          </p:nvPr>
        </p:nvSpPr>
        <p:spPr/>
        <p:txBody>
          <a:bodyPr>
            <a:normAutofit fontScale="90000"/>
          </a:bodyPr>
          <a:lstStyle/>
          <a:p>
            <a:r>
              <a:rPr lang="es-ES" dirty="0"/>
              <a:t>Conceptos </a:t>
            </a:r>
            <a:r>
              <a:rPr lang="es-ES" dirty="0" err="1"/>
              <a:t>Geoservicios</a:t>
            </a:r>
            <a:endParaRPr lang="es-ES" dirty="0"/>
          </a:p>
        </p:txBody>
      </p:sp>
      <p:pic>
        <p:nvPicPr>
          <p:cNvPr id="7" name="Shape 157">
            <a:extLst>
              <a:ext uri="{FF2B5EF4-FFF2-40B4-BE49-F238E27FC236}">
                <a16:creationId xmlns:a16="http://schemas.microsoft.com/office/drawing/2014/main" id="{B31F3F00-2B58-4EAC-A275-3443679E247D}"/>
              </a:ext>
            </a:extLst>
          </p:cNvPr>
          <p:cNvPicPr preferRelativeResize="0"/>
          <p:nvPr/>
        </p:nvPicPr>
        <p:blipFill rotWithShape="1">
          <a:blip r:embed="rId2">
            <a:alphaModFix/>
          </a:blip>
          <a:srcRect/>
          <a:stretch/>
        </p:blipFill>
        <p:spPr>
          <a:xfrm>
            <a:off x="1563953" y="3392783"/>
            <a:ext cx="3892636" cy="2418190"/>
          </a:xfrm>
          <a:prstGeom prst="rect">
            <a:avLst/>
          </a:prstGeom>
          <a:noFill/>
          <a:ln>
            <a:noFill/>
          </a:ln>
        </p:spPr>
      </p:pic>
      <p:sp>
        <p:nvSpPr>
          <p:cNvPr id="8" name="Shape 84">
            <a:extLst>
              <a:ext uri="{FF2B5EF4-FFF2-40B4-BE49-F238E27FC236}">
                <a16:creationId xmlns:a16="http://schemas.microsoft.com/office/drawing/2014/main" id="{A7AEEF53-7A8F-472B-83E9-A9653600758D}"/>
              </a:ext>
            </a:extLst>
          </p:cNvPr>
          <p:cNvSpPr txBox="1"/>
          <p:nvPr/>
        </p:nvSpPr>
        <p:spPr>
          <a:xfrm>
            <a:off x="1076661" y="1632344"/>
            <a:ext cx="6672408" cy="2493299"/>
          </a:xfrm>
          <a:prstGeom prst="rect">
            <a:avLst/>
          </a:prstGeom>
          <a:noFill/>
          <a:ln>
            <a:noFill/>
          </a:ln>
        </p:spPr>
        <p:txBody>
          <a:bodyPr lIns="91400" tIns="91400" rIns="91400" bIns="91400" anchor="t" anchorCtr="0">
            <a:noAutofit/>
          </a:bodyPr>
          <a:lstStyle/>
          <a:p>
            <a:pPr marL="0" marR="0" lvl="0" indent="0" algn="l" rtl="0">
              <a:lnSpc>
                <a:spcPct val="100000"/>
              </a:lnSpc>
              <a:spcBef>
                <a:spcPts val="0"/>
              </a:spcBef>
              <a:spcAft>
                <a:spcPts val="0"/>
              </a:spcAft>
              <a:buClr>
                <a:schemeClr val="dk1"/>
              </a:buClr>
              <a:buSzPct val="25000"/>
              <a:buFont typeface="Raleway"/>
              <a:buNone/>
            </a:pPr>
            <a:r>
              <a:rPr lang="es-ES" sz="3800" b="1" dirty="0">
                <a:solidFill>
                  <a:schemeClr val="dk2"/>
                </a:solidFill>
                <a:latin typeface="Raleway"/>
                <a:ea typeface="Raleway"/>
                <a:cs typeface="Raleway"/>
                <a:sym typeface="Raleway"/>
              </a:rPr>
              <a:t>Visitamos</a:t>
            </a:r>
            <a:endParaRPr lang="es-ES" sz="3800" b="1" i="0" u="none" strike="noStrike" cap="none" dirty="0">
              <a:solidFill>
                <a:schemeClr val="dk2"/>
              </a:solidFill>
              <a:latin typeface="Raleway"/>
              <a:ea typeface="Raleway"/>
              <a:cs typeface="Raleway"/>
              <a:sym typeface="Raleway"/>
            </a:endParaRPr>
          </a:p>
          <a:p>
            <a:pPr marL="0" marR="0" lvl="0" indent="0" algn="l" rtl="0">
              <a:lnSpc>
                <a:spcPct val="100000"/>
              </a:lnSpc>
              <a:spcBef>
                <a:spcPts val="0"/>
              </a:spcBef>
              <a:spcAft>
                <a:spcPts val="0"/>
              </a:spcAft>
              <a:buClr>
                <a:schemeClr val="dk1"/>
              </a:buClr>
              <a:buFont typeface="Arial"/>
              <a:buNone/>
            </a:pPr>
            <a:endParaRPr lang="es-ES" sz="2300" b="1" i="0" u="none" strike="noStrike" cap="none" dirty="0">
              <a:solidFill>
                <a:schemeClr val="dk2"/>
              </a:solidFill>
              <a:latin typeface="Raleway"/>
              <a:ea typeface="Raleway"/>
              <a:cs typeface="Raleway"/>
              <a:sym typeface="Raleway"/>
            </a:endParaRPr>
          </a:p>
          <a:p>
            <a:pPr lvl="0" algn="just">
              <a:buClr>
                <a:srgbClr val="000000"/>
              </a:buClr>
              <a:buSzPct val="25000"/>
            </a:pPr>
            <a:r>
              <a:rPr lang="es-ES" sz="2400" u="sng" dirty="0">
                <a:solidFill>
                  <a:schemeClr val="hlink"/>
                </a:solidFill>
                <a:latin typeface="Nirmala UI" panose="020B0502040204020203" pitchFamily="34" charset="0"/>
                <a:ea typeface="Times New Roman"/>
                <a:cs typeface="Nirmala UI" panose="020B0502040204020203" pitchFamily="34" charset="0"/>
                <a:sym typeface="Times New Roman"/>
                <a:hlinkClick r:id="rId3"/>
              </a:rPr>
              <a:t>https://www.</a:t>
            </a:r>
            <a:r>
              <a:rPr lang="es-ES" sz="2400" u="sng" dirty="0">
                <a:solidFill>
                  <a:schemeClr val="hlink"/>
                </a:solidFill>
                <a:latin typeface="Nirmala UI" panose="020B0502040204020203" pitchFamily="34" charset="0"/>
                <a:cs typeface="Nirmala UI" panose="020B0502040204020203" pitchFamily="34" charset="0"/>
                <a:sym typeface="Times New Roman"/>
                <a:hlinkClick r:id="rId3"/>
              </a:rPr>
              <a:t>programmableweb</a:t>
            </a:r>
            <a:r>
              <a:rPr lang="es-ES" sz="2400" u="sng" dirty="0">
                <a:solidFill>
                  <a:schemeClr val="hlink"/>
                </a:solidFill>
                <a:latin typeface="Nirmala UI" panose="020B0502040204020203" pitchFamily="34" charset="0"/>
                <a:ea typeface="Times New Roman"/>
                <a:cs typeface="Nirmala UI" panose="020B0502040204020203" pitchFamily="34" charset="0"/>
                <a:sym typeface="Times New Roman"/>
                <a:hlinkClick r:id="rId3"/>
              </a:rPr>
              <a:t>.com</a:t>
            </a:r>
          </a:p>
          <a:p>
            <a:pPr marL="0" marR="0" lvl="0" indent="0" algn="l" rtl="0">
              <a:lnSpc>
                <a:spcPct val="100000"/>
              </a:lnSpc>
              <a:spcBef>
                <a:spcPts val="0"/>
              </a:spcBef>
              <a:spcAft>
                <a:spcPts val="0"/>
              </a:spcAft>
              <a:buClr>
                <a:schemeClr val="dk1"/>
              </a:buClr>
              <a:buFont typeface="Arial"/>
              <a:buNone/>
            </a:pPr>
            <a:endParaRPr lang="es-ES" sz="2300" b="1" i="0" u="none" strike="noStrike" cap="none" dirty="0">
              <a:solidFill>
                <a:schemeClr val="dk2"/>
              </a:solidFill>
              <a:latin typeface="Raleway"/>
              <a:ea typeface="Raleway"/>
              <a:cs typeface="Raleway"/>
              <a:sym typeface="Raleway"/>
            </a:endParaRPr>
          </a:p>
          <a:p>
            <a:pPr marL="0" marR="0" lvl="0" indent="0" algn="l" rtl="0">
              <a:lnSpc>
                <a:spcPct val="100000"/>
              </a:lnSpc>
              <a:spcBef>
                <a:spcPts val="0"/>
              </a:spcBef>
              <a:spcAft>
                <a:spcPts val="0"/>
              </a:spcAft>
              <a:buClr>
                <a:schemeClr val="dk1"/>
              </a:buClr>
              <a:buFont typeface="Arial"/>
              <a:buNone/>
            </a:pPr>
            <a:endParaRPr lang="es-ES" sz="2300" b="1" i="0" u="none" strike="noStrike" cap="none" dirty="0">
              <a:solidFill>
                <a:schemeClr val="dk2"/>
              </a:solidFill>
              <a:latin typeface="Raleway"/>
              <a:ea typeface="Raleway"/>
              <a:cs typeface="Raleway"/>
              <a:sym typeface="Raleway"/>
            </a:endParaRPr>
          </a:p>
          <a:p>
            <a:pPr marL="0" marR="0" lvl="0" indent="0" algn="l" rtl="0">
              <a:lnSpc>
                <a:spcPct val="100000"/>
              </a:lnSpc>
              <a:spcBef>
                <a:spcPts val="0"/>
              </a:spcBef>
              <a:spcAft>
                <a:spcPts val="0"/>
              </a:spcAft>
              <a:buClr>
                <a:schemeClr val="dk1"/>
              </a:buClr>
              <a:buFont typeface="Arial"/>
              <a:buNone/>
            </a:pPr>
            <a:endParaRPr lang="es-ES" sz="2300" b="1" i="0" u="none" strike="noStrike" cap="none" dirty="0">
              <a:solidFill>
                <a:schemeClr val="dk2"/>
              </a:solidFill>
              <a:latin typeface="Raleway"/>
              <a:ea typeface="Raleway"/>
              <a:cs typeface="Raleway"/>
              <a:sym typeface="Raleway"/>
            </a:endParaRPr>
          </a:p>
          <a:p>
            <a:pPr marL="0" marR="0" lvl="0" indent="0" algn="l" rtl="0">
              <a:lnSpc>
                <a:spcPct val="100000"/>
              </a:lnSpc>
              <a:spcBef>
                <a:spcPts val="0"/>
              </a:spcBef>
              <a:spcAft>
                <a:spcPts val="0"/>
              </a:spcAft>
              <a:buClr>
                <a:schemeClr val="dk1"/>
              </a:buClr>
              <a:buFont typeface="Arial"/>
              <a:buNone/>
            </a:pPr>
            <a:endParaRPr lang="es-ES" sz="2300" b="1" i="0" u="none" strike="noStrike" cap="none" dirty="0">
              <a:solidFill>
                <a:schemeClr val="dk2"/>
              </a:solidFill>
              <a:latin typeface="Raleway"/>
              <a:ea typeface="Raleway"/>
              <a:cs typeface="Raleway"/>
              <a:sym typeface="Raleway"/>
            </a:endParaRPr>
          </a:p>
          <a:p>
            <a:pPr marL="0" marR="0" lvl="0" indent="0" algn="l" rtl="0">
              <a:lnSpc>
                <a:spcPct val="100000"/>
              </a:lnSpc>
              <a:spcBef>
                <a:spcPts val="0"/>
              </a:spcBef>
              <a:spcAft>
                <a:spcPts val="0"/>
              </a:spcAft>
              <a:buClr>
                <a:schemeClr val="dk1"/>
              </a:buClr>
              <a:buFont typeface="Arial"/>
              <a:buNone/>
            </a:pPr>
            <a:endParaRPr lang="es-ES" sz="2300" b="1" i="0" u="none" strike="noStrike" cap="none" dirty="0">
              <a:solidFill>
                <a:schemeClr val="dk2"/>
              </a:solidFill>
              <a:latin typeface="Raleway"/>
              <a:ea typeface="Raleway"/>
              <a:cs typeface="Raleway"/>
              <a:sym typeface="Raleway"/>
            </a:endParaRPr>
          </a:p>
          <a:p>
            <a:pPr marL="0" marR="0" lvl="0" indent="0" algn="l" rtl="0">
              <a:lnSpc>
                <a:spcPct val="100000"/>
              </a:lnSpc>
              <a:spcBef>
                <a:spcPts val="0"/>
              </a:spcBef>
              <a:spcAft>
                <a:spcPts val="0"/>
              </a:spcAft>
              <a:buClr>
                <a:schemeClr val="dk1"/>
              </a:buClr>
              <a:buFont typeface="Arial"/>
              <a:buNone/>
            </a:pPr>
            <a:endParaRPr lang="es-ES" sz="2300" b="1" i="0" u="none" strike="noStrike" cap="none" dirty="0">
              <a:solidFill>
                <a:schemeClr val="dk2"/>
              </a:solidFill>
              <a:latin typeface="Raleway"/>
              <a:ea typeface="Raleway"/>
              <a:cs typeface="Raleway"/>
              <a:sym typeface="Raleway"/>
            </a:endParaRPr>
          </a:p>
        </p:txBody>
      </p:sp>
    </p:spTree>
    <p:extLst>
      <p:ext uri="{BB962C8B-B14F-4D97-AF65-F5344CB8AC3E}">
        <p14:creationId xmlns:p14="http://schemas.microsoft.com/office/powerpoint/2010/main" val="22075741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CE7353-F385-4199-BE18-145174639D8E}"/>
              </a:ext>
            </a:extLst>
          </p:cNvPr>
          <p:cNvSpPr>
            <a:spLocks noGrp="1"/>
          </p:cNvSpPr>
          <p:nvPr>
            <p:ph type="title"/>
          </p:nvPr>
        </p:nvSpPr>
        <p:spPr/>
        <p:txBody>
          <a:bodyPr>
            <a:normAutofit fontScale="90000"/>
          </a:bodyPr>
          <a:lstStyle/>
          <a:p>
            <a:r>
              <a:rPr lang="es-ES" dirty="0" err="1"/>
              <a:t>Geoservicios</a:t>
            </a:r>
            <a:r>
              <a:rPr lang="es-ES" dirty="0"/>
              <a:t> arquitectura</a:t>
            </a:r>
          </a:p>
        </p:txBody>
      </p:sp>
      <p:pic>
        <p:nvPicPr>
          <p:cNvPr id="5" name="Picture 2">
            <a:extLst>
              <a:ext uri="{FF2B5EF4-FFF2-40B4-BE49-F238E27FC236}">
                <a16:creationId xmlns:a16="http://schemas.microsoft.com/office/drawing/2014/main" id="{ECC828AF-3DE8-4DDE-93C8-4BC2B159C9F7}"/>
              </a:ext>
            </a:extLst>
          </p:cNvPr>
          <p:cNvPicPr>
            <a:picLocks noChangeAspect="1" noChangeArrowheads="1"/>
          </p:cNvPicPr>
          <p:nvPr/>
        </p:nvPicPr>
        <p:blipFill>
          <a:blip r:embed="rId2" cstate="print">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768640" y="4400376"/>
            <a:ext cx="2232248" cy="6848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4">
            <a:extLst>
              <a:ext uri="{FF2B5EF4-FFF2-40B4-BE49-F238E27FC236}">
                <a16:creationId xmlns:a16="http://schemas.microsoft.com/office/drawing/2014/main" id="{6B706023-507D-478F-89FB-02D567CCEA44}"/>
              </a:ext>
            </a:extLst>
          </p:cNvPr>
          <p:cNvPicPr>
            <a:picLocks noChangeAspect="1" noChangeArrowheads="1"/>
          </p:cNvPicPr>
          <p:nvPr/>
        </p:nvPicPr>
        <p:blipFill>
          <a:blip r:embed="rId3">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4572000" y="2556342"/>
            <a:ext cx="1579240" cy="15792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6">
            <a:extLst>
              <a:ext uri="{FF2B5EF4-FFF2-40B4-BE49-F238E27FC236}">
                <a16:creationId xmlns:a16="http://schemas.microsoft.com/office/drawing/2014/main" id="{A9B6C39D-7140-4CCB-8473-BDF0CF0AC447}"/>
              </a:ext>
            </a:extLst>
          </p:cNvPr>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724128" y="2703690"/>
            <a:ext cx="1152128" cy="16276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8">
            <a:extLst>
              <a:ext uri="{FF2B5EF4-FFF2-40B4-BE49-F238E27FC236}">
                <a16:creationId xmlns:a16="http://schemas.microsoft.com/office/drawing/2014/main" id="{0F43539F-596A-45EB-8765-2A723E40CB22}"/>
              </a:ext>
            </a:extLst>
          </p:cNvPr>
          <p:cNvPicPr>
            <a:picLocks noChangeAspect="1" noChangeArrowheads="1"/>
          </p:cNvPicPr>
          <p:nvPr/>
        </p:nvPicPr>
        <p:blipFill>
          <a:blip r:embed="rId5" cstate="print">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7261386" y="1198637"/>
            <a:ext cx="1122408" cy="11224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9">
            <a:extLst>
              <a:ext uri="{FF2B5EF4-FFF2-40B4-BE49-F238E27FC236}">
                <a16:creationId xmlns:a16="http://schemas.microsoft.com/office/drawing/2014/main" id="{B8592B31-B467-42BA-BBC3-D682970BC60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61993" y="4608364"/>
            <a:ext cx="1414463" cy="1266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4">
            <a:extLst>
              <a:ext uri="{FF2B5EF4-FFF2-40B4-BE49-F238E27FC236}">
                <a16:creationId xmlns:a16="http://schemas.microsoft.com/office/drawing/2014/main" id="{6812EFC0-7C2A-4660-A434-C5203F9A3486}"/>
              </a:ext>
            </a:extLst>
          </p:cNvPr>
          <p:cNvPicPr>
            <a:picLocks noChangeAspect="1" noChangeArrowheads="1"/>
          </p:cNvPicPr>
          <p:nvPr/>
        </p:nvPicPr>
        <p:blipFill>
          <a:blip r:embed="rId7" cstate="print">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4353814" y="1507496"/>
            <a:ext cx="576064" cy="5760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4">
            <a:extLst>
              <a:ext uri="{FF2B5EF4-FFF2-40B4-BE49-F238E27FC236}">
                <a16:creationId xmlns:a16="http://schemas.microsoft.com/office/drawing/2014/main" id="{FD1915F1-7CE7-49B6-BA74-8ECCF2E5590C}"/>
              </a:ext>
            </a:extLst>
          </p:cNvPr>
          <p:cNvPicPr>
            <a:picLocks noChangeAspect="1" noChangeArrowheads="1"/>
          </p:cNvPicPr>
          <p:nvPr/>
        </p:nvPicPr>
        <p:blipFill>
          <a:blip r:embed="rId8" cstate="print">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4353814" y="956113"/>
            <a:ext cx="551383" cy="5513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 name="Picture 10">
            <a:extLst>
              <a:ext uri="{FF2B5EF4-FFF2-40B4-BE49-F238E27FC236}">
                <a16:creationId xmlns:a16="http://schemas.microsoft.com/office/drawing/2014/main" id="{F7CE8085-CB99-4216-AC0A-CFDEB76A0914}"/>
              </a:ext>
            </a:extLst>
          </p:cNvPr>
          <p:cNvPicPr>
            <a:picLocks noChangeAspect="1" noChangeArrowheads="1"/>
          </p:cNvPicPr>
          <p:nvPr/>
        </p:nvPicPr>
        <p:blipFill>
          <a:blip r:embed="rId9"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07263" y="2830916"/>
            <a:ext cx="1123921" cy="8429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 name="Picture 2">
            <a:extLst>
              <a:ext uri="{FF2B5EF4-FFF2-40B4-BE49-F238E27FC236}">
                <a16:creationId xmlns:a16="http://schemas.microsoft.com/office/drawing/2014/main" id="{51B3F3DF-F71F-4B03-A43A-7D388D48DAE2}"/>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63828" y="2607014"/>
            <a:ext cx="3228051" cy="1793362"/>
          </a:xfrm>
          <a:prstGeom prst="rect">
            <a:avLst/>
          </a:prstGeom>
        </p:spPr>
      </p:pic>
      <p:cxnSp>
        <p:nvCxnSpPr>
          <p:cNvPr id="14" name="Straight Connector 13">
            <a:extLst>
              <a:ext uri="{FF2B5EF4-FFF2-40B4-BE49-F238E27FC236}">
                <a16:creationId xmlns:a16="http://schemas.microsoft.com/office/drawing/2014/main" id="{67A867B2-DD4D-4748-B2C3-F6CAC31E741E}"/>
              </a:ext>
            </a:extLst>
          </p:cNvPr>
          <p:cNvCxnSpPr>
            <a:cxnSpLocks/>
          </p:cNvCxnSpPr>
          <p:nvPr/>
        </p:nvCxnSpPr>
        <p:spPr>
          <a:xfrm>
            <a:off x="4133192" y="969601"/>
            <a:ext cx="42764" cy="562775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5" name="TextBox 15">
            <a:extLst>
              <a:ext uri="{FF2B5EF4-FFF2-40B4-BE49-F238E27FC236}">
                <a16:creationId xmlns:a16="http://schemas.microsoft.com/office/drawing/2014/main" id="{BF450E6E-A476-422C-86C1-D786C07F435D}"/>
              </a:ext>
            </a:extLst>
          </p:cNvPr>
          <p:cNvSpPr txBox="1"/>
          <p:nvPr/>
        </p:nvSpPr>
        <p:spPr>
          <a:xfrm>
            <a:off x="1071058" y="1084094"/>
            <a:ext cx="1949573" cy="369332"/>
          </a:xfrm>
          <a:prstGeom prst="rect">
            <a:avLst/>
          </a:prstGeom>
          <a:noFill/>
        </p:spPr>
        <p:txBody>
          <a:bodyPr wrap="none" rtlCol="0">
            <a:spAutoFit/>
          </a:bodyPr>
          <a:lstStyle/>
          <a:p>
            <a:r>
              <a:rPr lang="es-ES_tradnl" b="1" dirty="0">
                <a:solidFill>
                  <a:srgbClr val="FF0000"/>
                </a:solidFill>
                <a:latin typeface="Tahoma" panose="020B0604030504040204" pitchFamily="34" charset="0"/>
                <a:ea typeface="Tahoma" panose="020B0604030504040204" pitchFamily="34" charset="0"/>
                <a:cs typeface="Tahoma" panose="020B0604030504040204" pitchFamily="34" charset="0"/>
              </a:rPr>
              <a:t>Entorno cliente</a:t>
            </a:r>
          </a:p>
        </p:txBody>
      </p:sp>
      <p:sp>
        <p:nvSpPr>
          <p:cNvPr id="16" name="TextBox 17">
            <a:extLst>
              <a:ext uri="{FF2B5EF4-FFF2-40B4-BE49-F238E27FC236}">
                <a16:creationId xmlns:a16="http://schemas.microsoft.com/office/drawing/2014/main" id="{38708CF0-DBA4-446F-BFDA-982C7CA0ACCA}"/>
              </a:ext>
            </a:extLst>
          </p:cNvPr>
          <p:cNvSpPr txBox="1"/>
          <p:nvPr/>
        </p:nvSpPr>
        <p:spPr>
          <a:xfrm>
            <a:off x="5459180" y="1054333"/>
            <a:ext cx="2143536" cy="369332"/>
          </a:xfrm>
          <a:prstGeom prst="rect">
            <a:avLst/>
          </a:prstGeom>
          <a:noFill/>
        </p:spPr>
        <p:txBody>
          <a:bodyPr wrap="none" rtlCol="0">
            <a:spAutoFit/>
          </a:bodyPr>
          <a:lstStyle/>
          <a:p>
            <a:r>
              <a:rPr lang="es-ES_tradnl" b="1" dirty="0">
                <a:solidFill>
                  <a:srgbClr val="FF0000"/>
                </a:solidFill>
                <a:latin typeface="Tahoma" panose="020B0604030504040204" pitchFamily="34" charset="0"/>
                <a:ea typeface="Tahoma" panose="020B0604030504040204" pitchFamily="34" charset="0"/>
                <a:cs typeface="Tahoma" panose="020B0604030504040204" pitchFamily="34" charset="0"/>
              </a:rPr>
              <a:t>Entorno Servidor</a:t>
            </a:r>
          </a:p>
        </p:txBody>
      </p:sp>
      <p:pic>
        <p:nvPicPr>
          <p:cNvPr id="17" name="Picture 4" descr="http://2.bp.blogspot.com/-romjuisUc4I/VKqjBNu_RiI/AAAAAAAABCU/8XqpforhOAo/s1600/Linux-Ajustar-el-numero-de-conexiones-simultaneas-en-Apache-sysadmit-01.png">
            <a:extLst>
              <a:ext uri="{FF2B5EF4-FFF2-40B4-BE49-F238E27FC236}">
                <a16:creationId xmlns:a16="http://schemas.microsoft.com/office/drawing/2014/main" id="{97B897FE-B866-476D-97E3-BEE72A65D2E7}"/>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4711593" y="1988840"/>
            <a:ext cx="927227" cy="758110"/>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Arrow Connector 18">
            <a:extLst>
              <a:ext uri="{FF2B5EF4-FFF2-40B4-BE49-F238E27FC236}">
                <a16:creationId xmlns:a16="http://schemas.microsoft.com/office/drawing/2014/main" id="{AD1E7F9C-FD7E-4E47-A304-F1C12D44CE94}"/>
              </a:ext>
            </a:extLst>
          </p:cNvPr>
          <p:cNvCxnSpPr>
            <a:endCxn id="6" idx="1"/>
          </p:cNvCxnSpPr>
          <p:nvPr/>
        </p:nvCxnSpPr>
        <p:spPr>
          <a:xfrm>
            <a:off x="3491879" y="3345962"/>
            <a:ext cx="1080121" cy="0"/>
          </a:xfrm>
          <a:prstGeom prst="straightConnector1">
            <a:avLst/>
          </a:prstGeom>
          <a:ln w="38100">
            <a:solidFill>
              <a:srgbClr val="0070C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9" name="TextBox 19">
            <a:extLst>
              <a:ext uri="{FF2B5EF4-FFF2-40B4-BE49-F238E27FC236}">
                <a16:creationId xmlns:a16="http://schemas.microsoft.com/office/drawing/2014/main" id="{E325DBAA-2F5D-4DD5-A642-BF5531FB21D9}"/>
              </a:ext>
            </a:extLst>
          </p:cNvPr>
          <p:cNvSpPr txBox="1"/>
          <p:nvPr/>
        </p:nvSpPr>
        <p:spPr>
          <a:xfrm>
            <a:off x="3622499" y="2830917"/>
            <a:ext cx="818879" cy="369332"/>
          </a:xfrm>
          <a:prstGeom prst="rect">
            <a:avLst/>
          </a:prstGeom>
          <a:noFill/>
        </p:spPr>
        <p:txBody>
          <a:bodyPr wrap="none" rtlCol="0">
            <a:spAutoFit/>
          </a:bodyPr>
          <a:lstStyle/>
          <a:p>
            <a:r>
              <a:rPr lang="es-ES_tradnl" dirty="0">
                <a:solidFill>
                  <a:srgbClr val="002060"/>
                </a:solidFill>
              </a:rPr>
              <a:t>http://</a:t>
            </a:r>
          </a:p>
        </p:txBody>
      </p:sp>
      <p:pic>
        <p:nvPicPr>
          <p:cNvPr id="20" name="Picture 6" descr="http://leafletjs.com/docs/images/logo.png">
            <a:extLst>
              <a:ext uri="{FF2B5EF4-FFF2-40B4-BE49-F238E27FC236}">
                <a16:creationId xmlns:a16="http://schemas.microsoft.com/office/drawing/2014/main" id="{E193DB1E-FF0A-4176-AD6F-94663A39ED9E}"/>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1411437" y="2176763"/>
            <a:ext cx="1432372" cy="379579"/>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45E2B243-C8BC-4E06-86A8-E64D6859FCC5}"/>
              </a:ext>
            </a:extLst>
          </p:cNvPr>
          <p:cNvSpPr txBox="1"/>
          <p:nvPr/>
        </p:nvSpPr>
        <p:spPr>
          <a:xfrm>
            <a:off x="1259631" y="5548926"/>
            <a:ext cx="981872" cy="738664"/>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s-ES_tradnl" sz="1400" dirty="0">
                <a:solidFill>
                  <a:srgbClr val="002060"/>
                </a:solidFill>
                <a:latin typeface="Tahoma" panose="020B0604030504040204" pitchFamily="34" charset="0"/>
                <a:ea typeface="Tahoma" panose="020B0604030504040204" pitchFamily="34" charset="0"/>
                <a:cs typeface="Tahoma" panose="020B0604030504040204" pitchFamily="34" charset="0"/>
              </a:rPr>
              <a:t>JavaScript</a:t>
            </a:r>
          </a:p>
          <a:p>
            <a:r>
              <a:rPr lang="es-ES_tradnl" sz="1400" dirty="0">
                <a:solidFill>
                  <a:srgbClr val="002060"/>
                </a:solidFill>
                <a:latin typeface="Tahoma" panose="020B0604030504040204" pitchFamily="34" charset="0"/>
                <a:ea typeface="Tahoma" panose="020B0604030504040204" pitchFamily="34" charset="0"/>
                <a:cs typeface="Tahoma" panose="020B0604030504040204" pitchFamily="34" charset="0"/>
              </a:rPr>
              <a:t>CSS</a:t>
            </a:r>
          </a:p>
          <a:p>
            <a:r>
              <a:rPr lang="es-ES_tradnl" sz="1400" dirty="0">
                <a:solidFill>
                  <a:srgbClr val="002060"/>
                </a:solidFill>
                <a:latin typeface="Tahoma" panose="020B0604030504040204" pitchFamily="34" charset="0"/>
                <a:ea typeface="Tahoma" panose="020B0604030504040204" pitchFamily="34" charset="0"/>
                <a:cs typeface="Tahoma" panose="020B0604030504040204" pitchFamily="34" charset="0"/>
              </a:rPr>
              <a:t>HTML</a:t>
            </a:r>
          </a:p>
        </p:txBody>
      </p:sp>
      <p:cxnSp>
        <p:nvCxnSpPr>
          <p:cNvPr id="22" name="Straight Arrow Connector 24">
            <a:extLst>
              <a:ext uri="{FF2B5EF4-FFF2-40B4-BE49-F238E27FC236}">
                <a16:creationId xmlns:a16="http://schemas.microsoft.com/office/drawing/2014/main" id="{80A82431-D824-468F-AEF1-62787648D3BD}"/>
              </a:ext>
            </a:extLst>
          </p:cNvPr>
          <p:cNvCxnSpPr/>
          <p:nvPr/>
        </p:nvCxnSpPr>
        <p:spPr>
          <a:xfrm flipV="1">
            <a:off x="3045699" y="979155"/>
            <a:ext cx="1196621" cy="1724535"/>
          </a:xfrm>
          <a:prstGeom prst="straightConnector1">
            <a:avLst/>
          </a:prstGeom>
          <a:ln w="38100">
            <a:solidFill>
              <a:srgbClr val="0070C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6">
            <a:extLst>
              <a:ext uri="{FF2B5EF4-FFF2-40B4-BE49-F238E27FC236}">
                <a16:creationId xmlns:a16="http://schemas.microsoft.com/office/drawing/2014/main" id="{770CA8F9-658D-448D-99FD-6EF008C955A4}"/>
              </a:ext>
            </a:extLst>
          </p:cNvPr>
          <p:cNvCxnSpPr/>
          <p:nvPr/>
        </p:nvCxnSpPr>
        <p:spPr>
          <a:xfrm flipV="1">
            <a:off x="6530948" y="1988840"/>
            <a:ext cx="849364" cy="995823"/>
          </a:xfrm>
          <a:prstGeom prst="straightConnector1">
            <a:avLst/>
          </a:prstGeom>
          <a:ln w="38100">
            <a:solidFill>
              <a:srgbClr val="0070C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8">
            <a:extLst>
              <a:ext uri="{FF2B5EF4-FFF2-40B4-BE49-F238E27FC236}">
                <a16:creationId xmlns:a16="http://schemas.microsoft.com/office/drawing/2014/main" id="{86613842-8F6E-4E7F-A046-835A70E3A1EF}"/>
              </a:ext>
            </a:extLst>
          </p:cNvPr>
          <p:cNvCxnSpPr/>
          <p:nvPr/>
        </p:nvCxnSpPr>
        <p:spPr>
          <a:xfrm flipV="1">
            <a:off x="6683348" y="3200249"/>
            <a:ext cx="849364" cy="52138"/>
          </a:xfrm>
          <a:prstGeom prst="straightConnector1">
            <a:avLst/>
          </a:prstGeom>
          <a:ln w="38100">
            <a:solidFill>
              <a:srgbClr val="0070C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31">
            <a:extLst>
              <a:ext uri="{FF2B5EF4-FFF2-40B4-BE49-F238E27FC236}">
                <a16:creationId xmlns:a16="http://schemas.microsoft.com/office/drawing/2014/main" id="{29724F50-71CE-4C30-8D00-977348EF29B5}"/>
              </a:ext>
            </a:extLst>
          </p:cNvPr>
          <p:cNvCxnSpPr/>
          <p:nvPr/>
        </p:nvCxnSpPr>
        <p:spPr>
          <a:xfrm>
            <a:off x="6683348" y="3503695"/>
            <a:ext cx="849364" cy="896681"/>
          </a:xfrm>
          <a:prstGeom prst="straightConnector1">
            <a:avLst/>
          </a:prstGeom>
          <a:ln w="38100">
            <a:solidFill>
              <a:srgbClr val="0070C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6" name="TextBox 34">
            <a:extLst>
              <a:ext uri="{FF2B5EF4-FFF2-40B4-BE49-F238E27FC236}">
                <a16:creationId xmlns:a16="http://schemas.microsoft.com/office/drawing/2014/main" id="{C0320DF3-EC0D-4809-A780-8EC00B717320}"/>
              </a:ext>
            </a:extLst>
          </p:cNvPr>
          <p:cNvSpPr txBox="1"/>
          <p:nvPr/>
        </p:nvSpPr>
        <p:spPr>
          <a:xfrm>
            <a:off x="5010809" y="4608364"/>
            <a:ext cx="1531701" cy="1600438"/>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s-ES_tradnl" sz="1400" dirty="0">
                <a:solidFill>
                  <a:srgbClr val="002060"/>
                </a:solidFill>
                <a:latin typeface="Tahoma" panose="020B0604030504040204" pitchFamily="34" charset="0"/>
                <a:ea typeface="Tahoma" panose="020B0604030504040204" pitchFamily="34" charset="0"/>
                <a:cs typeface="Tahoma" panose="020B0604030504040204" pitchFamily="34" charset="0"/>
              </a:rPr>
              <a:t>Python</a:t>
            </a:r>
          </a:p>
          <a:p>
            <a:r>
              <a:rPr lang="es-ES_tradnl" sz="1400" dirty="0">
                <a:solidFill>
                  <a:srgbClr val="002060"/>
                </a:solidFill>
                <a:latin typeface="Tahoma" panose="020B0604030504040204" pitchFamily="34" charset="0"/>
                <a:ea typeface="Tahoma" panose="020B0604030504040204" pitchFamily="34" charset="0"/>
                <a:cs typeface="Tahoma" panose="020B0604030504040204" pitchFamily="34" charset="0"/>
              </a:rPr>
              <a:t>Java</a:t>
            </a:r>
          </a:p>
          <a:p>
            <a:r>
              <a:rPr lang="es-ES_tradnl" sz="1400" dirty="0">
                <a:solidFill>
                  <a:srgbClr val="002060"/>
                </a:solidFill>
                <a:latin typeface="Tahoma" panose="020B0604030504040204" pitchFamily="34" charset="0"/>
                <a:ea typeface="Tahoma" panose="020B0604030504040204" pitchFamily="34" charset="0"/>
                <a:cs typeface="Tahoma" panose="020B0604030504040204" pitchFamily="34" charset="0"/>
              </a:rPr>
              <a:t>JavaScript(</a:t>
            </a:r>
            <a:r>
              <a:rPr lang="es-ES_tradnl" sz="1400" dirty="0" err="1">
                <a:solidFill>
                  <a:srgbClr val="002060"/>
                </a:solidFill>
                <a:latin typeface="Tahoma" panose="020B0604030504040204" pitchFamily="34" charset="0"/>
                <a:ea typeface="Tahoma" panose="020B0604030504040204" pitchFamily="34" charset="0"/>
                <a:cs typeface="Tahoma" panose="020B0604030504040204" pitchFamily="34" charset="0"/>
              </a:rPr>
              <a:t>Node</a:t>
            </a:r>
            <a:r>
              <a:rPr lang="es-ES_tradnl" sz="1400" dirty="0">
                <a:solidFill>
                  <a:srgbClr val="002060"/>
                </a:solidFill>
                <a:latin typeface="Tahoma" panose="020B0604030504040204" pitchFamily="34" charset="0"/>
                <a:ea typeface="Tahoma" panose="020B0604030504040204" pitchFamily="34" charset="0"/>
                <a:cs typeface="Tahoma" panose="020B0604030504040204" pitchFamily="34" charset="0"/>
              </a:rPr>
              <a:t>)</a:t>
            </a:r>
          </a:p>
          <a:p>
            <a:r>
              <a:rPr lang="es-ES_tradnl" sz="1400" dirty="0">
                <a:solidFill>
                  <a:srgbClr val="002060"/>
                </a:solidFill>
                <a:latin typeface="Tahoma" panose="020B0604030504040204" pitchFamily="34" charset="0"/>
                <a:ea typeface="Tahoma" panose="020B0604030504040204" pitchFamily="34" charset="0"/>
                <a:cs typeface="Tahoma" panose="020B0604030504040204" pitchFamily="34" charset="0"/>
              </a:rPr>
              <a:t>SQL</a:t>
            </a:r>
          </a:p>
          <a:p>
            <a:r>
              <a:rPr lang="es-ES_tradnl" sz="1400" dirty="0">
                <a:solidFill>
                  <a:srgbClr val="002060"/>
                </a:solidFill>
                <a:latin typeface="Tahoma" panose="020B0604030504040204" pitchFamily="34" charset="0"/>
                <a:ea typeface="Tahoma" panose="020B0604030504040204" pitchFamily="34" charset="0"/>
                <a:cs typeface="Tahoma" panose="020B0604030504040204" pitchFamily="34" charset="0"/>
              </a:rPr>
              <a:t>PHP</a:t>
            </a:r>
          </a:p>
          <a:p>
            <a:r>
              <a:rPr lang="es-ES_tradnl" sz="1400" dirty="0">
                <a:solidFill>
                  <a:srgbClr val="002060"/>
                </a:solidFill>
                <a:latin typeface="Tahoma" panose="020B0604030504040204" pitchFamily="34" charset="0"/>
                <a:ea typeface="Tahoma" panose="020B0604030504040204" pitchFamily="34" charset="0"/>
                <a:cs typeface="Tahoma" panose="020B0604030504040204" pitchFamily="34" charset="0"/>
              </a:rPr>
              <a:t>ASPX</a:t>
            </a:r>
          </a:p>
          <a:p>
            <a:r>
              <a:rPr lang="es-ES_tradnl" sz="1400" dirty="0">
                <a:solidFill>
                  <a:srgbClr val="002060"/>
                </a:solidFill>
                <a:latin typeface="Tahoma" panose="020B0604030504040204" pitchFamily="34" charset="0"/>
                <a:ea typeface="Tahoma" panose="020B0604030504040204" pitchFamily="34" charset="0"/>
                <a:cs typeface="Tahoma" panose="020B0604030504040204" pitchFamily="34" charset="0"/>
              </a:rPr>
              <a:t>……</a:t>
            </a:r>
          </a:p>
        </p:txBody>
      </p:sp>
    </p:spTree>
    <p:extLst>
      <p:ext uri="{BB962C8B-B14F-4D97-AF65-F5344CB8AC3E}">
        <p14:creationId xmlns:p14="http://schemas.microsoft.com/office/powerpoint/2010/main" val="2494184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500"/>
                                        <p:tgtEl>
                                          <p:spTgt spid="17"/>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fade">
                                      <p:cBhvr>
                                        <p:cTn id="30" dur="500"/>
                                        <p:tgtEl>
                                          <p:spTgt spid="5"/>
                                        </p:tgtEl>
                                      </p:cBhvr>
                                    </p:animEffect>
                                  </p:childTnLst>
                                </p:cTn>
                              </p:par>
                              <p:par>
                                <p:cTn id="31" presetID="10" presetClass="entr" presetSubtype="0" fill="hold" nodeType="with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fade">
                                      <p:cBhvr>
                                        <p:cTn id="33" dur="500"/>
                                        <p:tgtEl>
                                          <p:spTgt spid="13"/>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fade">
                                      <p:cBhvr>
                                        <p:cTn id="38" dur="500"/>
                                        <p:tgtEl>
                                          <p:spTgt spid="19"/>
                                        </p:tgtEl>
                                      </p:cBhvr>
                                    </p:animEffect>
                                  </p:childTnLst>
                                </p:cTn>
                              </p:par>
                              <p:par>
                                <p:cTn id="39" presetID="10" presetClass="entr" presetSubtype="0" fill="hold" nodeType="withEffect">
                                  <p:stCondLst>
                                    <p:cond delay="0"/>
                                  </p:stCondLst>
                                  <p:childTnLst>
                                    <p:set>
                                      <p:cBhvr>
                                        <p:cTn id="40" dur="1" fill="hold">
                                          <p:stCondLst>
                                            <p:cond delay="0"/>
                                          </p:stCondLst>
                                        </p:cTn>
                                        <p:tgtEl>
                                          <p:spTgt spid="18"/>
                                        </p:tgtEl>
                                        <p:attrNameLst>
                                          <p:attrName>style.visibility</p:attrName>
                                        </p:attrNameLst>
                                      </p:cBhvr>
                                      <p:to>
                                        <p:strVal val="visible"/>
                                      </p:to>
                                    </p:set>
                                    <p:animEffect transition="in" filter="fade">
                                      <p:cBhvr>
                                        <p:cTn id="41" dur="500"/>
                                        <p:tgtEl>
                                          <p:spTgt spid="18"/>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fade">
                                      <p:cBhvr>
                                        <p:cTn id="46" dur="500"/>
                                        <p:tgtEl>
                                          <p:spTgt spid="20"/>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21"/>
                                        </p:tgtEl>
                                        <p:attrNameLst>
                                          <p:attrName>style.visibility</p:attrName>
                                        </p:attrNameLst>
                                      </p:cBhvr>
                                      <p:to>
                                        <p:strVal val="visible"/>
                                      </p:to>
                                    </p:set>
                                    <p:animEffect transition="in" filter="fade">
                                      <p:cBhvr>
                                        <p:cTn id="51" dur="500"/>
                                        <p:tgtEl>
                                          <p:spTgt spid="21"/>
                                        </p:tgtEl>
                                      </p:cBhvr>
                                    </p:animEffect>
                                  </p:childTnLst>
                                </p:cTn>
                              </p:par>
                              <p:par>
                                <p:cTn id="52" presetID="10" presetClass="entr" presetSubtype="0" fill="hold" nodeType="withEffect">
                                  <p:stCondLst>
                                    <p:cond delay="0"/>
                                  </p:stCondLst>
                                  <p:childTnLst>
                                    <p:set>
                                      <p:cBhvr>
                                        <p:cTn id="53" dur="1" fill="hold">
                                          <p:stCondLst>
                                            <p:cond delay="0"/>
                                          </p:stCondLst>
                                        </p:cTn>
                                        <p:tgtEl>
                                          <p:spTgt spid="22"/>
                                        </p:tgtEl>
                                        <p:attrNameLst>
                                          <p:attrName>style.visibility</p:attrName>
                                        </p:attrNameLst>
                                      </p:cBhvr>
                                      <p:to>
                                        <p:strVal val="visible"/>
                                      </p:to>
                                    </p:set>
                                    <p:animEffect transition="in" filter="fade">
                                      <p:cBhvr>
                                        <p:cTn id="54" dur="500"/>
                                        <p:tgtEl>
                                          <p:spTgt spid="22"/>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11"/>
                                        </p:tgtEl>
                                        <p:attrNameLst>
                                          <p:attrName>style.visibility</p:attrName>
                                        </p:attrNameLst>
                                      </p:cBhvr>
                                      <p:to>
                                        <p:strVal val="visible"/>
                                      </p:to>
                                    </p:set>
                                    <p:animEffect transition="in" filter="fade">
                                      <p:cBhvr>
                                        <p:cTn id="59" dur="500"/>
                                        <p:tgtEl>
                                          <p:spTgt spid="11"/>
                                        </p:tgtEl>
                                      </p:cBhvr>
                                    </p:animEffect>
                                  </p:childTnLst>
                                </p:cTn>
                              </p:par>
                              <p:par>
                                <p:cTn id="60" presetID="10" presetClass="entr" presetSubtype="0" fill="hold" nodeType="withEffect">
                                  <p:stCondLst>
                                    <p:cond delay="0"/>
                                  </p:stCondLst>
                                  <p:childTnLst>
                                    <p:set>
                                      <p:cBhvr>
                                        <p:cTn id="61" dur="1" fill="hold">
                                          <p:stCondLst>
                                            <p:cond delay="0"/>
                                          </p:stCondLst>
                                        </p:cTn>
                                        <p:tgtEl>
                                          <p:spTgt spid="10"/>
                                        </p:tgtEl>
                                        <p:attrNameLst>
                                          <p:attrName>style.visibility</p:attrName>
                                        </p:attrNameLst>
                                      </p:cBhvr>
                                      <p:to>
                                        <p:strVal val="visible"/>
                                      </p:to>
                                    </p:set>
                                    <p:animEffect transition="in" filter="fade">
                                      <p:cBhvr>
                                        <p:cTn id="62" dur="500"/>
                                        <p:tgtEl>
                                          <p:spTgt spid="10"/>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7"/>
                                        </p:tgtEl>
                                        <p:attrNameLst>
                                          <p:attrName>style.visibility</p:attrName>
                                        </p:attrNameLst>
                                      </p:cBhvr>
                                      <p:to>
                                        <p:strVal val="visible"/>
                                      </p:to>
                                    </p:set>
                                    <p:animEffect transition="in" filter="fade">
                                      <p:cBhvr>
                                        <p:cTn id="67" dur="500"/>
                                        <p:tgtEl>
                                          <p:spTgt spid="7"/>
                                        </p:tgtEl>
                                      </p:cBhvr>
                                    </p:animEffect>
                                  </p:childTnLst>
                                </p:cTn>
                              </p:par>
                              <p:par>
                                <p:cTn id="68" presetID="10" presetClass="entr" presetSubtype="0" fill="hold" nodeType="withEffect">
                                  <p:stCondLst>
                                    <p:cond delay="0"/>
                                  </p:stCondLst>
                                  <p:childTnLst>
                                    <p:set>
                                      <p:cBhvr>
                                        <p:cTn id="69" dur="1" fill="hold">
                                          <p:stCondLst>
                                            <p:cond delay="0"/>
                                          </p:stCondLst>
                                        </p:cTn>
                                        <p:tgtEl>
                                          <p:spTgt spid="23"/>
                                        </p:tgtEl>
                                        <p:attrNameLst>
                                          <p:attrName>style.visibility</p:attrName>
                                        </p:attrNameLst>
                                      </p:cBhvr>
                                      <p:to>
                                        <p:strVal val="visible"/>
                                      </p:to>
                                    </p:set>
                                    <p:animEffect transition="in" filter="fade">
                                      <p:cBhvr>
                                        <p:cTn id="70" dur="500"/>
                                        <p:tgtEl>
                                          <p:spTgt spid="23"/>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nodeType="clickEffect">
                                  <p:stCondLst>
                                    <p:cond delay="0"/>
                                  </p:stCondLst>
                                  <p:childTnLst>
                                    <p:set>
                                      <p:cBhvr>
                                        <p:cTn id="74" dur="1" fill="hold">
                                          <p:stCondLst>
                                            <p:cond delay="0"/>
                                          </p:stCondLst>
                                        </p:cTn>
                                        <p:tgtEl>
                                          <p:spTgt spid="8"/>
                                        </p:tgtEl>
                                        <p:attrNameLst>
                                          <p:attrName>style.visibility</p:attrName>
                                        </p:attrNameLst>
                                      </p:cBhvr>
                                      <p:to>
                                        <p:strVal val="visible"/>
                                      </p:to>
                                    </p:set>
                                    <p:animEffect transition="in" filter="fade">
                                      <p:cBhvr>
                                        <p:cTn id="75" dur="500"/>
                                        <p:tgtEl>
                                          <p:spTgt spid="8"/>
                                        </p:tgtEl>
                                      </p:cBhvr>
                                    </p:animEffect>
                                  </p:childTnLst>
                                </p:cTn>
                              </p:par>
                              <p:par>
                                <p:cTn id="76" presetID="10" presetClass="entr" presetSubtype="0" fill="hold" nodeType="withEffect">
                                  <p:stCondLst>
                                    <p:cond delay="0"/>
                                  </p:stCondLst>
                                  <p:childTnLst>
                                    <p:set>
                                      <p:cBhvr>
                                        <p:cTn id="77" dur="1" fill="hold">
                                          <p:stCondLst>
                                            <p:cond delay="0"/>
                                          </p:stCondLst>
                                        </p:cTn>
                                        <p:tgtEl>
                                          <p:spTgt spid="24"/>
                                        </p:tgtEl>
                                        <p:attrNameLst>
                                          <p:attrName>style.visibility</p:attrName>
                                        </p:attrNameLst>
                                      </p:cBhvr>
                                      <p:to>
                                        <p:strVal val="visible"/>
                                      </p:to>
                                    </p:set>
                                    <p:animEffect transition="in" filter="fade">
                                      <p:cBhvr>
                                        <p:cTn id="78" dur="500"/>
                                        <p:tgtEl>
                                          <p:spTgt spid="24"/>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nodeType="clickEffect">
                                  <p:stCondLst>
                                    <p:cond delay="0"/>
                                  </p:stCondLst>
                                  <p:childTnLst>
                                    <p:set>
                                      <p:cBhvr>
                                        <p:cTn id="82" dur="1" fill="hold">
                                          <p:stCondLst>
                                            <p:cond delay="0"/>
                                          </p:stCondLst>
                                        </p:cTn>
                                        <p:tgtEl>
                                          <p:spTgt spid="12"/>
                                        </p:tgtEl>
                                        <p:attrNameLst>
                                          <p:attrName>style.visibility</p:attrName>
                                        </p:attrNameLst>
                                      </p:cBhvr>
                                      <p:to>
                                        <p:strVal val="visible"/>
                                      </p:to>
                                    </p:set>
                                    <p:animEffect transition="in" filter="fade">
                                      <p:cBhvr>
                                        <p:cTn id="83" dur="500"/>
                                        <p:tgtEl>
                                          <p:spTgt spid="12"/>
                                        </p:tgtEl>
                                      </p:cBhvr>
                                    </p:animEffect>
                                  </p:childTnLst>
                                </p:cTn>
                              </p:par>
                              <p:par>
                                <p:cTn id="84" presetID="10" presetClass="entr" presetSubtype="0" fill="hold" nodeType="withEffect">
                                  <p:stCondLst>
                                    <p:cond delay="0"/>
                                  </p:stCondLst>
                                  <p:childTnLst>
                                    <p:set>
                                      <p:cBhvr>
                                        <p:cTn id="85" dur="1" fill="hold">
                                          <p:stCondLst>
                                            <p:cond delay="0"/>
                                          </p:stCondLst>
                                        </p:cTn>
                                        <p:tgtEl>
                                          <p:spTgt spid="25"/>
                                        </p:tgtEl>
                                        <p:attrNameLst>
                                          <p:attrName>style.visibility</p:attrName>
                                        </p:attrNameLst>
                                      </p:cBhvr>
                                      <p:to>
                                        <p:strVal val="visible"/>
                                      </p:to>
                                    </p:set>
                                    <p:animEffect transition="in" filter="fade">
                                      <p:cBhvr>
                                        <p:cTn id="86" dur="500"/>
                                        <p:tgtEl>
                                          <p:spTgt spid="25"/>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nodeType="clickEffect">
                                  <p:stCondLst>
                                    <p:cond delay="0"/>
                                  </p:stCondLst>
                                  <p:childTnLst>
                                    <p:set>
                                      <p:cBhvr>
                                        <p:cTn id="90" dur="1" fill="hold">
                                          <p:stCondLst>
                                            <p:cond delay="0"/>
                                          </p:stCondLst>
                                        </p:cTn>
                                        <p:tgtEl>
                                          <p:spTgt spid="9"/>
                                        </p:tgtEl>
                                        <p:attrNameLst>
                                          <p:attrName>style.visibility</p:attrName>
                                        </p:attrNameLst>
                                      </p:cBhvr>
                                      <p:to>
                                        <p:strVal val="visible"/>
                                      </p:to>
                                    </p:set>
                                    <p:animEffect transition="in" filter="fade">
                                      <p:cBhvr>
                                        <p:cTn id="91" dur="500"/>
                                        <p:tgtEl>
                                          <p:spTgt spid="9"/>
                                        </p:tgtEl>
                                      </p:cBhvr>
                                    </p:animEffec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grpId="0" nodeType="clickEffect">
                                  <p:stCondLst>
                                    <p:cond delay="0"/>
                                  </p:stCondLst>
                                  <p:childTnLst>
                                    <p:set>
                                      <p:cBhvr>
                                        <p:cTn id="95" dur="1" fill="hold">
                                          <p:stCondLst>
                                            <p:cond delay="0"/>
                                          </p:stCondLst>
                                        </p:cTn>
                                        <p:tgtEl>
                                          <p:spTgt spid="26"/>
                                        </p:tgtEl>
                                        <p:attrNameLst>
                                          <p:attrName>style.visibility</p:attrName>
                                        </p:attrNameLst>
                                      </p:cBhvr>
                                      <p:to>
                                        <p:strVal val="visible"/>
                                      </p:to>
                                    </p:set>
                                    <p:animEffect transition="in" filter="fade">
                                      <p:cBhvr>
                                        <p:cTn id="96"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9" grpId="0"/>
      <p:bldP spid="21" grpId="0" animBg="1"/>
      <p:bldP spid="2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CE7353-F385-4199-BE18-145174639D8E}"/>
              </a:ext>
            </a:extLst>
          </p:cNvPr>
          <p:cNvSpPr>
            <a:spLocks noGrp="1"/>
          </p:cNvSpPr>
          <p:nvPr>
            <p:ph type="title"/>
          </p:nvPr>
        </p:nvSpPr>
        <p:spPr/>
        <p:txBody>
          <a:bodyPr>
            <a:normAutofit fontScale="90000"/>
          </a:bodyPr>
          <a:lstStyle/>
          <a:p>
            <a:r>
              <a:rPr lang="es-ES" dirty="0"/>
              <a:t>Introducción Smart </a:t>
            </a:r>
            <a:r>
              <a:rPr lang="es-ES" dirty="0" err="1"/>
              <a:t>cities</a:t>
            </a:r>
            <a:endParaRPr lang="es-ES" dirty="0"/>
          </a:p>
        </p:txBody>
      </p:sp>
      <p:sp>
        <p:nvSpPr>
          <p:cNvPr id="4" name="Rectángulo 3">
            <a:extLst>
              <a:ext uri="{FF2B5EF4-FFF2-40B4-BE49-F238E27FC236}">
                <a16:creationId xmlns:a16="http://schemas.microsoft.com/office/drawing/2014/main" id="{3E6B0DBC-C666-45D2-AA03-CE89A38E5E63}"/>
              </a:ext>
            </a:extLst>
          </p:cNvPr>
          <p:cNvSpPr/>
          <p:nvPr/>
        </p:nvSpPr>
        <p:spPr>
          <a:xfrm>
            <a:off x="454631" y="1849066"/>
            <a:ext cx="8234737" cy="1754326"/>
          </a:xfrm>
          <a:prstGeom prst="rect">
            <a:avLst/>
          </a:prstGeom>
          <a:solidFill>
            <a:schemeClr val="bg1">
              <a:lumMod val="85000"/>
            </a:schemeClr>
          </a:solidFill>
        </p:spPr>
        <p:txBody>
          <a:bodyPr wrap="square">
            <a:spAutoFit/>
          </a:bodyPr>
          <a:lstStyle/>
          <a:p>
            <a:r>
              <a:rPr lang="en-US" dirty="0"/>
              <a:t>A smart city is an urban area that uses different types of </a:t>
            </a:r>
            <a:r>
              <a:rPr lang="en-US" b="1" dirty="0"/>
              <a:t>electronic data collection sensors </a:t>
            </a:r>
            <a:r>
              <a:rPr lang="en-US" dirty="0"/>
              <a:t>to supply information used to manage assets and resources efficiently. This includes data collected </a:t>
            </a:r>
            <a:r>
              <a:rPr lang="en-US" b="1" dirty="0"/>
              <a:t>from citizens, devices</a:t>
            </a:r>
            <a:r>
              <a:rPr lang="en-US" dirty="0"/>
              <a:t>, and assets that is processed and analyzed to monitor and manage traffic and transportation systems, power plants, water supply networks, waste management, law enforcement, information systems, schools, libraries, hospitals, and other community </a:t>
            </a:r>
            <a:r>
              <a:rPr lang="en-US" b="1" dirty="0"/>
              <a:t>services</a:t>
            </a:r>
            <a:endParaRPr lang="es-ES" b="1" dirty="0"/>
          </a:p>
        </p:txBody>
      </p:sp>
      <p:sp>
        <p:nvSpPr>
          <p:cNvPr id="5" name="Shape 135">
            <a:extLst>
              <a:ext uri="{FF2B5EF4-FFF2-40B4-BE49-F238E27FC236}">
                <a16:creationId xmlns:a16="http://schemas.microsoft.com/office/drawing/2014/main" id="{C57ED400-B9DA-440A-9381-6FFAB1932209}"/>
              </a:ext>
            </a:extLst>
          </p:cNvPr>
          <p:cNvSpPr txBox="1"/>
          <p:nvPr/>
        </p:nvSpPr>
        <p:spPr>
          <a:xfrm>
            <a:off x="285746" y="5354889"/>
            <a:ext cx="6342114" cy="276998"/>
          </a:xfrm>
          <a:prstGeom prst="rect">
            <a:avLst/>
          </a:prstGeom>
          <a:noFill/>
          <a:ln>
            <a:noFill/>
          </a:ln>
        </p:spPr>
        <p:txBody>
          <a:bodyPr lIns="91425" tIns="45700" rIns="91425" bIns="45700" anchor="t" anchorCtr="0">
            <a:noAutofit/>
          </a:bodyPr>
          <a:lstStyle>
            <a:defPPr marR="0" lvl="0" algn="l" rtl="0">
              <a:lnSpc>
                <a:spcPct val="100000"/>
              </a:lnSpc>
              <a:spcBef>
                <a:spcPts val="0"/>
              </a:spcBef>
              <a:spcAft>
                <a:spcPts val="0"/>
              </a:spcAft>
            </a:defPPr>
            <a:lvl1pPr marL="0" indent="0">
              <a:buClr>
                <a:srgbClr val="000000"/>
              </a:buClr>
              <a:buSzPct val="25000"/>
              <a:buFont typeface="Arial"/>
              <a:defRPr u="sng">
                <a:solidFill>
                  <a:schemeClr val="hlink"/>
                </a:solidFill>
              </a:defRPr>
            </a:lvl1pPr>
          </a:lstStyle>
          <a:p>
            <a:r>
              <a:rPr lang="es-ES" dirty="0"/>
              <a:t>Fuente: https://en.wikipedia.org/wiki/Smart_city</a:t>
            </a:r>
          </a:p>
        </p:txBody>
      </p:sp>
    </p:spTree>
    <p:extLst>
      <p:ext uri="{BB962C8B-B14F-4D97-AF65-F5344CB8AC3E}">
        <p14:creationId xmlns:p14="http://schemas.microsoft.com/office/powerpoint/2010/main" val="22720271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CE7353-F385-4199-BE18-145174639D8E}"/>
              </a:ext>
            </a:extLst>
          </p:cNvPr>
          <p:cNvSpPr>
            <a:spLocks noGrp="1"/>
          </p:cNvSpPr>
          <p:nvPr>
            <p:ph type="title"/>
          </p:nvPr>
        </p:nvSpPr>
        <p:spPr/>
        <p:txBody>
          <a:bodyPr>
            <a:normAutofit fontScale="90000"/>
          </a:bodyPr>
          <a:lstStyle/>
          <a:p>
            <a:r>
              <a:rPr lang="es-ES" dirty="0"/>
              <a:t>Introducción Smart </a:t>
            </a:r>
            <a:r>
              <a:rPr lang="es-ES" dirty="0" err="1"/>
              <a:t>cities</a:t>
            </a:r>
            <a:endParaRPr lang="es-ES" dirty="0"/>
          </a:p>
        </p:txBody>
      </p:sp>
      <p:sp>
        <p:nvSpPr>
          <p:cNvPr id="4" name="CuadroTexto 3">
            <a:extLst>
              <a:ext uri="{FF2B5EF4-FFF2-40B4-BE49-F238E27FC236}">
                <a16:creationId xmlns:a16="http://schemas.microsoft.com/office/drawing/2014/main" id="{C236CE8E-92DE-4262-AA23-19A8312F69B6}"/>
              </a:ext>
            </a:extLst>
          </p:cNvPr>
          <p:cNvSpPr txBox="1"/>
          <p:nvPr/>
        </p:nvSpPr>
        <p:spPr>
          <a:xfrm>
            <a:off x="2206374" y="1280012"/>
            <a:ext cx="4260397" cy="369332"/>
          </a:xfrm>
          <a:prstGeom prst="rect">
            <a:avLst/>
          </a:prstGeom>
          <a:noFill/>
        </p:spPr>
        <p:txBody>
          <a:bodyPr wrap="none" rtlCol="0">
            <a:spAutoFit/>
          </a:bodyPr>
          <a:lstStyle/>
          <a:p>
            <a:r>
              <a:rPr lang="es-ES" b="1" dirty="0"/>
              <a:t>Smart </a:t>
            </a:r>
            <a:r>
              <a:rPr lang="es-ES" b="1" dirty="0" err="1"/>
              <a:t>cities</a:t>
            </a:r>
            <a:r>
              <a:rPr lang="es-ES" b="1" dirty="0"/>
              <a:t> </a:t>
            </a:r>
            <a:r>
              <a:rPr lang="es-ES" dirty="0"/>
              <a:t>es tecnología de la información</a:t>
            </a:r>
          </a:p>
        </p:txBody>
      </p:sp>
      <p:pic>
        <p:nvPicPr>
          <p:cNvPr id="7" name="Imagen 6">
            <a:extLst>
              <a:ext uri="{FF2B5EF4-FFF2-40B4-BE49-F238E27FC236}">
                <a16:creationId xmlns:a16="http://schemas.microsoft.com/office/drawing/2014/main" id="{FD2485CF-6EE5-42F1-87B1-C0C15095D6D6}"/>
              </a:ext>
            </a:extLst>
          </p:cNvPr>
          <p:cNvPicPr>
            <a:picLocks noChangeAspect="1"/>
          </p:cNvPicPr>
          <p:nvPr/>
        </p:nvPicPr>
        <p:blipFill>
          <a:blip r:embed="rId2"/>
          <a:stretch>
            <a:fillRect/>
          </a:stretch>
        </p:blipFill>
        <p:spPr>
          <a:xfrm>
            <a:off x="2124181" y="1964013"/>
            <a:ext cx="4637526" cy="3230810"/>
          </a:xfrm>
          <a:prstGeom prst="rect">
            <a:avLst/>
          </a:prstGeom>
        </p:spPr>
      </p:pic>
    </p:spTree>
    <p:extLst>
      <p:ext uri="{BB962C8B-B14F-4D97-AF65-F5344CB8AC3E}">
        <p14:creationId xmlns:p14="http://schemas.microsoft.com/office/powerpoint/2010/main" val="7576736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CE7353-F385-4199-BE18-145174639D8E}"/>
              </a:ext>
            </a:extLst>
          </p:cNvPr>
          <p:cNvSpPr>
            <a:spLocks noGrp="1"/>
          </p:cNvSpPr>
          <p:nvPr>
            <p:ph type="title"/>
          </p:nvPr>
        </p:nvSpPr>
        <p:spPr/>
        <p:txBody>
          <a:bodyPr>
            <a:normAutofit fontScale="90000"/>
          </a:bodyPr>
          <a:lstStyle/>
          <a:p>
            <a:r>
              <a:rPr lang="es-ES" dirty="0"/>
              <a:t>Introducción Smart </a:t>
            </a:r>
            <a:r>
              <a:rPr lang="es-ES" dirty="0" err="1"/>
              <a:t>cities</a:t>
            </a:r>
            <a:endParaRPr lang="es-ES" dirty="0"/>
          </a:p>
        </p:txBody>
      </p:sp>
      <p:sp>
        <p:nvSpPr>
          <p:cNvPr id="4" name="CuadroTexto 3">
            <a:extLst>
              <a:ext uri="{FF2B5EF4-FFF2-40B4-BE49-F238E27FC236}">
                <a16:creationId xmlns:a16="http://schemas.microsoft.com/office/drawing/2014/main" id="{C236CE8E-92DE-4262-AA23-19A8312F69B6}"/>
              </a:ext>
            </a:extLst>
          </p:cNvPr>
          <p:cNvSpPr txBox="1"/>
          <p:nvPr/>
        </p:nvSpPr>
        <p:spPr>
          <a:xfrm>
            <a:off x="696072" y="1219318"/>
            <a:ext cx="3109954" cy="369332"/>
          </a:xfrm>
          <a:prstGeom prst="rect">
            <a:avLst/>
          </a:prstGeom>
          <a:noFill/>
        </p:spPr>
        <p:txBody>
          <a:bodyPr wrap="none" rtlCol="0">
            <a:spAutoFit/>
          </a:bodyPr>
          <a:lstStyle/>
          <a:p>
            <a:r>
              <a:rPr lang="es-ES" b="1" dirty="0"/>
              <a:t>Smart </a:t>
            </a:r>
            <a:r>
              <a:rPr lang="es-ES" b="1" dirty="0" err="1"/>
              <a:t>cities</a:t>
            </a:r>
            <a:r>
              <a:rPr lang="es-ES" b="1" dirty="0"/>
              <a:t> </a:t>
            </a:r>
            <a:r>
              <a:rPr lang="es-ES" dirty="0"/>
              <a:t>ejemplo Barcelona</a:t>
            </a:r>
          </a:p>
        </p:txBody>
      </p:sp>
      <p:sp>
        <p:nvSpPr>
          <p:cNvPr id="5" name="Rectángulo 4">
            <a:extLst>
              <a:ext uri="{FF2B5EF4-FFF2-40B4-BE49-F238E27FC236}">
                <a16:creationId xmlns:a16="http://schemas.microsoft.com/office/drawing/2014/main" id="{4C77B31C-F3F6-4619-9B30-520CE7ED5965}"/>
              </a:ext>
            </a:extLst>
          </p:cNvPr>
          <p:cNvSpPr/>
          <p:nvPr/>
        </p:nvSpPr>
        <p:spPr>
          <a:xfrm>
            <a:off x="2492594" y="6231133"/>
            <a:ext cx="3377976" cy="369332"/>
          </a:xfrm>
          <a:prstGeom prst="rect">
            <a:avLst/>
          </a:prstGeom>
        </p:spPr>
        <p:txBody>
          <a:bodyPr wrap="none">
            <a:spAutoFit/>
          </a:bodyPr>
          <a:lstStyle/>
          <a:p>
            <a:r>
              <a:rPr lang="es-ES" dirty="0"/>
              <a:t>http://www.sentilo.io/wordpress/</a:t>
            </a:r>
          </a:p>
        </p:txBody>
      </p:sp>
      <p:pic>
        <p:nvPicPr>
          <p:cNvPr id="6" name="Imagen 5">
            <a:extLst>
              <a:ext uri="{FF2B5EF4-FFF2-40B4-BE49-F238E27FC236}">
                <a16:creationId xmlns:a16="http://schemas.microsoft.com/office/drawing/2014/main" id="{66500773-2852-4C6C-805B-21323BB866B0}"/>
              </a:ext>
            </a:extLst>
          </p:cNvPr>
          <p:cNvPicPr>
            <a:picLocks noChangeAspect="1"/>
          </p:cNvPicPr>
          <p:nvPr/>
        </p:nvPicPr>
        <p:blipFill>
          <a:blip r:embed="rId2"/>
          <a:stretch>
            <a:fillRect/>
          </a:stretch>
        </p:blipFill>
        <p:spPr>
          <a:xfrm>
            <a:off x="986319" y="1686056"/>
            <a:ext cx="6904234" cy="4066373"/>
          </a:xfrm>
          <a:prstGeom prst="rect">
            <a:avLst/>
          </a:prstGeom>
        </p:spPr>
      </p:pic>
    </p:spTree>
    <p:extLst>
      <p:ext uri="{BB962C8B-B14F-4D97-AF65-F5344CB8AC3E}">
        <p14:creationId xmlns:p14="http://schemas.microsoft.com/office/powerpoint/2010/main" val="1707368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CE7353-F385-4199-BE18-145174639D8E}"/>
              </a:ext>
            </a:extLst>
          </p:cNvPr>
          <p:cNvSpPr>
            <a:spLocks noGrp="1"/>
          </p:cNvSpPr>
          <p:nvPr>
            <p:ph type="title"/>
          </p:nvPr>
        </p:nvSpPr>
        <p:spPr/>
        <p:txBody>
          <a:bodyPr>
            <a:normAutofit fontScale="90000"/>
          </a:bodyPr>
          <a:lstStyle/>
          <a:p>
            <a:r>
              <a:rPr lang="es-ES" dirty="0"/>
              <a:t>Introducción Smart </a:t>
            </a:r>
            <a:r>
              <a:rPr lang="es-ES" dirty="0" err="1"/>
              <a:t>cities</a:t>
            </a:r>
            <a:endParaRPr lang="es-ES" dirty="0"/>
          </a:p>
        </p:txBody>
      </p:sp>
      <p:sp>
        <p:nvSpPr>
          <p:cNvPr id="4" name="CuadroTexto 3">
            <a:extLst>
              <a:ext uri="{FF2B5EF4-FFF2-40B4-BE49-F238E27FC236}">
                <a16:creationId xmlns:a16="http://schemas.microsoft.com/office/drawing/2014/main" id="{C236CE8E-92DE-4262-AA23-19A8312F69B6}"/>
              </a:ext>
            </a:extLst>
          </p:cNvPr>
          <p:cNvSpPr txBox="1"/>
          <p:nvPr/>
        </p:nvSpPr>
        <p:spPr>
          <a:xfrm>
            <a:off x="696072" y="1219318"/>
            <a:ext cx="3109954" cy="369332"/>
          </a:xfrm>
          <a:prstGeom prst="rect">
            <a:avLst/>
          </a:prstGeom>
          <a:noFill/>
        </p:spPr>
        <p:txBody>
          <a:bodyPr wrap="none" rtlCol="0">
            <a:spAutoFit/>
          </a:bodyPr>
          <a:lstStyle/>
          <a:p>
            <a:r>
              <a:rPr lang="es-ES" b="1" dirty="0"/>
              <a:t>Smart </a:t>
            </a:r>
            <a:r>
              <a:rPr lang="es-ES" b="1" dirty="0" err="1"/>
              <a:t>cities</a:t>
            </a:r>
            <a:r>
              <a:rPr lang="es-ES" b="1" dirty="0"/>
              <a:t> </a:t>
            </a:r>
            <a:r>
              <a:rPr lang="es-ES" dirty="0"/>
              <a:t>ejemplo Barcelona</a:t>
            </a:r>
          </a:p>
        </p:txBody>
      </p:sp>
      <p:sp>
        <p:nvSpPr>
          <p:cNvPr id="3" name="Rectángulo 2">
            <a:extLst>
              <a:ext uri="{FF2B5EF4-FFF2-40B4-BE49-F238E27FC236}">
                <a16:creationId xmlns:a16="http://schemas.microsoft.com/office/drawing/2014/main" id="{9ADC3C19-4189-4B43-8F74-F2B98E93423C}"/>
              </a:ext>
            </a:extLst>
          </p:cNvPr>
          <p:cNvSpPr/>
          <p:nvPr/>
        </p:nvSpPr>
        <p:spPr>
          <a:xfrm>
            <a:off x="500863" y="1725351"/>
            <a:ext cx="7739011" cy="4247317"/>
          </a:xfrm>
          <a:prstGeom prst="rect">
            <a:avLst/>
          </a:prstGeom>
        </p:spPr>
        <p:txBody>
          <a:bodyPr wrap="square">
            <a:spAutoFit/>
          </a:bodyPr>
          <a:lstStyle/>
          <a:p>
            <a:r>
              <a:rPr lang="en-US" dirty="0"/>
              <a:t>Barcelona has established a number of projects that can be considered 'smart city' applications within its "</a:t>
            </a:r>
            <a:r>
              <a:rPr lang="en-US" dirty="0" err="1"/>
              <a:t>CityOS</a:t>
            </a:r>
            <a:r>
              <a:rPr lang="en-US" dirty="0"/>
              <a:t>" strategy. For example, sensor technology has been implemented in the </a:t>
            </a:r>
            <a:r>
              <a:rPr lang="en-US" b="1" dirty="0"/>
              <a:t>irrigation system </a:t>
            </a:r>
            <a:r>
              <a:rPr lang="en-US" dirty="0"/>
              <a:t>in Parc del Centre de </a:t>
            </a:r>
            <a:r>
              <a:rPr lang="en-US" dirty="0" err="1"/>
              <a:t>Poblenou</a:t>
            </a:r>
            <a:r>
              <a:rPr lang="en-US" dirty="0"/>
              <a:t>, where real time data is transmitted to gardening crews about the level of water required for the plants. Barcelona has also designed a </a:t>
            </a:r>
            <a:r>
              <a:rPr lang="en-US" b="1" dirty="0"/>
              <a:t>new bus network based </a:t>
            </a:r>
            <a:r>
              <a:rPr lang="en-US" dirty="0"/>
              <a:t>on data analysis of the most common traffic flows in Barcelona, </a:t>
            </a:r>
            <a:r>
              <a:rPr lang="en-US" dirty="0" err="1"/>
              <a:t>utilising</a:t>
            </a:r>
            <a:r>
              <a:rPr lang="en-US" dirty="0"/>
              <a:t> primarily vertical, horizontal and diagonal routes with a number of interchanges. Integration of multiple smart city technologies can be seen through the implementation of </a:t>
            </a:r>
            <a:r>
              <a:rPr lang="en-US" b="1" dirty="0"/>
              <a:t>smart traffic lights </a:t>
            </a:r>
            <a:r>
              <a:rPr lang="en-US" dirty="0"/>
              <a:t>as buses run on routes designed to </a:t>
            </a:r>
            <a:r>
              <a:rPr lang="en-US" dirty="0" err="1"/>
              <a:t>optimise</a:t>
            </a:r>
            <a:r>
              <a:rPr lang="en-US" dirty="0"/>
              <a:t> the number of green lights. In addition, where an </a:t>
            </a:r>
            <a:r>
              <a:rPr lang="en-US" b="1" dirty="0"/>
              <a:t>emergency is reported </a:t>
            </a:r>
            <a:r>
              <a:rPr lang="en-US" dirty="0"/>
              <a:t>in Barcelona, the approximate route of the emergency vehicle is entered into the traffic light system, setting all the lights to green as the vehicle approaches through a mix of GPS and traffic management software, allowing emergency services to reach the incident without delay. Much of this data is managed by the </a:t>
            </a:r>
            <a:r>
              <a:rPr lang="en-US" dirty="0" err="1"/>
              <a:t>Sentilo</a:t>
            </a:r>
            <a:r>
              <a:rPr lang="en-US" dirty="0"/>
              <a:t> Platform (http://www.sentilo.io/wordpress/)</a:t>
            </a:r>
            <a:endParaRPr lang="es-ES" dirty="0"/>
          </a:p>
        </p:txBody>
      </p:sp>
    </p:spTree>
    <p:extLst>
      <p:ext uri="{BB962C8B-B14F-4D97-AF65-F5344CB8AC3E}">
        <p14:creationId xmlns:p14="http://schemas.microsoft.com/office/powerpoint/2010/main" val="23407673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CE7353-F385-4199-BE18-145174639D8E}"/>
              </a:ext>
            </a:extLst>
          </p:cNvPr>
          <p:cNvSpPr>
            <a:spLocks noGrp="1"/>
          </p:cNvSpPr>
          <p:nvPr>
            <p:ph type="title"/>
          </p:nvPr>
        </p:nvSpPr>
        <p:spPr/>
        <p:txBody>
          <a:bodyPr>
            <a:normAutofit fontScale="90000"/>
          </a:bodyPr>
          <a:lstStyle/>
          <a:p>
            <a:r>
              <a:rPr lang="es-ES" dirty="0"/>
              <a:t>Introducción Smart </a:t>
            </a:r>
            <a:r>
              <a:rPr lang="es-ES" dirty="0" err="1"/>
              <a:t>cities</a:t>
            </a:r>
            <a:endParaRPr lang="es-ES" dirty="0"/>
          </a:p>
        </p:txBody>
      </p:sp>
      <p:sp>
        <p:nvSpPr>
          <p:cNvPr id="4" name="CuadroTexto 3">
            <a:extLst>
              <a:ext uri="{FF2B5EF4-FFF2-40B4-BE49-F238E27FC236}">
                <a16:creationId xmlns:a16="http://schemas.microsoft.com/office/drawing/2014/main" id="{FEEC2BFD-A249-4513-94D6-CC305323560D}"/>
              </a:ext>
            </a:extLst>
          </p:cNvPr>
          <p:cNvSpPr txBox="1"/>
          <p:nvPr/>
        </p:nvSpPr>
        <p:spPr>
          <a:xfrm>
            <a:off x="1705694" y="1453462"/>
            <a:ext cx="4881336" cy="369332"/>
          </a:xfrm>
          <a:prstGeom prst="rect">
            <a:avLst/>
          </a:prstGeom>
          <a:noFill/>
        </p:spPr>
        <p:txBody>
          <a:bodyPr wrap="none" rtlCol="0">
            <a:spAutoFit/>
          </a:bodyPr>
          <a:lstStyle/>
          <a:p>
            <a:r>
              <a:rPr lang="es-ES" b="1" dirty="0"/>
              <a:t>Smart </a:t>
            </a:r>
            <a:r>
              <a:rPr lang="es-ES" b="1" dirty="0" err="1"/>
              <a:t>cities</a:t>
            </a:r>
            <a:r>
              <a:rPr lang="es-ES" b="1" dirty="0"/>
              <a:t> también </a:t>
            </a:r>
            <a:r>
              <a:rPr lang="es-ES" dirty="0"/>
              <a:t>es comportamiento humano</a:t>
            </a:r>
          </a:p>
        </p:txBody>
      </p:sp>
      <p:pic>
        <p:nvPicPr>
          <p:cNvPr id="5" name="Imagen 4">
            <a:extLst>
              <a:ext uri="{FF2B5EF4-FFF2-40B4-BE49-F238E27FC236}">
                <a16:creationId xmlns:a16="http://schemas.microsoft.com/office/drawing/2014/main" id="{DA32BF2B-F056-46B2-95A5-36431140BCF1}"/>
              </a:ext>
            </a:extLst>
          </p:cNvPr>
          <p:cNvPicPr>
            <a:picLocks noChangeAspect="1"/>
          </p:cNvPicPr>
          <p:nvPr/>
        </p:nvPicPr>
        <p:blipFill>
          <a:blip r:embed="rId2"/>
          <a:stretch>
            <a:fillRect/>
          </a:stretch>
        </p:blipFill>
        <p:spPr>
          <a:xfrm>
            <a:off x="1399456" y="2380340"/>
            <a:ext cx="6038850" cy="3248025"/>
          </a:xfrm>
          <a:prstGeom prst="rect">
            <a:avLst/>
          </a:prstGeom>
        </p:spPr>
      </p:pic>
    </p:spTree>
    <p:extLst>
      <p:ext uri="{BB962C8B-B14F-4D97-AF65-F5344CB8AC3E}">
        <p14:creationId xmlns:p14="http://schemas.microsoft.com/office/powerpoint/2010/main" val="8426654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CE7353-F385-4199-BE18-145174639D8E}"/>
              </a:ext>
            </a:extLst>
          </p:cNvPr>
          <p:cNvSpPr>
            <a:spLocks noGrp="1"/>
          </p:cNvSpPr>
          <p:nvPr>
            <p:ph type="title"/>
          </p:nvPr>
        </p:nvSpPr>
        <p:spPr/>
        <p:txBody>
          <a:bodyPr>
            <a:normAutofit fontScale="90000"/>
          </a:bodyPr>
          <a:lstStyle/>
          <a:p>
            <a:r>
              <a:rPr lang="es-ES" dirty="0"/>
              <a:t>Introducción Smart </a:t>
            </a:r>
            <a:r>
              <a:rPr lang="es-ES" dirty="0" err="1"/>
              <a:t>cities</a:t>
            </a:r>
            <a:endParaRPr lang="es-ES" dirty="0"/>
          </a:p>
        </p:txBody>
      </p:sp>
      <p:sp>
        <p:nvSpPr>
          <p:cNvPr id="4" name="CuadroTexto 3">
            <a:extLst>
              <a:ext uri="{FF2B5EF4-FFF2-40B4-BE49-F238E27FC236}">
                <a16:creationId xmlns:a16="http://schemas.microsoft.com/office/drawing/2014/main" id="{FEEC2BFD-A249-4513-94D6-CC305323560D}"/>
              </a:ext>
            </a:extLst>
          </p:cNvPr>
          <p:cNvSpPr txBox="1"/>
          <p:nvPr/>
        </p:nvSpPr>
        <p:spPr>
          <a:xfrm>
            <a:off x="965955" y="1268796"/>
            <a:ext cx="6733062" cy="369332"/>
          </a:xfrm>
          <a:prstGeom prst="rect">
            <a:avLst/>
          </a:prstGeom>
          <a:noFill/>
        </p:spPr>
        <p:txBody>
          <a:bodyPr wrap="none" rtlCol="0">
            <a:spAutoFit/>
          </a:bodyPr>
          <a:lstStyle/>
          <a:p>
            <a:r>
              <a:rPr lang="es-ES" b="1" dirty="0"/>
              <a:t>Tecnológicamente una Smart </a:t>
            </a:r>
            <a:r>
              <a:rPr lang="es-ES" b="1" dirty="0" err="1"/>
              <a:t>city</a:t>
            </a:r>
            <a:r>
              <a:rPr lang="es-ES" b="1" dirty="0"/>
              <a:t> se basa en servicios especializados </a:t>
            </a:r>
            <a:endParaRPr lang="es-ES" dirty="0"/>
          </a:p>
        </p:txBody>
      </p:sp>
      <p:sp>
        <p:nvSpPr>
          <p:cNvPr id="6" name="CuadroTexto 5">
            <a:extLst>
              <a:ext uri="{FF2B5EF4-FFF2-40B4-BE49-F238E27FC236}">
                <a16:creationId xmlns:a16="http://schemas.microsoft.com/office/drawing/2014/main" id="{42607F04-9E64-427E-A98F-B169BFB2E617}"/>
              </a:ext>
            </a:extLst>
          </p:cNvPr>
          <p:cNvSpPr txBox="1"/>
          <p:nvPr/>
        </p:nvSpPr>
        <p:spPr>
          <a:xfrm>
            <a:off x="965955" y="2325322"/>
            <a:ext cx="7137723" cy="1077218"/>
          </a:xfrm>
          <a:prstGeom prst="rect">
            <a:avLst/>
          </a:prstGeom>
          <a:noFill/>
        </p:spPr>
        <p:txBody>
          <a:bodyPr wrap="none" rtlCol="0">
            <a:spAutoFit/>
          </a:bodyPr>
          <a:lstStyle/>
          <a:p>
            <a:r>
              <a:rPr lang="es-ES" b="1" dirty="0"/>
              <a:t>Si estos servicios contienen una componente geográfica, hablaremos de :</a:t>
            </a:r>
          </a:p>
          <a:p>
            <a:endParaRPr lang="es-ES" b="1" dirty="0"/>
          </a:p>
          <a:p>
            <a:pPr algn="ctr"/>
            <a:r>
              <a:rPr lang="es-ES" sz="2800" b="1" dirty="0" err="1"/>
              <a:t>GeoServicios</a:t>
            </a:r>
            <a:endParaRPr lang="es-ES" sz="2800" dirty="0"/>
          </a:p>
        </p:txBody>
      </p:sp>
    </p:spTree>
    <p:extLst>
      <p:ext uri="{BB962C8B-B14F-4D97-AF65-F5344CB8AC3E}">
        <p14:creationId xmlns:p14="http://schemas.microsoft.com/office/powerpoint/2010/main" val="7247828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CE7353-F385-4199-BE18-145174639D8E}"/>
              </a:ext>
            </a:extLst>
          </p:cNvPr>
          <p:cNvSpPr>
            <a:spLocks noGrp="1"/>
          </p:cNvSpPr>
          <p:nvPr>
            <p:ph type="title"/>
          </p:nvPr>
        </p:nvSpPr>
        <p:spPr/>
        <p:txBody>
          <a:bodyPr>
            <a:normAutofit fontScale="90000"/>
          </a:bodyPr>
          <a:lstStyle/>
          <a:p>
            <a:r>
              <a:rPr lang="es-ES" dirty="0"/>
              <a:t>Conceptos </a:t>
            </a:r>
            <a:r>
              <a:rPr lang="es-ES" dirty="0" err="1"/>
              <a:t>Geoservicios</a:t>
            </a:r>
            <a:endParaRPr lang="es-ES" dirty="0"/>
          </a:p>
        </p:txBody>
      </p:sp>
      <p:sp>
        <p:nvSpPr>
          <p:cNvPr id="4" name="Shape 76">
            <a:extLst>
              <a:ext uri="{FF2B5EF4-FFF2-40B4-BE49-F238E27FC236}">
                <a16:creationId xmlns:a16="http://schemas.microsoft.com/office/drawing/2014/main" id="{3D0173E0-9D88-4DCB-B14D-098331FEFD4C}"/>
              </a:ext>
            </a:extLst>
          </p:cNvPr>
          <p:cNvSpPr txBox="1">
            <a:spLocks/>
          </p:cNvSpPr>
          <p:nvPr/>
        </p:nvSpPr>
        <p:spPr>
          <a:xfrm>
            <a:off x="0" y="2632682"/>
            <a:ext cx="9393299" cy="1237200"/>
          </a:xfrm>
          <a:prstGeom prst="rect">
            <a:avLst/>
          </a:prstGeom>
          <a:noFill/>
          <a:ln>
            <a:noFill/>
          </a:ln>
        </p:spPr>
        <p:txBody>
          <a:bodyPr lIns="111950" tIns="111950" rIns="111950" bIns="111950" anchor="ctr"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algn="ctr">
              <a:buClr>
                <a:schemeClr val="dk1"/>
              </a:buClr>
              <a:buSzPct val="25000"/>
              <a:buFont typeface="Impact"/>
              <a:buNone/>
            </a:pPr>
            <a:r>
              <a:rPr lang="es-ES" sz="4400" b="1" dirty="0">
                <a:solidFill>
                  <a:schemeClr val="tx2">
                    <a:lumMod val="75000"/>
                  </a:schemeClr>
                </a:solidFill>
                <a:latin typeface="Raleway"/>
                <a:ea typeface="Raleway"/>
                <a:cs typeface="Raleway"/>
                <a:sym typeface="Raleway"/>
              </a:rPr>
              <a:t>¿Qué es un </a:t>
            </a:r>
            <a:r>
              <a:rPr lang="es-ES" sz="4400" b="1" dirty="0" err="1">
                <a:solidFill>
                  <a:schemeClr val="tx2">
                    <a:lumMod val="75000"/>
                  </a:schemeClr>
                </a:solidFill>
                <a:latin typeface="Raleway"/>
                <a:ea typeface="Raleway"/>
                <a:cs typeface="Raleway"/>
                <a:sym typeface="Raleway"/>
              </a:rPr>
              <a:t>GeoServicio</a:t>
            </a:r>
            <a:r>
              <a:rPr lang="es-ES" sz="4400" b="1" dirty="0">
                <a:solidFill>
                  <a:schemeClr val="tx2">
                    <a:lumMod val="75000"/>
                  </a:schemeClr>
                </a:solidFill>
                <a:latin typeface="Raleway"/>
                <a:ea typeface="Raleway"/>
                <a:cs typeface="Raleway"/>
                <a:sym typeface="Raleway"/>
              </a:rPr>
              <a:t> y para qué sirve?</a:t>
            </a:r>
          </a:p>
        </p:txBody>
      </p:sp>
    </p:spTree>
    <p:extLst>
      <p:ext uri="{BB962C8B-B14F-4D97-AF65-F5344CB8AC3E}">
        <p14:creationId xmlns:p14="http://schemas.microsoft.com/office/powerpoint/2010/main" val="35218710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CE7353-F385-4199-BE18-145174639D8E}"/>
              </a:ext>
            </a:extLst>
          </p:cNvPr>
          <p:cNvSpPr>
            <a:spLocks noGrp="1"/>
          </p:cNvSpPr>
          <p:nvPr>
            <p:ph type="title"/>
          </p:nvPr>
        </p:nvSpPr>
        <p:spPr/>
        <p:txBody>
          <a:bodyPr>
            <a:normAutofit fontScale="90000"/>
          </a:bodyPr>
          <a:lstStyle/>
          <a:p>
            <a:r>
              <a:rPr lang="es-ES" dirty="0"/>
              <a:t>Conceptos </a:t>
            </a:r>
            <a:r>
              <a:rPr lang="es-ES" dirty="0" err="1"/>
              <a:t>Geoservicios</a:t>
            </a:r>
            <a:endParaRPr lang="es-ES" dirty="0"/>
          </a:p>
        </p:txBody>
      </p:sp>
      <p:sp>
        <p:nvSpPr>
          <p:cNvPr id="8" name="Shape 134">
            <a:extLst>
              <a:ext uri="{FF2B5EF4-FFF2-40B4-BE49-F238E27FC236}">
                <a16:creationId xmlns:a16="http://schemas.microsoft.com/office/drawing/2014/main" id="{8FF4F708-714A-47DA-979D-BB16AAED80AE}"/>
              </a:ext>
            </a:extLst>
          </p:cNvPr>
          <p:cNvSpPr/>
          <p:nvPr/>
        </p:nvSpPr>
        <p:spPr>
          <a:xfrm>
            <a:off x="229765" y="2168548"/>
            <a:ext cx="8481059" cy="2923876"/>
          </a:xfrm>
          <a:prstGeom prst="rect">
            <a:avLst/>
          </a:prstGeom>
          <a:solidFill>
            <a:srgbClr val="F2F2F2"/>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600" u="none" strike="noStrike" cap="none" dirty="0">
              <a:solidFill>
                <a:srgbClr val="000000"/>
              </a:solidFill>
              <a:latin typeface="Raleway" panose="020B0604020202020204" charset="0"/>
              <a:sym typeface="Arial"/>
            </a:endParaRPr>
          </a:p>
          <a:p>
            <a:pPr marL="0" marR="0" lvl="0" indent="0" algn="l" rtl="0">
              <a:lnSpc>
                <a:spcPct val="100000"/>
              </a:lnSpc>
              <a:spcBef>
                <a:spcPts val="0"/>
              </a:spcBef>
              <a:spcAft>
                <a:spcPts val="0"/>
              </a:spcAft>
              <a:buClr>
                <a:srgbClr val="000000"/>
              </a:buClr>
              <a:buSzPct val="25000"/>
              <a:buFont typeface="Arial"/>
              <a:buNone/>
            </a:pPr>
            <a:r>
              <a:rPr lang="en-US" sz="1600" u="none" strike="noStrike" cap="none" dirty="0">
                <a:solidFill>
                  <a:srgbClr val="000000"/>
                </a:solidFill>
                <a:latin typeface="Raleway" panose="020B0604020202020204" charset="0"/>
                <a:sym typeface="Arial"/>
              </a:rPr>
              <a:t>In computer programming, an application programming interface (API) is a set of subroutine definitions, protocols, and tools for </a:t>
            </a:r>
            <a:r>
              <a:rPr lang="en-US" sz="2000" b="1" dirty="0">
                <a:solidFill>
                  <a:srgbClr val="00A9E0"/>
                </a:solidFill>
                <a:latin typeface="Raleway"/>
              </a:rPr>
              <a:t>building</a:t>
            </a:r>
            <a:r>
              <a:rPr lang="en-US" sz="1600" u="none" strike="noStrike" cap="none" dirty="0">
                <a:solidFill>
                  <a:srgbClr val="000000"/>
                </a:solidFill>
                <a:latin typeface="Raleway" panose="020B0604020202020204" charset="0"/>
                <a:sym typeface="Arial"/>
              </a:rPr>
              <a:t> application software.  ( </a:t>
            </a:r>
            <a:r>
              <a:rPr lang="es-ES" sz="1600" u="none" strike="noStrike" cap="none" dirty="0">
                <a:solidFill>
                  <a:srgbClr val="000000"/>
                </a:solidFill>
                <a:latin typeface="Raleway" panose="020B0604020202020204" charset="0"/>
                <a:sym typeface="Arial"/>
              </a:rPr>
              <a:t>….)</a:t>
            </a:r>
          </a:p>
          <a:p>
            <a:pPr marL="0" marR="0" lvl="0" indent="0" algn="l" rtl="0">
              <a:lnSpc>
                <a:spcPct val="100000"/>
              </a:lnSpc>
              <a:spcBef>
                <a:spcPts val="0"/>
              </a:spcBef>
              <a:spcAft>
                <a:spcPts val="0"/>
              </a:spcAft>
              <a:buClr>
                <a:srgbClr val="000000"/>
              </a:buClr>
              <a:buFont typeface="Arial"/>
              <a:buNone/>
            </a:pPr>
            <a:endParaRPr sz="1600" u="none" strike="noStrike" cap="none" dirty="0">
              <a:solidFill>
                <a:srgbClr val="000000"/>
              </a:solidFill>
              <a:latin typeface="Raleway" panose="020B0604020202020204" charset="0"/>
              <a:sym typeface="Arial"/>
            </a:endParaRPr>
          </a:p>
          <a:p>
            <a:pPr marL="0" marR="0" lvl="0" indent="0" algn="l" rtl="0">
              <a:lnSpc>
                <a:spcPct val="100000"/>
              </a:lnSpc>
              <a:spcBef>
                <a:spcPts val="0"/>
              </a:spcBef>
              <a:spcAft>
                <a:spcPts val="0"/>
              </a:spcAft>
              <a:buClr>
                <a:srgbClr val="000000"/>
              </a:buClr>
              <a:buSzPct val="25000"/>
              <a:buFont typeface="Arial"/>
              <a:buNone/>
            </a:pPr>
            <a:r>
              <a:rPr lang="en-US" sz="1600" u="none" strike="noStrike" cap="none" dirty="0">
                <a:solidFill>
                  <a:srgbClr val="000000"/>
                </a:solidFill>
                <a:latin typeface="Raleway" panose="020B0604020202020204" charset="0"/>
                <a:sym typeface="Arial"/>
              </a:rPr>
              <a:t>An API may be for a </a:t>
            </a:r>
            <a:r>
              <a:rPr lang="en-US" sz="2000" b="1" dirty="0">
                <a:solidFill>
                  <a:srgbClr val="00A9E0"/>
                </a:solidFill>
                <a:latin typeface="Raleway"/>
              </a:rPr>
              <a:t>web-based </a:t>
            </a:r>
            <a:r>
              <a:rPr lang="en-US" sz="1600" u="none" strike="noStrike" cap="none" dirty="0">
                <a:solidFill>
                  <a:srgbClr val="000000"/>
                </a:solidFill>
                <a:latin typeface="Raleway" panose="020B0604020202020204" charset="0"/>
                <a:sym typeface="Arial"/>
              </a:rPr>
              <a:t>system, operating system, database system, computer hardware, or software library. An API specification can take many forms, but often includes specifications for routines, data structures, object classes, variables, or remote calls.</a:t>
            </a:r>
          </a:p>
          <a:p>
            <a:pPr marL="0" marR="0" lvl="0" indent="0" algn="l" rtl="0">
              <a:lnSpc>
                <a:spcPct val="100000"/>
              </a:lnSpc>
              <a:spcBef>
                <a:spcPts val="0"/>
              </a:spcBef>
              <a:spcAft>
                <a:spcPts val="0"/>
              </a:spcAft>
              <a:buClr>
                <a:srgbClr val="000000"/>
              </a:buClr>
              <a:buFont typeface="Arial"/>
              <a:buNone/>
            </a:pPr>
            <a:endParaRPr sz="1600" u="none" strike="noStrike" cap="none" dirty="0">
              <a:solidFill>
                <a:srgbClr val="000000"/>
              </a:solidFill>
              <a:latin typeface="Raleway" panose="020B0604020202020204" charset="0"/>
              <a:sym typeface="Arial"/>
            </a:endParaRPr>
          </a:p>
          <a:p>
            <a:pPr marL="0" marR="0" lvl="0" indent="0" algn="l" rtl="0">
              <a:lnSpc>
                <a:spcPct val="100000"/>
              </a:lnSpc>
              <a:spcBef>
                <a:spcPts val="0"/>
              </a:spcBef>
              <a:spcAft>
                <a:spcPts val="0"/>
              </a:spcAft>
              <a:buClr>
                <a:srgbClr val="C00000"/>
              </a:buClr>
              <a:buSzPct val="25000"/>
              <a:buFont typeface="Arial"/>
              <a:buNone/>
            </a:pPr>
            <a:r>
              <a:rPr lang="en-US" sz="2000" b="1" dirty="0">
                <a:solidFill>
                  <a:srgbClr val="00A9E0"/>
                </a:solidFill>
                <a:latin typeface="Raleway"/>
              </a:rPr>
              <a:t>Documentation</a:t>
            </a:r>
            <a:r>
              <a:rPr lang="es-ES" sz="1800" u="none" strike="noStrike" cap="none" dirty="0">
                <a:solidFill>
                  <a:srgbClr val="C00000"/>
                </a:solidFill>
                <a:latin typeface="Raleway" panose="020B0604020202020204" charset="0"/>
                <a:sym typeface="Arial"/>
              </a:rPr>
              <a:t> </a:t>
            </a:r>
            <a:r>
              <a:rPr lang="en-US" sz="1600" u="none" strike="noStrike" cap="none" dirty="0">
                <a:solidFill>
                  <a:srgbClr val="000000"/>
                </a:solidFill>
                <a:latin typeface="Raleway" panose="020B0604020202020204" charset="0"/>
                <a:sym typeface="Arial"/>
              </a:rPr>
              <a:t>for the </a:t>
            </a:r>
            <a:r>
              <a:rPr lang="en-US" sz="2000" b="1" dirty="0">
                <a:solidFill>
                  <a:srgbClr val="00A9E0"/>
                </a:solidFill>
                <a:latin typeface="Raleway"/>
              </a:rPr>
              <a:t>API </a:t>
            </a:r>
            <a:r>
              <a:rPr lang="en-US" sz="1600" u="none" strike="noStrike" cap="none" dirty="0">
                <a:solidFill>
                  <a:srgbClr val="000000"/>
                </a:solidFill>
                <a:latin typeface="Raleway" panose="020B0604020202020204" charset="0"/>
                <a:sym typeface="Arial"/>
              </a:rPr>
              <a:t>is usually provided to facilitate usage</a:t>
            </a:r>
          </a:p>
        </p:txBody>
      </p:sp>
      <p:sp>
        <p:nvSpPr>
          <p:cNvPr id="9" name="Shape 135">
            <a:extLst>
              <a:ext uri="{FF2B5EF4-FFF2-40B4-BE49-F238E27FC236}">
                <a16:creationId xmlns:a16="http://schemas.microsoft.com/office/drawing/2014/main" id="{9515374C-D53A-4F6C-A35D-66938E8C8120}"/>
              </a:ext>
            </a:extLst>
          </p:cNvPr>
          <p:cNvSpPr txBox="1"/>
          <p:nvPr/>
        </p:nvSpPr>
        <p:spPr>
          <a:xfrm>
            <a:off x="285746" y="5354889"/>
            <a:ext cx="6342114" cy="276998"/>
          </a:xfrm>
          <a:prstGeom prst="rect">
            <a:avLst/>
          </a:prstGeom>
          <a:noFill/>
          <a:ln>
            <a:noFill/>
          </a:ln>
        </p:spPr>
        <p:txBody>
          <a:bodyPr lIns="91425" tIns="45700" rIns="91425" bIns="45700" anchor="t" anchorCtr="0">
            <a:noAutofit/>
          </a:bodyPr>
          <a:lstStyle>
            <a:defPPr marR="0" lvl="0" algn="l" rtl="0">
              <a:lnSpc>
                <a:spcPct val="100000"/>
              </a:lnSpc>
              <a:spcBef>
                <a:spcPts val="0"/>
              </a:spcBef>
              <a:spcAft>
                <a:spcPts val="0"/>
              </a:spcAft>
            </a:defPPr>
            <a:lvl1pPr marL="0" indent="0">
              <a:buClr>
                <a:srgbClr val="000000"/>
              </a:buClr>
              <a:buSzPct val="25000"/>
              <a:buFont typeface="Arial"/>
              <a:defRPr u="sng">
                <a:solidFill>
                  <a:schemeClr val="hlink"/>
                </a:solidFill>
              </a:defRPr>
            </a:lvl1pPr>
          </a:lstStyle>
          <a:p>
            <a:r>
              <a:rPr lang="es-ES" dirty="0"/>
              <a:t>Fuente: https://en.wikipedia.org/wiki/Application_programming_interface</a:t>
            </a:r>
          </a:p>
        </p:txBody>
      </p:sp>
      <p:sp>
        <p:nvSpPr>
          <p:cNvPr id="10" name="Rectángulo 9">
            <a:extLst>
              <a:ext uri="{FF2B5EF4-FFF2-40B4-BE49-F238E27FC236}">
                <a16:creationId xmlns:a16="http://schemas.microsoft.com/office/drawing/2014/main" id="{0A0F4C41-01A8-46C6-97BF-5E309B8FE8BB}"/>
              </a:ext>
            </a:extLst>
          </p:cNvPr>
          <p:cNvSpPr/>
          <p:nvPr/>
        </p:nvSpPr>
        <p:spPr>
          <a:xfrm>
            <a:off x="285746" y="1459807"/>
            <a:ext cx="5780750" cy="446276"/>
          </a:xfrm>
          <a:prstGeom prst="rect">
            <a:avLst/>
          </a:prstGeom>
          <a:noFill/>
          <a:ln>
            <a:noFill/>
          </a:ln>
        </p:spPr>
        <p:txBody>
          <a:bodyPr lIns="0" tIns="24650" rIns="0" bIns="0" anchor="ctr" anchorCtr="0">
            <a:noAutofit/>
          </a:bodyPr>
          <a:lstStyle/>
          <a:p>
            <a:pPr>
              <a:buClr>
                <a:schemeClr val="dk1"/>
              </a:buClr>
              <a:buSzPct val="25000"/>
              <a:buFont typeface="Raleway"/>
            </a:pPr>
            <a:r>
              <a:rPr lang="es-ES" sz="2300" b="1" dirty="0">
                <a:solidFill>
                  <a:schemeClr val="tx2">
                    <a:lumMod val="75000"/>
                  </a:schemeClr>
                </a:solidFill>
                <a:latin typeface="Raleway"/>
              </a:rPr>
              <a:t>API- </a:t>
            </a:r>
            <a:r>
              <a:rPr lang="es-ES" sz="2300" b="1" dirty="0" err="1">
                <a:solidFill>
                  <a:schemeClr val="tx2">
                    <a:lumMod val="75000"/>
                  </a:schemeClr>
                </a:solidFill>
                <a:latin typeface="Raleway"/>
              </a:rPr>
              <a:t>Application</a:t>
            </a:r>
            <a:r>
              <a:rPr lang="es-ES" sz="2300" b="1" dirty="0">
                <a:solidFill>
                  <a:schemeClr val="tx2">
                    <a:lumMod val="75000"/>
                  </a:schemeClr>
                </a:solidFill>
                <a:latin typeface="Raleway"/>
              </a:rPr>
              <a:t> </a:t>
            </a:r>
            <a:r>
              <a:rPr lang="es-ES" sz="2300" b="1" dirty="0" err="1">
                <a:solidFill>
                  <a:schemeClr val="tx2">
                    <a:lumMod val="75000"/>
                  </a:schemeClr>
                </a:solidFill>
                <a:latin typeface="Raleway"/>
              </a:rPr>
              <a:t>Programming</a:t>
            </a:r>
            <a:r>
              <a:rPr lang="es-ES" sz="2300" b="1" dirty="0">
                <a:solidFill>
                  <a:schemeClr val="tx2">
                    <a:lumMod val="75000"/>
                  </a:schemeClr>
                </a:solidFill>
                <a:latin typeface="Raleway"/>
              </a:rPr>
              <a:t> Interface</a:t>
            </a:r>
          </a:p>
        </p:txBody>
      </p:sp>
    </p:spTree>
    <p:extLst>
      <p:ext uri="{BB962C8B-B14F-4D97-AF65-F5344CB8AC3E}">
        <p14:creationId xmlns:p14="http://schemas.microsoft.com/office/powerpoint/2010/main" val="892155544"/>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115</TotalTime>
  <Words>787</Words>
  <Application>Microsoft Office PowerPoint</Application>
  <PresentationFormat>Presentación en pantalla (4:3)</PresentationFormat>
  <Paragraphs>96</Paragraphs>
  <Slides>14</Slides>
  <Notes>1</Notes>
  <HiddenSlides>0</HiddenSlides>
  <MMClips>0</MMClips>
  <ScaleCrop>false</ScaleCrop>
  <HeadingPairs>
    <vt:vector size="8" baseType="variant">
      <vt:variant>
        <vt:lpstr>Fuentes usadas</vt:lpstr>
      </vt:variant>
      <vt:variant>
        <vt:i4>8</vt:i4>
      </vt:variant>
      <vt:variant>
        <vt:lpstr>Tema</vt:lpstr>
      </vt:variant>
      <vt:variant>
        <vt:i4>1</vt:i4>
      </vt:variant>
      <vt:variant>
        <vt:lpstr>Servidores OLE incrustados</vt:lpstr>
      </vt:variant>
      <vt:variant>
        <vt:i4>1</vt:i4>
      </vt:variant>
      <vt:variant>
        <vt:lpstr>Títulos de diapositiva</vt:lpstr>
      </vt:variant>
      <vt:variant>
        <vt:i4>14</vt:i4>
      </vt:variant>
    </vt:vector>
  </HeadingPairs>
  <TitlesOfParts>
    <vt:vector size="24" baseType="lpstr">
      <vt:lpstr>Arial</vt:lpstr>
      <vt:lpstr>Calibri</vt:lpstr>
      <vt:lpstr>Courier New</vt:lpstr>
      <vt:lpstr>Impact</vt:lpstr>
      <vt:lpstr>Nirmala UI</vt:lpstr>
      <vt:lpstr>Raleway</vt:lpstr>
      <vt:lpstr>Tahoma</vt:lpstr>
      <vt:lpstr>Times New Roman</vt:lpstr>
      <vt:lpstr>Tema de Office</vt:lpstr>
      <vt:lpstr>Imagen de mapa de bits</vt:lpstr>
      <vt:lpstr>Presentación de PowerPoint</vt:lpstr>
      <vt:lpstr>Introducción Smart cities</vt:lpstr>
      <vt:lpstr>Introducción Smart cities</vt:lpstr>
      <vt:lpstr>Introducción Smart cities</vt:lpstr>
      <vt:lpstr>Introducción Smart cities</vt:lpstr>
      <vt:lpstr>Introducción Smart cities</vt:lpstr>
      <vt:lpstr>Introducción Smart cities</vt:lpstr>
      <vt:lpstr>Conceptos Geoservicios</vt:lpstr>
      <vt:lpstr>Conceptos Geoservicios</vt:lpstr>
      <vt:lpstr>Conceptos Geoservicios</vt:lpstr>
      <vt:lpstr>Conceptos Geoservicios</vt:lpstr>
      <vt:lpstr>Conceptos Geoservicios</vt:lpstr>
      <vt:lpstr>Conceptos Geoservicios</vt:lpstr>
      <vt:lpstr>Geoservicios arquitectura</vt:lpstr>
    </vt:vector>
  </TitlesOfParts>
  <Company>CALAFI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JOAQUIM CA</dc:creator>
  <cp:lastModifiedBy>polmaxpere</cp:lastModifiedBy>
  <cp:revision>20</cp:revision>
  <dcterms:created xsi:type="dcterms:W3CDTF">2015-09-23T04:52:09Z</dcterms:created>
  <dcterms:modified xsi:type="dcterms:W3CDTF">2017-12-03T22:24:33Z</dcterms:modified>
</cp:coreProperties>
</file>