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d0b7c1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d0b7c1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0d0b7c1e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0d0b7c1e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0d0b7c1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d0b7c1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0d0b7c1e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0d0b7c1e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0d0b7c1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d0b7c1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d0b7c1e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d0b7c1e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0d0b7c1e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0d0b7c1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s://github.com/boloramg/WebAdvanced_Spring2019_amgab699/tree/master/Midterm/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8oT8RPP3Drv8fWhkme6jlPkB1Hq-If7W/view" TargetMode="External"/><Relationship Id="rId4" Type="http://schemas.openxmlformats.org/officeDocument/2006/relationships/image" Target="../media/image1.jpg"/><Relationship Id="rId5" Type="http://schemas.openxmlformats.org/officeDocument/2006/relationships/hyperlink" Target="https://github.com/boloramg/WebAdvanced_Spring2019_amgab699/blob/master/Midterm/Code/Midterm_Demo_Video.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boloramg/WebAdvanced_Spring2019_amgab699/tree/master/Midterm/Co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23066" l="0" r="0" t="1054"/>
          <a:stretch/>
        </p:blipFill>
        <p:spPr>
          <a:xfrm>
            <a:off x="0" y="620325"/>
            <a:ext cx="9144000" cy="3902850"/>
          </a:xfrm>
          <a:prstGeom prst="rect">
            <a:avLst/>
          </a:prstGeom>
          <a:noFill/>
          <a:ln>
            <a:noFill/>
          </a:ln>
        </p:spPr>
      </p:pic>
      <p:sp>
        <p:nvSpPr>
          <p:cNvPr id="55" name="Google Shape;55;p13"/>
          <p:cNvSpPr txBox="1"/>
          <p:nvPr/>
        </p:nvSpPr>
        <p:spPr>
          <a:xfrm>
            <a:off x="2015625" y="4567525"/>
            <a:ext cx="7035900" cy="45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rgbClr val="999999"/>
                </a:solidFill>
                <a:latin typeface="Lato"/>
                <a:ea typeface="Lato"/>
                <a:cs typeface="Lato"/>
                <a:sym typeface="Lato"/>
              </a:rPr>
              <a:t>by BOLOR AMGALAN | N00666699 | amgab699</a:t>
            </a:r>
            <a:endParaRPr b="1" sz="1200">
              <a:solidFill>
                <a:srgbClr val="999999"/>
              </a:solidFill>
              <a:latin typeface="Lato"/>
              <a:ea typeface="Lato"/>
              <a:cs typeface="Lato"/>
              <a:sym typeface="Lato"/>
            </a:endParaRPr>
          </a:p>
          <a:p>
            <a:pPr indent="0" lvl="0" marL="0" rtl="0" algn="r">
              <a:lnSpc>
                <a:spcPct val="115000"/>
              </a:lnSpc>
              <a:spcBef>
                <a:spcPts val="0"/>
              </a:spcBef>
              <a:spcAft>
                <a:spcPts val="1600"/>
              </a:spcAft>
              <a:buClr>
                <a:schemeClr val="dk1"/>
              </a:buClr>
              <a:buSzPts val="1100"/>
              <a:buFont typeface="Arial"/>
              <a:buNone/>
            </a:pPr>
            <a:r>
              <a:rPr lang="en" sz="1200" u="sng">
                <a:solidFill>
                  <a:schemeClr val="accent5"/>
                </a:solidFill>
                <a:latin typeface="Lato"/>
                <a:ea typeface="Lato"/>
                <a:cs typeface="Lato"/>
                <a:sym typeface="Lato"/>
                <a:hlinkClick r:id="rId4"/>
              </a:rPr>
              <a:t>https://github.com/boloramg/WebAdvanced_Spring2019_amgab699/tree/master/Midterm/Code</a:t>
            </a:r>
            <a:r>
              <a:rPr lang="en" sz="1200">
                <a:solidFill>
                  <a:schemeClr val="dk2"/>
                </a:solidFill>
                <a:latin typeface="Lato"/>
                <a:ea typeface="Lato"/>
                <a:cs typeface="Lato"/>
                <a:sym typeface="Lato"/>
              </a:rPr>
              <a:t> </a:t>
            </a:r>
            <a:endParaRPr b="1" sz="1200">
              <a:solidFill>
                <a:srgbClr val="99999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2391300" y="451725"/>
            <a:ext cx="6331200" cy="4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Lato"/>
                <a:ea typeface="Lato"/>
                <a:cs typeface="Lato"/>
                <a:sym typeface="Lato"/>
              </a:rPr>
              <a:t>With the advent of more robust machine learning algorithms, future creative tasks will be increasingly performed by machines of all forms and capability. The question we might want to ask ourselves, then, is what happens to traditional craft skills when we no longer use them? What happens to human talent when we no longer cherish and develop them?</a:t>
            </a:r>
            <a:endParaRPr sz="1000">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000">
                <a:latin typeface="Lato"/>
                <a:ea typeface="Lato"/>
                <a:cs typeface="Lato"/>
                <a:sym typeface="Lato"/>
              </a:rPr>
              <a:t>SYNERGIZE is an AI powered visual ideation tool that will allow designers to augment, not replace, their talent by finding/identifying a point of synergy in a collection of visual references. The typical workflow for a designer would be to upload pictures of their past projects, as well as additional visual references they find inspirational, and then, from the resulting collection of images, select an X number of random images for the AI to analyze.</a:t>
            </a:r>
            <a:endParaRPr sz="1000">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000">
                <a:latin typeface="Lato"/>
                <a:ea typeface="Lato"/>
                <a:cs typeface="Lato"/>
                <a:sym typeface="Lato"/>
              </a:rPr>
              <a:t>The SYNERGIZE AI will then analyze these images and display information on what kinds of objects and references it is able to detect in all selected images. By identifying the similarity of the selected images using the machine vision, the designer will be able to find previously unknown synergy between the images.</a:t>
            </a:r>
            <a:endParaRPr sz="1000">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000">
                <a:latin typeface="Lato"/>
                <a:ea typeface="Lato"/>
                <a:cs typeface="Lato"/>
                <a:sym typeface="Lato"/>
              </a:rPr>
              <a:t>The output is currently envisaged as text (keywords), which will act as inspiration, or reference points, for the designer. But moving forward, various other machine learning techniques could be implemented where the AI identifies visually similar features in the images, combines them, or processes them in some other way, and then displays the final end-result as a new machine generated image or series of images.</a:t>
            </a:r>
            <a:endParaRPr sz="1000">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000">
                <a:latin typeface="Lato"/>
                <a:ea typeface="Lato"/>
                <a:cs typeface="Lato"/>
                <a:sym typeface="Lato"/>
              </a:rPr>
              <a:t>The premise for this project is that machine learning models often identify things/objects/features in images that humans sometimes overlook or just do not see in them. Sometimes it is a mistake by the machine that results from poor training data, but sometimes the output is highly accurate, detecting a pattern the human eyes did not notice before.</a:t>
            </a:r>
            <a:endParaRPr sz="1000">
              <a:latin typeface="Lato"/>
              <a:ea typeface="Lato"/>
              <a:cs typeface="Lato"/>
              <a:sym typeface="Lato"/>
            </a:endParaRPr>
          </a:p>
          <a:p>
            <a:pPr indent="0" lvl="0" marL="0" rtl="0" algn="l">
              <a:spcBef>
                <a:spcPts val="1600"/>
              </a:spcBef>
              <a:spcAft>
                <a:spcPts val="1600"/>
              </a:spcAft>
              <a:buNone/>
            </a:pPr>
            <a:r>
              <a:t/>
            </a:r>
            <a:endParaRPr sz="800">
              <a:latin typeface="Lato"/>
              <a:ea typeface="Lato"/>
              <a:cs typeface="Lato"/>
              <a:sym typeface="Lato"/>
            </a:endParaRPr>
          </a:p>
        </p:txBody>
      </p:sp>
      <p:pic>
        <p:nvPicPr>
          <p:cNvPr id="61" name="Google Shape;61;p14"/>
          <p:cNvPicPr preferRelativeResize="0"/>
          <p:nvPr/>
        </p:nvPicPr>
        <p:blipFill rotWithShape="1">
          <a:blip r:embed="rId3">
            <a:alphaModFix/>
          </a:blip>
          <a:srcRect b="52091" l="9944" r="83313" t="6368"/>
          <a:stretch/>
        </p:blipFill>
        <p:spPr>
          <a:xfrm>
            <a:off x="0" y="1607450"/>
            <a:ext cx="616500" cy="2136651"/>
          </a:xfrm>
          <a:prstGeom prst="rect">
            <a:avLst/>
          </a:prstGeom>
          <a:noFill/>
          <a:ln>
            <a:noFill/>
          </a:ln>
        </p:spPr>
      </p:pic>
      <p:sp>
        <p:nvSpPr>
          <p:cNvPr id="62" name="Google Shape;62;p14"/>
          <p:cNvSpPr txBox="1"/>
          <p:nvPr/>
        </p:nvSpPr>
        <p:spPr>
          <a:xfrm>
            <a:off x="457975" y="451725"/>
            <a:ext cx="1562100" cy="38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a:latin typeface="Lato"/>
                <a:ea typeface="Lato"/>
                <a:cs typeface="Lato"/>
                <a:sym typeface="Lato"/>
              </a:rPr>
              <a:t>CONCEPT</a:t>
            </a:r>
            <a:endParaRPr b="1" i="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2391300" y="451725"/>
            <a:ext cx="6331200" cy="4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For my midterm, I developed the initial mockup of this app using a JSON file of images and jQuery. Getting the images to appear inside a grid was quite challenging. But getting this part to work was also one of the most rewarding moments of the first half of the semester for me! I created a grid template from the JS file and created a class and a unique id inside each grid cell. Then I extracted the file directory for each image from the JSON file and used it to create &lt;img&gt; divs for every id. </a:t>
            </a:r>
            <a:endParaRPr sz="1000">
              <a:latin typeface="Lato"/>
              <a:ea typeface="Lato"/>
              <a:cs typeface="Lato"/>
              <a:sym typeface="Lato"/>
            </a:endParaRPr>
          </a:p>
          <a:p>
            <a:pPr indent="0" lvl="0" marL="0" rtl="0" algn="l">
              <a:spcBef>
                <a:spcPts val="1600"/>
              </a:spcBef>
              <a:spcAft>
                <a:spcPts val="0"/>
              </a:spcAft>
              <a:buNone/>
            </a:pPr>
            <a:r>
              <a:rPr lang="en" sz="1000">
                <a:latin typeface="Lato"/>
                <a:ea typeface="Lato"/>
                <a:cs typeface="Lato"/>
                <a:sym typeface="Lato"/>
              </a:rPr>
              <a:t>My initial plan to also incorporate a machine learning feature extraction library using p5.js (model built with MobileNet) did not succeed as the complexity of the p5.js related code kept breaking my other code that was functioning okay. But I would like to continue working on this over the break and get it to work as it would be really interesting to see how the machine learning feature extractor affects my own creative thought process and what it reveals to me about the images I select that I did not see previously (test the effectiveness of this tool, essentially).</a:t>
            </a:r>
            <a:endParaRPr sz="1000">
              <a:latin typeface="Lato"/>
              <a:ea typeface="Lato"/>
              <a:cs typeface="Lato"/>
              <a:sym typeface="Lato"/>
            </a:endParaRPr>
          </a:p>
          <a:p>
            <a:pPr indent="0" lvl="0" marL="0" rtl="0" algn="l">
              <a:spcBef>
                <a:spcPts val="1600"/>
              </a:spcBef>
              <a:spcAft>
                <a:spcPts val="1600"/>
              </a:spcAft>
              <a:buNone/>
            </a:pPr>
            <a:r>
              <a:t/>
            </a:r>
            <a:endParaRPr sz="800">
              <a:latin typeface="Lato"/>
              <a:ea typeface="Lato"/>
              <a:cs typeface="Lato"/>
              <a:sym typeface="Lato"/>
            </a:endParaRPr>
          </a:p>
        </p:txBody>
      </p:sp>
      <p:sp>
        <p:nvSpPr>
          <p:cNvPr id="68" name="Google Shape;68;p15"/>
          <p:cNvSpPr txBox="1"/>
          <p:nvPr/>
        </p:nvSpPr>
        <p:spPr>
          <a:xfrm>
            <a:off x="457975" y="451725"/>
            <a:ext cx="1562100" cy="38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CHALLENGES</a:t>
            </a:r>
            <a:endParaRPr b="1" i="1">
              <a:latin typeface="Lato"/>
              <a:ea typeface="Lato"/>
              <a:cs typeface="Lato"/>
              <a:sym typeface="Lato"/>
            </a:endParaRPr>
          </a:p>
        </p:txBody>
      </p:sp>
      <p:pic>
        <p:nvPicPr>
          <p:cNvPr id="69" name="Google Shape;69;p15"/>
          <p:cNvPicPr preferRelativeResize="0"/>
          <p:nvPr/>
        </p:nvPicPr>
        <p:blipFill rotWithShape="1">
          <a:blip r:embed="rId3">
            <a:alphaModFix/>
          </a:blip>
          <a:srcRect b="52091" l="9944" r="83313" t="6368"/>
          <a:stretch/>
        </p:blipFill>
        <p:spPr>
          <a:xfrm>
            <a:off x="0" y="1607450"/>
            <a:ext cx="616500" cy="2136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391300" y="451725"/>
            <a:ext cx="6331200" cy="4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ideal scenario would be to test this tool with creative people (designers, makers, engineers etc.) and get their feedback on how effective they felt they could ideate when their design process was augmented by the tool and identify improvements based on their feedback.</a:t>
            </a:r>
            <a:endParaRPr sz="1000">
              <a:latin typeface="Lato"/>
              <a:ea typeface="Lato"/>
              <a:cs typeface="Lato"/>
              <a:sym typeface="Lato"/>
            </a:endParaRPr>
          </a:p>
          <a:p>
            <a:pPr indent="0" lvl="0" marL="0" rtl="0" algn="l">
              <a:spcBef>
                <a:spcPts val="1600"/>
              </a:spcBef>
              <a:spcAft>
                <a:spcPts val="0"/>
              </a:spcAft>
              <a:buNone/>
            </a:pPr>
            <a:r>
              <a:rPr lang="en" sz="1000">
                <a:latin typeface="Lato"/>
                <a:ea typeface="Lato"/>
                <a:cs typeface="Lato"/>
                <a:sym typeface="Lato"/>
              </a:rPr>
              <a:t>On a more technical note, I think the JSON file could be created using a more automated method. Perhaps a separate JS file could act as an interface to select images to be added to the database and automatically obtain their file names to add to the JSON file. This would allow me to continue naming my files using the name/description of the project, as I am doing now, but avoid the step of having to physically type in the names for every file. Ideally I want to keep the file names as project name/description instead of 0001, 0002, 0003 (numbers, which can be done automatically). This is so that I can later use the file names as strings either embedded in the Synergize interface somehow, or informing the machine learning process as keywords that can be analyzed. </a:t>
            </a:r>
            <a:endParaRPr sz="1000">
              <a:latin typeface="Lato"/>
              <a:ea typeface="Lato"/>
              <a:cs typeface="Lato"/>
              <a:sym typeface="Lato"/>
            </a:endParaRPr>
          </a:p>
          <a:p>
            <a:pPr indent="0" lvl="0" marL="0" rtl="0" algn="l">
              <a:spcBef>
                <a:spcPts val="1600"/>
              </a:spcBef>
              <a:spcAft>
                <a:spcPts val="1600"/>
              </a:spcAft>
              <a:buNone/>
            </a:pPr>
            <a:r>
              <a:t/>
            </a:r>
            <a:endParaRPr sz="800">
              <a:latin typeface="Lato"/>
              <a:ea typeface="Lato"/>
              <a:cs typeface="Lato"/>
              <a:sym typeface="Lato"/>
            </a:endParaRPr>
          </a:p>
        </p:txBody>
      </p:sp>
      <p:sp>
        <p:nvSpPr>
          <p:cNvPr id="75" name="Google Shape;75;p16"/>
          <p:cNvSpPr txBox="1"/>
          <p:nvPr/>
        </p:nvSpPr>
        <p:spPr>
          <a:xfrm>
            <a:off x="457975" y="451725"/>
            <a:ext cx="1562100" cy="38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a:solidFill>
                  <a:schemeClr val="dk1"/>
                </a:solidFill>
                <a:latin typeface="Lato"/>
                <a:ea typeface="Lato"/>
                <a:cs typeface="Lato"/>
                <a:sym typeface="Lato"/>
              </a:rPr>
              <a:t>IMPROVEMENT</a:t>
            </a:r>
            <a:endParaRPr b="1" i="1">
              <a:latin typeface="Lato"/>
              <a:ea typeface="Lato"/>
              <a:cs typeface="Lato"/>
              <a:sym typeface="Lato"/>
            </a:endParaRPr>
          </a:p>
        </p:txBody>
      </p:sp>
      <p:pic>
        <p:nvPicPr>
          <p:cNvPr id="76" name="Google Shape;76;p16"/>
          <p:cNvPicPr preferRelativeResize="0"/>
          <p:nvPr/>
        </p:nvPicPr>
        <p:blipFill rotWithShape="1">
          <a:blip r:embed="rId3">
            <a:alphaModFix/>
          </a:blip>
          <a:srcRect b="52091" l="9944" r="83313" t="6368"/>
          <a:stretch/>
        </p:blipFill>
        <p:spPr>
          <a:xfrm>
            <a:off x="0" y="1607450"/>
            <a:ext cx="616500" cy="2136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2391300" y="451725"/>
            <a:ext cx="6331200" cy="4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SYNERGIZE is envisaged as a design ideation tool that will coexist alongside sketchbooks and digital rapid prototyping tools . It is a practical tool augmenting the design process, but never to the extent that it would replace the human designer/maker.</a:t>
            </a:r>
            <a:endParaRPr sz="1000">
              <a:latin typeface="Lato"/>
              <a:ea typeface="Lato"/>
              <a:cs typeface="Lato"/>
              <a:sym typeface="Lato"/>
            </a:endParaRPr>
          </a:p>
          <a:p>
            <a:pPr indent="0" lvl="0" marL="0" rtl="0" algn="l">
              <a:spcBef>
                <a:spcPts val="1600"/>
              </a:spcBef>
              <a:spcAft>
                <a:spcPts val="1600"/>
              </a:spcAft>
              <a:buNone/>
            </a:pPr>
            <a:r>
              <a:t/>
            </a:r>
            <a:endParaRPr sz="800">
              <a:latin typeface="Lato"/>
              <a:ea typeface="Lato"/>
              <a:cs typeface="Lato"/>
              <a:sym typeface="Lato"/>
            </a:endParaRPr>
          </a:p>
        </p:txBody>
      </p:sp>
      <p:sp>
        <p:nvSpPr>
          <p:cNvPr id="82" name="Google Shape;82;p17"/>
          <p:cNvSpPr txBox="1"/>
          <p:nvPr/>
        </p:nvSpPr>
        <p:spPr>
          <a:xfrm>
            <a:off x="457975" y="451725"/>
            <a:ext cx="1562100" cy="38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a:solidFill>
                  <a:schemeClr val="dk1"/>
                </a:solidFill>
                <a:latin typeface="Lato"/>
                <a:ea typeface="Lato"/>
                <a:cs typeface="Lato"/>
                <a:sym typeface="Lato"/>
              </a:rPr>
              <a:t>CONTEXT</a:t>
            </a:r>
            <a:endParaRPr b="1" i="1">
              <a:latin typeface="Lato"/>
              <a:ea typeface="Lato"/>
              <a:cs typeface="Lato"/>
              <a:sym typeface="Lato"/>
            </a:endParaRPr>
          </a:p>
        </p:txBody>
      </p:sp>
      <p:pic>
        <p:nvPicPr>
          <p:cNvPr id="83" name="Google Shape;83;p17"/>
          <p:cNvPicPr preferRelativeResize="0"/>
          <p:nvPr/>
        </p:nvPicPr>
        <p:blipFill rotWithShape="1">
          <a:blip r:embed="rId3">
            <a:alphaModFix/>
          </a:blip>
          <a:srcRect b="52091" l="9944" r="83313" t="6368"/>
          <a:stretch/>
        </p:blipFill>
        <p:spPr>
          <a:xfrm>
            <a:off x="0" y="1607450"/>
            <a:ext cx="616500" cy="2136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0" y="1300150"/>
            <a:ext cx="4521265" cy="2543200"/>
          </a:xfrm>
          <a:prstGeom prst="rect">
            <a:avLst/>
          </a:prstGeom>
          <a:noFill/>
          <a:ln>
            <a:noFill/>
          </a:ln>
        </p:spPr>
      </p:pic>
      <p:pic>
        <p:nvPicPr>
          <p:cNvPr id="89" name="Google Shape;89;p18"/>
          <p:cNvPicPr preferRelativeResize="0"/>
          <p:nvPr/>
        </p:nvPicPr>
        <p:blipFill>
          <a:blip r:embed="rId4">
            <a:alphaModFix/>
          </a:blip>
          <a:stretch>
            <a:fillRect/>
          </a:stretch>
        </p:blipFill>
        <p:spPr>
          <a:xfrm>
            <a:off x="4622738" y="1300150"/>
            <a:ext cx="4521265" cy="2543200"/>
          </a:xfrm>
          <a:prstGeom prst="rect">
            <a:avLst/>
          </a:prstGeom>
          <a:noFill/>
          <a:ln>
            <a:noFill/>
          </a:ln>
        </p:spPr>
      </p:pic>
      <p:sp>
        <p:nvSpPr>
          <p:cNvPr id="90" name="Google Shape;90;p18"/>
          <p:cNvSpPr txBox="1"/>
          <p:nvPr>
            <p:ph idx="1" type="body"/>
          </p:nvPr>
        </p:nvSpPr>
        <p:spPr>
          <a:xfrm>
            <a:off x="1335275" y="949150"/>
            <a:ext cx="1850700" cy="3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Home screen of SYNERGIZER</a:t>
            </a:r>
            <a:endParaRPr sz="1000">
              <a:latin typeface="Lato"/>
              <a:ea typeface="Lato"/>
              <a:cs typeface="Lato"/>
              <a:sym typeface="Lato"/>
            </a:endParaRPr>
          </a:p>
          <a:p>
            <a:pPr indent="0" lvl="0" marL="0" rtl="0" algn="ctr">
              <a:spcBef>
                <a:spcPts val="1600"/>
              </a:spcBef>
              <a:spcAft>
                <a:spcPts val="1600"/>
              </a:spcAft>
              <a:buNone/>
            </a:pPr>
            <a:r>
              <a:t/>
            </a:r>
            <a:endParaRPr sz="800">
              <a:latin typeface="Lato"/>
              <a:ea typeface="Lato"/>
              <a:cs typeface="Lato"/>
              <a:sym typeface="Lato"/>
            </a:endParaRPr>
          </a:p>
        </p:txBody>
      </p:sp>
      <p:sp>
        <p:nvSpPr>
          <p:cNvPr id="91" name="Google Shape;91;p18"/>
          <p:cNvSpPr txBox="1"/>
          <p:nvPr>
            <p:ph idx="1" type="body"/>
          </p:nvPr>
        </p:nvSpPr>
        <p:spPr>
          <a:xfrm>
            <a:off x="5127175" y="949150"/>
            <a:ext cx="3512400" cy="3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Output screen as an overlay on top of the home screen</a:t>
            </a:r>
            <a:endParaRPr sz="1000">
              <a:latin typeface="Lato"/>
              <a:ea typeface="Lato"/>
              <a:cs typeface="Lato"/>
              <a:sym typeface="Lato"/>
            </a:endParaRPr>
          </a:p>
          <a:p>
            <a:pPr indent="0" lvl="0" marL="0" rtl="0" algn="ctr">
              <a:spcBef>
                <a:spcPts val="1600"/>
              </a:spcBef>
              <a:spcAft>
                <a:spcPts val="1600"/>
              </a:spcAft>
              <a:buNone/>
            </a:pPr>
            <a:r>
              <a:t/>
            </a:r>
            <a:endParaRPr sz="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5" name="Shape 95"/>
        <p:cNvGrpSpPr/>
        <p:nvPr/>
      </p:nvGrpSpPr>
      <p:grpSpPr>
        <a:xfrm>
          <a:off x="0" y="0"/>
          <a:ext cx="0" cy="0"/>
          <a:chOff x="0" y="0"/>
          <a:chExt cx="0" cy="0"/>
        </a:xfrm>
      </p:grpSpPr>
      <p:pic>
        <p:nvPicPr>
          <p:cNvPr id="96" name="Google Shape;96;p19" title="Midterm_Demo_Video.mp4">
            <a:hlinkClick r:id="rId3"/>
          </p:cNvPr>
          <p:cNvPicPr preferRelativeResize="0"/>
          <p:nvPr/>
        </p:nvPicPr>
        <p:blipFill>
          <a:blip r:embed="rId4">
            <a:alphaModFix/>
          </a:blip>
          <a:stretch>
            <a:fillRect/>
          </a:stretch>
        </p:blipFill>
        <p:spPr>
          <a:xfrm>
            <a:off x="1142982" y="0"/>
            <a:ext cx="6858030" cy="5143500"/>
          </a:xfrm>
          <a:prstGeom prst="rect">
            <a:avLst/>
          </a:prstGeom>
          <a:noFill/>
          <a:ln>
            <a:noFill/>
          </a:ln>
        </p:spPr>
      </p:pic>
      <p:sp>
        <p:nvSpPr>
          <p:cNvPr id="97" name="Google Shape;97;p19"/>
          <p:cNvSpPr txBox="1"/>
          <p:nvPr>
            <p:ph idx="1" type="body"/>
          </p:nvPr>
        </p:nvSpPr>
        <p:spPr>
          <a:xfrm>
            <a:off x="2348700" y="380475"/>
            <a:ext cx="4446600" cy="3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Screen recording showing JS implemented, first SYNERGIZER prototype</a:t>
            </a:r>
            <a:endParaRPr sz="1000">
              <a:solidFill>
                <a:schemeClr val="lt1"/>
              </a:solidFill>
              <a:latin typeface="Lato"/>
              <a:ea typeface="Lato"/>
              <a:cs typeface="Lato"/>
              <a:sym typeface="Lato"/>
            </a:endParaRPr>
          </a:p>
          <a:p>
            <a:pPr indent="0" lvl="0" marL="0" rtl="0" algn="ctr">
              <a:spcBef>
                <a:spcPts val="1600"/>
              </a:spcBef>
              <a:spcAft>
                <a:spcPts val="1600"/>
              </a:spcAft>
              <a:buNone/>
            </a:pPr>
            <a:r>
              <a:t/>
            </a:r>
            <a:endParaRPr sz="800">
              <a:latin typeface="Lato"/>
              <a:ea typeface="Lato"/>
              <a:cs typeface="Lato"/>
              <a:sym typeface="Lato"/>
            </a:endParaRPr>
          </a:p>
        </p:txBody>
      </p:sp>
      <p:sp>
        <p:nvSpPr>
          <p:cNvPr id="98" name="Google Shape;98;p19"/>
          <p:cNvSpPr txBox="1"/>
          <p:nvPr>
            <p:ph idx="1" type="body"/>
          </p:nvPr>
        </p:nvSpPr>
        <p:spPr>
          <a:xfrm>
            <a:off x="922650" y="4435725"/>
            <a:ext cx="7298700" cy="50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chemeClr val="lt1"/>
                </a:solidFill>
                <a:latin typeface="Lato"/>
                <a:ea typeface="Lato"/>
                <a:cs typeface="Lato"/>
                <a:sym typeface="Lato"/>
              </a:rPr>
              <a:t>If the video says access not granted, please go here:</a:t>
            </a:r>
            <a:endParaRPr sz="1000">
              <a:solidFill>
                <a:schemeClr val="lt1"/>
              </a:solidFill>
              <a:latin typeface="Lato"/>
              <a:ea typeface="Lato"/>
              <a:cs typeface="Lato"/>
              <a:sym typeface="Lato"/>
            </a:endParaRPr>
          </a:p>
          <a:p>
            <a:pPr indent="0" lvl="0" marL="0" rtl="0" algn="ctr">
              <a:lnSpc>
                <a:spcPct val="115000"/>
              </a:lnSpc>
              <a:spcBef>
                <a:spcPts val="0"/>
              </a:spcBef>
              <a:spcAft>
                <a:spcPts val="0"/>
              </a:spcAft>
              <a:buNone/>
            </a:pPr>
            <a:r>
              <a:rPr lang="en" sz="900" u="sng">
                <a:solidFill>
                  <a:schemeClr val="hlink"/>
                </a:solidFill>
                <a:latin typeface="Lato"/>
                <a:ea typeface="Lato"/>
                <a:cs typeface="Lato"/>
                <a:sym typeface="Lato"/>
                <a:hlinkClick r:id="rId5"/>
              </a:rPr>
              <a:t>https://github.com/boloramg/WebAdvanced_Spring2019_amgab699/blob/master/Midterm/Code/Midterm_Demo_Video.mp4 </a:t>
            </a:r>
            <a:endParaRPr sz="900">
              <a:solidFill>
                <a:schemeClr val="lt1"/>
              </a:solidFill>
              <a:latin typeface="Lato"/>
              <a:ea typeface="Lato"/>
              <a:cs typeface="Lato"/>
              <a:sym typeface="Lato"/>
            </a:endParaRPr>
          </a:p>
          <a:p>
            <a:pPr indent="0" lvl="0" marL="0" rtl="0" algn="ctr">
              <a:spcBef>
                <a:spcPts val="0"/>
              </a:spcBef>
              <a:spcAft>
                <a:spcPts val="1600"/>
              </a:spcAft>
              <a:buNone/>
            </a:pPr>
            <a:r>
              <a:t/>
            </a:r>
            <a:endParaRPr sz="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2391300" y="451725"/>
            <a:ext cx="6331200" cy="4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Please view all code, assets and process documentation files at the below repository. </a:t>
            </a:r>
            <a:r>
              <a:rPr lang="en" sz="1000" u="sng">
                <a:solidFill>
                  <a:schemeClr val="hlink"/>
                </a:solidFill>
                <a:latin typeface="Lato"/>
                <a:ea typeface="Lato"/>
                <a:cs typeface="Lato"/>
                <a:sym typeface="Lato"/>
                <a:hlinkClick r:id="rId3"/>
              </a:rPr>
              <a:t>https://github.com/boloramg/WebAdvanced_Spring2019_amgab699/tree/master/Midterm/Code</a:t>
            </a:r>
            <a:r>
              <a:rPr lang="en" sz="1000">
                <a:latin typeface="Lato"/>
                <a:ea typeface="Lato"/>
                <a:cs typeface="Lato"/>
                <a:sym typeface="Lato"/>
              </a:rPr>
              <a:t>  </a:t>
            </a:r>
            <a:endParaRPr sz="1000">
              <a:latin typeface="Lato"/>
              <a:ea typeface="Lato"/>
              <a:cs typeface="Lato"/>
              <a:sym typeface="Lato"/>
            </a:endParaRPr>
          </a:p>
          <a:p>
            <a:pPr indent="0" lvl="0" marL="0" rtl="0" algn="l">
              <a:spcBef>
                <a:spcPts val="1600"/>
              </a:spcBef>
              <a:spcAft>
                <a:spcPts val="1600"/>
              </a:spcAft>
              <a:buNone/>
            </a:pPr>
            <a:r>
              <a:t/>
            </a:r>
            <a:endParaRPr sz="800">
              <a:latin typeface="Lato"/>
              <a:ea typeface="Lato"/>
              <a:cs typeface="Lato"/>
              <a:sym typeface="Lato"/>
            </a:endParaRPr>
          </a:p>
        </p:txBody>
      </p:sp>
      <p:sp>
        <p:nvSpPr>
          <p:cNvPr id="104" name="Google Shape;104;p20"/>
          <p:cNvSpPr txBox="1"/>
          <p:nvPr/>
        </p:nvSpPr>
        <p:spPr>
          <a:xfrm>
            <a:off x="457975" y="451725"/>
            <a:ext cx="1562100" cy="38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a:solidFill>
                  <a:schemeClr val="dk1"/>
                </a:solidFill>
                <a:latin typeface="Lato"/>
                <a:ea typeface="Lato"/>
                <a:cs typeface="Lato"/>
                <a:sym typeface="Lato"/>
              </a:rPr>
              <a:t>GITHUB</a:t>
            </a:r>
            <a:endParaRPr b="1" i="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