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Quattrocento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28">
          <p15:clr>
            <a:srgbClr val="A4A3A4"/>
          </p15:clr>
        </p15:guide>
        <p15:guide id="2" pos="3864">
          <p15:clr>
            <a:srgbClr val="A4A3A4"/>
          </p15:clr>
        </p15:guide>
        <p15:guide id="3" pos="7512">
          <p15:clr>
            <a:srgbClr val="A4A3A4"/>
          </p15:clr>
        </p15:guide>
        <p15:guide id="4" pos="144">
          <p15:clr>
            <a:srgbClr val="A4A3A4"/>
          </p15:clr>
        </p15:guide>
        <p15:guide id="5" orient="horz" pos="624">
          <p15:clr>
            <a:srgbClr val="A4A3A4"/>
          </p15:clr>
        </p15:guide>
        <p15:guide id="6" orient="horz" pos="4056">
          <p15:clr>
            <a:srgbClr val="A4A3A4"/>
          </p15:clr>
        </p15:guide>
      </p15:sldGuideLst>
    </p:ext>
    <p:ext uri="http://customooxmlschemas.google.com/">
      <go:slidesCustomData xmlns:go="http://customooxmlschemas.google.com/" r:id="rId24" roundtripDataSignature="AMtx7miCu1kpr5Wa/Bo2HkNsT+IhFSNq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28" orient="horz"/>
        <p:guide pos="3864"/>
        <p:guide pos="7512"/>
        <p:guide pos="144"/>
        <p:guide pos="624" orient="horz"/>
        <p:guide pos="405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regular.fntdata"/><Relationship Id="rId11" Type="http://schemas.openxmlformats.org/officeDocument/2006/relationships/slide" Target="slides/slide6.xml"/><Relationship Id="rId22" Type="http://schemas.openxmlformats.org/officeDocument/2006/relationships/font" Target="fonts/QuattrocentoSans-italic.fntdata"/><Relationship Id="rId10" Type="http://schemas.openxmlformats.org/officeDocument/2006/relationships/slide" Target="slides/slide5.xml"/><Relationship Id="rId21" Type="http://schemas.openxmlformats.org/officeDocument/2006/relationships/font" Target="fonts/QuattrocentoSans-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Quattrocento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d3dad98c5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d3dad98c5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dd3dad98c5_0_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d3dad98c5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d3dad98c5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dd3dad98c5_0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d3dad98c5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dd3dad98c5_0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dd3dad98c5_0_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d3dad98c5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d3dad98c5_0_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dd3dad98c5_0_6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ce4abe4f2_2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ce4abe4f2_2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dce4abe4f2_2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ce4abe4f2_2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ce4abe4f2_2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dce4abe4f2_2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d3dad98c5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d3dad98c5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dd3dad98c5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9"/>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9pPr>
          </a:lstStyle>
          <a:p/>
        </p:txBody>
      </p:sp>
      <p:sp>
        <p:nvSpPr>
          <p:cNvPr id="68" name="Google Shape;68;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Quattrocento Sans"/>
                <a:ea typeface="Quattrocento Sans"/>
                <a:cs typeface="Quattrocento Sans"/>
                <a:sym typeface="Quattrocento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1pPr>
            <a:lvl2pPr indent="0" lvl="1"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2pPr>
            <a:lvl3pPr indent="0" lvl="2"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3pPr>
            <a:lvl4pPr indent="0" lvl="3"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4pPr>
            <a:lvl5pPr indent="0" lvl="4"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5pPr>
            <a:lvl6pPr indent="0" lvl="5"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6pPr>
            <a:lvl7pPr indent="0" lvl="6"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7pPr>
            <a:lvl8pPr indent="0" lvl="7"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8pPr>
            <a:lvl9pPr indent="0" lvl="8"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85763"/>
        </a:solidFill>
      </p:bgPr>
    </p:bg>
    <p:spTree>
      <p:nvGrpSpPr>
        <p:cNvPr id="88" name="Shape 88"/>
        <p:cNvGrpSpPr/>
        <p:nvPr/>
      </p:nvGrpSpPr>
      <p:grpSpPr>
        <a:xfrm>
          <a:off x="0" y="0"/>
          <a:ext cx="0" cy="0"/>
          <a:chOff x="0" y="0"/>
          <a:chExt cx="0" cy="0"/>
        </a:xfrm>
      </p:grpSpPr>
      <p:sp>
        <p:nvSpPr>
          <p:cNvPr id="89" name="Google Shape;89;p1"/>
          <p:cNvSpPr txBox="1"/>
          <p:nvPr>
            <p:ph type="ctrTitle"/>
          </p:nvPr>
        </p:nvSpPr>
        <p:spPr>
          <a:xfrm>
            <a:off x="1593275" y="4445299"/>
            <a:ext cx="9112800" cy="12192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lt1"/>
              </a:buClr>
              <a:buSzPts val="4800"/>
              <a:buFont typeface="Arial"/>
              <a:buNone/>
            </a:pPr>
            <a:r>
              <a:rPr b="1" lang="en-US" sz="4800">
                <a:solidFill>
                  <a:schemeClr val="lt1"/>
                </a:solidFill>
              </a:rPr>
              <a:t>Boutique Product Analysis</a:t>
            </a:r>
            <a:br>
              <a:rPr lang="en-US">
                <a:solidFill>
                  <a:schemeClr val="lt1"/>
                </a:solidFill>
              </a:rPr>
            </a:br>
            <a:r>
              <a:rPr lang="en-US" sz="4000">
                <a:solidFill>
                  <a:schemeClr val="accent4"/>
                </a:solidFill>
              </a:rPr>
              <a:t>Presentation</a:t>
            </a:r>
            <a:endParaRPr>
              <a:solidFill>
                <a:schemeClr val="accent4"/>
              </a:solidFill>
            </a:endParaRPr>
          </a:p>
        </p:txBody>
      </p:sp>
      <p:sp>
        <p:nvSpPr>
          <p:cNvPr id="90" name="Google Shape;90;p1"/>
          <p:cNvSpPr/>
          <p:nvPr/>
        </p:nvSpPr>
        <p:spPr>
          <a:xfrm>
            <a:off x="4792319" y="-608242"/>
            <a:ext cx="2607364" cy="2607364"/>
          </a:xfrm>
          <a:prstGeom prst="diamond">
            <a:avLst/>
          </a:prstGeom>
          <a:no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91" name="Google Shape;91;p1"/>
          <p:cNvSpPr/>
          <p:nvPr/>
        </p:nvSpPr>
        <p:spPr>
          <a:xfrm>
            <a:off x="4325258" y="-1770743"/>
            <a:ext cx="3541486" cy="3541486"/>
          </a:xfrm>
          <a:prstGeom prst="diamond">
            <a:avLst/>
          </a:pr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grpSp>
        <p:nvGrpSpPr>
          <p:cNvPr descr="Icon of chart. " id="92" name="Google Shape;92;p1"/>
          <p:cNvGrpSpPr/>
          <p:nvPr/>
        </p:nvGrpSpPr>
        <p:grpSpPr>
          <a:xfrm>
            <a:off x="5851021" y="3724968"/>
            <a:ext cx="489958" cy="492680"/>
            <a:chOff x="2025650" y="4786313"/>
            <a:chExt cx="285750" cy="287338"/>
          </a:xfrm>
        </p:grpSpPr>
        <p:sp>
          <p:nvSpPr>
            <p:cNvPr id="93" name="Google Shape;93;p1"/>
            <p:cNvSpPr/>
            <p:nvPr/>
          </p:nvSpPr>
          <p:spPr>
            <a:xfrm>
              <a:off x="2025650" y="4786313"/>
              <a:ext cx="285750" cy="287338"/>
            </a:xfrm>
            <a:custGeom>
              <a:rect b="b" l="l" r="r" t="t"/>
              <a:pathLst>
                <a:path extrusionOk="0" h="903" w="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4" name="Google Shape;94;p1"/>
            <p:cNvSpPr/>
            <p:nvPr/>
          </p:nvSpPr>
          <p:spPr>
            <a:xfrm>
              <a:off x="2054225" y="4843463"/>
              <a:ext cx="200025" cy="73025"/>
            </a:xfrm>
            <a:custGeom>
              <a:rect b="b" l="l" r="r" t="t"/>
              <a:pathLst>
                <a:path extrusionOk="0" h="226" w="632">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dd3dad98c5_0_3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00B050"/>
                </a:solidFill>
              </a:rPr>
              <a:t>Discussions and Proposed Solutions</a:t>
            </a:r>
            <a:endParaRPr b="1">
              <a:solidFill>
                <a:srgbClr val="00B050"/>
              </a:solidFill>
            </a:endParaRPr>
          </a:p>
        </p:txBody>
      </p:sp>
      <p:sp>
        <p:nvSpPr>
          <p:cNvPr id="197" name="Google Shape;197;gdd3dad98c5_0_3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Overall, we can already see that the Enterprise has very little chance of being able to survive or to achieve the expected results, which are the continuity of the exercises and the profit.</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n-US">
                <a:solidFill>
                  <a:srgbClr val="FF0000"/>
                </a:solidFill>
              </a:rPr>
              <a:t>The solutions to be proposed are of more than one, because the problem does not come from a single source.</a:t>
            </a:r>
            <a:endParaRPr>
              <a:solidFill>
                <a:srgbClr val="FF0000"/>
              </a:solidFill>
            </a:endParaRPr>
          </a:p>
          <a:p>
            <a:pPr indent="0" lvl="0" marL="0" rtl="0" algn="l">
              <a:spcBef>
                <a:spcPts val="10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dd3dad98c5_0_49"/>
          <p:cNvSpPr txBox="1"/>
          <p:nvPr>
            <p:ph type="title"/>
          </p:nvPr>
        </p:nvSpPr>
        <p:spPr>
          <a:xfrm>
            <a:off x="732225" y="327750"/>
            <a:ext cx="10515600" cy="1050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00B050"/>
                </a:solidFill>
              </a:rPr>
              <a:t>Solution I</a:t>
            </a:r>
            <a:endParaRPr>
              <a:solidFill>
                <a:srgbClr val="00B050"/>
              </a:solidFill>
            </a:endParaRPr>
          </a:p>
        </p:txBody>
      </p:sp>
      <p:sp>
        <p:nvSpPr>
          <p:cNvPr id="204" name="Google Shape;204;gdd3dad98c5_0_4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47500" lnSpcReduction="20000"/>
          </a:bodyPr>
          <a:lstStyle/>
          <a:p>
            <a:pPr indent="0" lvl="0" marL="0" rtl="0" algn="l">
              <a:spcBef>
                <a:spcPts val="1000"/>
              </a:spcBef>
              <a:spcAft>
                <a:spcPts val="0"/>
              </a:spcAft>
              <a:buClr>
                <a:schemeClr val="dk1"/>
              </a:buClr>
              <a:buSzPct val="29545"/>
              <a:buFont typeface="Arial"/>
              <a:buNone/>
            </a:pPr>
            <a:r>
              <a:rPr lang="en-US" sz="3723"/>
              <a:t>This is an Inventory Management problem. Indeed, despite the number of expired products, the number of orders was inflexible. A good inventory management would have detected this problem and ordered less next time.</a:t>
            </a:r>
            <a:endParaRPr sz="3723"/>
          </a:p>
          <a:p>
            <a:pPr indent="0" lvl="0" marL="0" rtl="0" algn="l">
              <a:spcBef>
                <a:spcPts val="1000"/>
              </a:spcBef>
              <a:spcAft>
                <a:spcPts val="0"/>
              </a:spcAft>
              <a:buClr>
                <a:schemeClr val="dk1"/>
              </a:buClr>
              <a:buSzPct val="29545"/>
              <a:buFont typeface="Arial"/>
              <a:buNone/>
            </a:pPr>
            <a:r>
              <a:rPr lang="en-US" sz="3723"/>
              <a:t>In particular, for brand B, which is as we have just seen, the least preferred by customers, the orders have to go down. There must be some flexibility in the orders and according to each brand.</a:t>
            </a:r>
            <a:endParaRPr sz="3723"/>
          </a:p>
          <a:p>
            <a:pPr indent="0" lvl="0" marL="0" rtl="0" algn="l">
              <a:spcBef>
                <a:spcPts val="1000"/>
              </a:spcBef>
              <a:spcAft>
                <a:spcPts val="0"/>
              </a:spcAft>
              <a:buClr>
                <a:schemeClr val="dk1"/>
              </a:buClr>
              <a:buSzPct val="29545"/>
              <a:buFont typeface="Arial"/>
              <a:buNone/>
            </a:pPr>
            <a:r>
              <a:t/>
            </a:r>
            <a:endParaRPr sz="3723"/>
          </a:p>
          <a:p>
            <a:pPr indent="0" lvl="0" marL="0" rtl="0" algn="l">
              <a:spcBef>
                <a:spcPts val="1000"/>
              </a:spcBef>
              <a:spcAft>
                <a:spcPts val="0"/>
              </a:spcAft>
              <a:buClr>
                <a:schemeClr val="dk1"/>
              </a:buClr>
              <a:buSzPct val="29545"/>
              <a:buFont typeface="Arial"/>
              <a:buNone/>
            </a:pPr>
            <a:r>
              <a:rPr lang="en-US" sz="3723">
                <a:solidFill>
                  <a:schemeClr val="accent1"/>
                </a:solidFill>
              </a:rPr>
              <a:t>Strength of the solution.</a:t>
            </a:r>
            <a:endParaRPr sz="3723">
              <a:solidFill>
                <a:schemeClr val="accent1"/>
              </a:solidFill>
            </a:endParaRPr>
          </a:p>
          <a:p>
            <a:pPr indent="0" lvl="0" marL="0" rtl="0" algn="l">
              <a:spcBef>
                <a:spcPts val="1000"/>
              </a:spcBef>
              <a:spcAft>
                <a:spcPts val="0"/>
              </a:spcAft>
              <a:buClr>
                <a:schemeClr val="dk1"/>
              </a:buClr>
              <a:buSzPct val="29545"/>
              <a:buFont typeface="Arial"/>
              <a:buNone/>
            </a:pPr>
            <a:r>
              <a:rPr lang="en-US" sz="3723"/>
              <a:t>Reduction of the waste of cans. Increased profits and at the same time reduced losses.</a:t>
            </a:r>
            <a:endParaRPr sz="3723"/>
          </a:p>
          <a:p>
            <a:pPr indent="0" lvl="0" marL="0" rtl="0" algn="l">
              <a:spcBef>
                <a:spcPts val="1000"/>
              </a:spcBef>
              <a:spcAft>
                <a:spcPts val="0"/>
              </a:spcAft>
              <a:buClr>
                <a:schemeClr val="dk1"/>
              </a:buClr>
              <a:buSzPct val="29545"/>
              <a:buFont typeface="Arial"/>
              <a:buNone/>
            </a:pPr>
            <a:r>
              <a:t/>
            </a:r>
            <a:endParaRPr sz="3723"/>
          </a:p>
          <a:p>
            <a:pPr indent="0" lvl="0" marL="0" rtl="0" algn="l">
              <a:spcBef>
                <a:spcPts val="1000"/>
              </a:spcBef>
              <a:spcAft>
                <a:spcPts val="0"/>
              </a:spcAft>
              <a:buClr>
                <a:schemeClr val="dk1"/>
              </a:buClr>
              <a:buSzPct val="29545"/>
              <a:buFont typeface="Arial"/>
              <a:buNone/>
            </a:pPr>
            <a:r>
              <a:rPr lang="en-US" sz="3723">
                <a:solidFill>
                  <a:schemeClr val="accent1"/>
                </a:solidFill>
              </a:rPr>
              <a:t>Weaknesses of the solution.</a:t>
            </a:r>
            <a:endParaRPr sz="3723">
              <a:solidFill>
                <a:schemeClr val="accent1"/>
              </a:solidFill>
            </a:endParaRPr>
          </a:p>
          <a:p>
            <a:pPr indent="0" lvl="0" marL="0" rtl="0" algn="l">
              <a:spcBef>
                <a:spcPts val="1000"/>
              </a:spcBef>
              <a:spcAft>
                <a:spcPts val="0"/>
              </a:spcAft>
              <a:buClr>
                <a:schemeClr val="dk1"/>
              </a:buClr>
              <a:buSzPct val="29545"/>
              <a:buFont typeface="Arial"/>
              <a:buNone/>
            </a:pPr>
            <a:r>
              <a:rPr lang="en-US" sz="3723"/>
              <a:t>Lack of information about the market.</a:t>
            </a:r>
            <a:endParaRPr sz="3723"/>
          </a:p>
          <a:p>
            <a:pPr indent="0" lvl="0" marL="0" rtl="0" algn="l">
              <a:spcBef>
                <a:spcPts val="1000"/>
              </a:spcBef>
              <a:spcAft>
                <a:spcPts val="0"/>
              </a:spcAft>
              <a:buClr>
                <a:schemeClr val="dk1"/>
              </a:buClr>
              <a:buSzPct val="29545"/>
              <a:buFont typeface="Arial"/>
              <a:buNone/>
            </a:pPr>
            <a:r>
              <a:t/>
            </a:r>
            <a:endParaRPr sz="3723"/>
          </a:p>
          <a:p>
            <a:pPr indent="0" lvl="0" marL="0" rtl="0" algn="l">
              <a:spcBef>
                <a:spcPts val="1000"/>
              </a:spcBef>
              <a:spcAft>
                <a:spcPts val="0"/>
              </a:spcAft>
              <a:buClr>
                <a:schemeClr val="dk1"/>
              </a:buClr>
              <a:buSzPct val="29545"/>
              <a:buFont typeface="Arial"/>
              <a:buNone/>
            </a:pPr>
            <a:r>
              <a:rPr lang="en-US" sz="3723">
                <a:solidFill>
                  <a:schemeClr val="accent1"/>
                </a:solidFill>
              </a:rPr>
              <a:t>Recommendations.</a:t>
            </a:r>
            <a:endParaRPr sz="3723">
              <a:solidFill>
                <a:schemeClr val="accent1"/>
              </a:solidFill>
            </a:endParaRPr>
          </a:p>
          <a:p>
            <a:pPr indent="0" lvl="0" marL="0" rtl="0" algn="l">
              <a:spcBef>
                <a:spcPts val="1000"/>
              </a:spcBef>
              <a:spcAft>
                <a:spcPts val="0"/>
              </a:spcAft>
              <a:buClr>
                <a:schemeClr val="dk1"/>
              </a:buClr>
              <a:buSzPct val="29545"/>
              <a:buFont typeface="Arial"/>
              <a:buNone/>
            </a:pPr>
            <a:r>
              <a:rPr lang="en-US" sz="3723"/>
              <a:t>Do a market study to have a quantitative idea of the demand.</a:t>
            </a:r>
            <a:endParaRPr/>
          </a:p>
          <a:p>
            <a:pPr indent="0" lvl="0" marL="0" rtl="0" algn="l">
              <a:spcBef>
                <a:spcPts val="10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dd3dad98c5_0_5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00B050"/>
                </a:solidFill>
              </a:rPr>
              <a:t>Solution II</a:t>
            </a:r>
            <a:endParaRPr>
              <a:solidFill>
                <a:srgbClr val="00B050"/>
              </a:solidFill>
            </a:endParaRPr>
          </a:p>
        </p:txBody>
      </p:sp>
      <p:sp>
        <p:nvSpPr>
          <p:cNvPr id="211" name="Google Shape;211;gdd3dad98c5_0_5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62500" lnSpcReduction="20000"/>
          </a:bodyPr>
          <a:lstStyle/>
          <a:p>
            <a:pPr indent="0" lvl="0" marL="0" rtl="0" algn="l">
              <a:spcBef>
                <a:spcPts val="1000"/>
              </a:spcBef>
              <a:spcAft>
                <a:spcPts val="0"/>
              </a:spcAft>
              <a:buClr>
                <a:schemeClr val="dk1"/>
              </a:buClr>
              <a:buSzPct val="39285"/>
              <a:buFont typeface="Arial"/>
              <a:buNone/>
            </a:pPr>
            <a:r>
              <a:rPr lang="en-US"/>
              <a:t>The problem of excess inventory can be explained by the fact that demand is lower than supply.</a:t>
            </a:r>
            <a:endParaRPr/>
          </a:p>
          <a:p>
            <a:pPr indent="0" lvl="0" marL="0" rtl="0" algn="l">
              <a:spcBef>
                <a:spcPts val="1000"/>
              </a:spcBef>
              <a:spcAft>
                <a:spcPts val="0"/>
              </a:spcAft>
              <a:buClr>
                <a:schemeClr val="dk1"/>
              </a:buClr>
              <a:buSzPct val="39285"/>
              <a:buFont typeface="Arial"/>
              <a:buNone/>
            </a:pPr>
            <a:r>
              <a:rPr lang="en-US"/>
              <a:t>The second solution we propose is that the customer decreases the quantity of boxes by decreasing the order quantity. Thus, the demand will be at least equal to the supply.</a:t>
            </a:r>
            <a:endParaRPr/>
          </a:p>
          <a:p>
            <a:pPr indent="0" lvl="0" marL="0" rtl="0" algn="l">
              <a:spcBef>
                <a:spcPts val="1000"/>
              </a:spcBef>
              <a:spcAft>
                <a:spcPts val="0"/>
              </a:spcAft>
              <a:buClr>
                <a:schemeClr val="dk1"/>
              </a:buClr>
              <a:buSzPct val="39285"/>
              <a:buFont typeface="Arial"/>
              <a:buNone/>
            </a:pPr>
            <a:r>
              <a:t/>
            </a:r>
            <a:endParaRPr/>
          </a:p>
          <a:p>
            <a:pPr indent="0" lvl="0" marL="0" rtl="0" algn="l">
              <a:spcBef>
                <a:spcPts val="1000"/>
              </a:spcBef>
              <a:spcAft>
                <a:spcPts val="0"/>
              </a:spcAft>
              <a:buClr>
                <a:schemeClr val="dk1"/>
              </a:buClr>
              <a:buSzPct val="39285"/>
              <a:buFont typeface="Arial"/>
              <a:buNone/>
            </a:pPr>
            <a:r>
              <a:rPr lang="en-US">
                <a:solidFill>
                  <a:srgbClr val="FF0000"/>
                </a:solidFill>
              </a:rPr>
              <a:t>Strength of the solution.</a:t>
            </a:r>
            <a:endParaRPr>
              <a:solidFill>
                <a:srgbClr val="FF0000"/>
              </a:solidFill>
            </a:endParaRPr>
          </a:p>
          <a:p>
            <a:pPr indent="0" lvl="0" marL="0" rtl="0" algn="l">
              <a:spcBef>
                <a:spcPts val="1000"/>
              </a:spcBef>
              <a:spcAft>
                <a:spcPts val="0"/>
              </a:spcAft>
              <a:buClr>
                <a:schemeClr val="dk1"/>
              </a:buClr>
              <a:buSzPct val="39285"/>
              <a:buFont typeface="Arial"/>
              <a:buNone/>
            </a:pPr>
            <a:r>
              <a:rPr lang="en-US"/>
              <a:t>Increase of the company's turnover. Elimination of waste.</a:t>
            </a:r>
            <a:endParaRPr/>
          </a:p>
          <a:p>
            <a:pPr indent="0" lvl="0" marL="0" rtl="0" algn="l">
              <a:spcBef>
                <a:spcPts val="1000"/>
              </a:spcBef>
              <a:spcAft>
                <a:spcPts val="0"/>
              </a:spcAft>
              <a:buClr>
                <a:schemeClr val="dk1"/>
              </a:buClr>
              <a:buSzPct val="39285"/>
              <a:buFont typeface="Arial"/>
              <a:buNone/>
            </a:pPr>
            <a:r>
              <a:t/>
            </a:r>
            <a:endParaRPr/>
          </a:p>
          <a:p>
            <a:pPr indent="0" lvl="0" marL="0" rtl="0" algn="l">
              <a:spcBef>
                <a:spcPts val="1000"/>
              </a:spcBef>
              <a:spcAft>
                <a:spcPts val="0"/>
              </a:spcAft>
              <a:buClr>
                <a:schemeClr val="dk1"/>
              </a:buClr>
              <a:buSzPct val="39285"/>
              <a:buFont typeface="Arial"/>
              <a:buNone/>
            </a:pPr>
            <a:r>
              <a:rPr lang="en-US">
                <a:solidFill>
                  <a:srgbClr val="FF0000"/>
                </a:solidFill>
              </a:rPr>
              <a:t>Weaknesses of the solution.</a:t>
            </a:r>
            <a:endParaRPr>
              <a:solidFill>
                <a:srgbClr val="FF0000"/>
              </a:solidFill>
            </a:endParaRPr>
          </a:p>
          <a:p>
            <a:pPr indent="0" lvl="0" marL="0" rtl="0" algn="l">
              <a:spcBef>
                <a:spcPts val="1000"/>
              </a:spcBef>
              <a:spcAft>
                <a:spcPts val="0"/>
              </a:spcAft>
              <a:buClr>
                <a:schemeClr val="dk1"/>
              </a:buClr>
              <a:buSzPct val="39285"/>
              <a:buFont typeface="Arial"/>
              <a:buNone/>
            </a:pPr>
            <a:r>
              <a:rPr lang="en-US"/>
              <a:t>Dissatisfaction of the customers not finding products</a:t>
            </a:r>
            <a:endParaRPr/>
          </a:p>
          <a:p>
            <a:pPr indent="0" lvl="0" marL="0" rtl="0" algn="l">
              <a:spcBef>
                <a:spcPts val="1000"/>
              </a:spcBef>
              <a:spcAft>
                <a:spcPts val="0"/>
              </a:spcAft>
              <a:buClr>
                <a:schemeClr val="dk1"/>
              </a:buClr>
              <a:buSzPct val="39285"/>
              <a:buFont typeface="Arial"/>
              <a:buNone/>
            </a:pPr>
            <a:r>
              <a:t/>
            </a:r>
            <a:endParaRPr/>
          </a:p>
          <a:p>
            <a:pPr indent="0" lvl="0" marL="0" rtl="0" algn="l">
              <a:spcBef>
                <a:spcPts val="1000"/>
              </a:spcBef>
              <a:spcAft>
                <a:spcPts val="0"/>
              </a:spcAft>
              <a:buClr>
                <a:schemeClr val="dk1"/>
              </a:buClr>
              <a:buSzPct val="39285"/>
              <a:buFont typeface="Arial"/>
              <a:buNone/>
            </a:pPr>
            <a:r>
              <a:rPr lang="en-US">
                <a:solidFill>
                  <a:srgbClr val="FF0000"/>
                </a:solidFill>
              </a:rPr>
              <a:t>Recommendations.</a:t>
            </a:r>
            <a:endParaRPr>
              <a:solidFill>
                <a:srgbClr val="FF0000"/>
              </a:solidFill>
            </a:endParaRPr>
          </a:p>
          <a:p>
            <a:pPr indent="0" lvl="0" marL="0" rtl="0" algn="l">
              <a:spcBef>
                <a:spcPts val="1000"/>
              </a:spcBef>
              <a:spcAft>
                <a:spcPts val="0"/>
              </a:spcAft>
              <a:buClr>
                <a:schemeClr val="dk1"/>
              </a:buClr>
              <a:buSzPct val="39285"/>
              <a:buFont typeface="Arial"/>
              <a:buNone/>
            </a:pPr>
            <a:r>
              <a:rPr lang="en-US"/>
              <a:t>It is necessary that the periods of orders are more flexible to avoid the problem of excessive time of out of stock. </a:t>
            </a:r>
            <a:endParaRPr/>
          </a:p>
          <a:p>
            <a:pPr indent="0" lvl="0" marL="0" rtl="0" algn="l">
              <a:spcBef>
                <a:spcPts val="10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dd3dad98c5_0_62"/>
          <p:cNvSpPr txBox="1"/>
          <p:nvPr/>
        </p:nvSpPr>
        <p:spPr>
          <a:xfrm>
            <a:off x="454175" y="454175"/>
            <a:ext cx="10340100" cy="329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rgbClr val="00B050"/>
                </a:solidFill>
                <a:latin typeface="Quattrocento Sans"/>
                <a:ea typeface="Quattrocento Sans"/>
                <a:cs typeface="Quattrocento Sans"/>
                <a:sym typeface="Quattrocento Sans"/>
              </a:rPr>
              <a:t>Present Team Member:</a:t>
            </a:r>
            <a:endParaRPr sz="4000">
              <a:solidFill>
                <a:srgbClr val="00B050"/>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a:latin typeface="Quattrocento Sans"/>
              <a:ea typeface="Quattrocento Sans"/>
              <a:cs typeface="Quattrocento Sans"/>
              <a:sym typeface="Quattrocento Sans"/>
            </a:endParaRPr>
          </a:p>
          <a:p>
            <a:pPr indent="0" lvl="0" marL="0" rtl="0" algn="l">
              <a:spcBef>
                <a:spcPts val="0"/>
              </a:spcBef>
              <a:spcAft>
                <a:spcPts val="0"/>
              </a:spcAft>
              <a:buNone/>
            </a:pPr>
            <a:r>
              <a:t/>
            </a:r>
            <a:endParaRPr>
              <a:latin typeface="Quattrocento Sans"/>
              <a:ea typeface="Quattrocento Sans"/>
              <a:cs typeface="Quattrocento Sans"/>
              <a:sym typeface="Quattrocento Sans"/>
            </a:endParaRPr>
          </a:p>
          <a:p>
            <a:pPr indent="0" lvl="0" marL="0" rtl="0" algn="l">
              <a:spcBef>
                <a:spcPts val="0"/>
              </a:spcBef>
              <a:spcAft>
                <a:spcPts val="0"/>
              </a:spcAft>
              <a:buNone/>
            </a:pPr>
            <a:r>
              <a:t/>
            </a:r>
            <a:endParaRPr>
              <a:latin typeface="Quattrocento Sans"/>
              <a:ea typeface="Quattrocento Sans"/>
              <a:cs typeface="Quattrocento Sans"/>
              <a:sym typeface="Quattrocento Sans"/>
            </a:endParaRPr>
          </a:p>
          <a:p>
            <a:pPr indent="0" lvl="0" marL="0" rtl="0" algn="l">
              <a:spcBef>
                <a:spcPts val="0"/>
              </a:spcBef>
              <a:spcAft>
                <a:spcPts val="0"/>
              </a:spcAft>
              <a:buNone/>
            </a:pPr>
            <a:r>
              <a:rPr lang="en-US" sz="3000">
                <a:solidFill>
                  <a:schemeClr val="dk1"/>
                </a:solidFill>
                <a:latin typeface="Quattrocento Sans"/>
                <a:ea typeface="Quattrocento Sans"/>
                <a:cs typeface="Quattrocento Sans"/>
                <a:sym typeface="Quattrocento Sans"/>
              </a:rPr>
              <a:t>Djeninah TIMOTHEE</a:t>
            </a:r>
            <a:endParaRPr sz="3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lang="en-US" sz="3000">
                <a:solidFill>
                  <a:schemeClr val="dk1"/>
                </a:solidFill>
                <a:latin typeface="Quattrocento Sans"/>
                <a:ea typeface="Quattrocento Sans"/>
                <a:cs typeface="Quattrocento Sans"/>
                <a:sym typeface="Quattrocento Sans"/>
              </a:rPr>
              <a:t>Fred Junior NOEL</a:t>
            </a:r>
            <a:endParaRPr sz="3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lang="en-US" sz="3000">
                <a:solidFill>
                  <a:schemeClr val="dk1"/>
                </a:solidFill>
                <a:latin typeface="Quattrocento Sans"/>
                <a:ea typeface="Quattrocento Sans"/>
                <a:cs typeface="Quattrocento Sans"/>
                <a:sym typeface="Quattrocento Sans"/>
              </a:rPr>
              <a:t>Moise MASSON</a:t>
            </a:r>
            <a:endParaRPr sz="3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30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85763"/>
        </a:solidFill>
      </p:bgPr>
    </p:bg>
    <p:spTree>
      <p:nvGrpSpPr>
        <p:cNvPr id="222" name="Shape 222"/>
        <p:cNvGrpSpPr/>
        <p:nvPr/>
      </p:nvGrpSpPr>
      <p:grpSpPr>
        <a:xfrm>
          <a:off x="0" y="0"/>
          <a:ext cx="0" cy="0"/>
          <a:chOff x="0" y="0"/>
          <a:chExt cx="0" cy="0"/>
        </a:xfrm>
      </p:grpSpPr>
      <p:grpSp>
        <p:nvGrpSpPr>
          <p:cNvPr id="223" name="Google Shape;223;p8"/>
          <p:cNvGrpSpPr/>
          <p:nvPr/>
        </p:nvGrpSpPr>
        <p:grpSpPr>
          <a:xfrm>
            <a:off x="4325258" y="1544068"/>
            <a:ext cx="3541486" cy="3769865"/>
            <a:chOff x="4325258" y="1229517"/>
            <a:chExt cx="3541486" cy="3769865"/>
          </a:xfrm>
        </p:grpSpPr>
        <p:sp>
          <p:nvSpPr>
            <p:cNvPr id="224" name="Google Shape;224;p8"/>
            <p:cNvSpPr/>
            <p:nvPr/>
          </p:nvSpPr>
          <p:spPr>
            <a:xfrm>
              <a:off x="4792319" y="2392018"/>
              <a:ext cx="2607364" cy="2607364"/>
            </a:xfrm>
            <a:prstGeom prst="diamond">
              <a:avLst/>
            </a:prstGeom>
            <a:no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225" name="Google Shape;225;p8"/>
            <p:cNvSpPr/>
            <p:nvPr/>
          </p:nvSpPr>
          <p:spPr>
            <a:xfrm>
              <a:off x="4325258" y="1229517"/>
              <a:ext cx="3541486" cy="3541486"/>
            </a:xfrm>
            <a:prstGeom prst="diamond">
              <a:avLst/>
            </a:pr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
        <p:nvSpPr>
          <p:cNvPr id="226" name="Google Shape;226;p8"/>
          <p:cNvSpPr txBox="1"/>
          <p:nvPr>
            <p:ph type="ctrTitle"/>
          </p:nvPr>
        </p:nvSpPr>
        <p:spPr>
          <a:xfrm>
            <a:off x="1524000" y="2930403"/>
            <a:ext cx="9144000" cy="997196"/>
          </a:xfrm>
          <a:prstGeom prst="rect">
            <a:avLst/>
          </a:prstGeom>
          <a:noFill/>
          <a:ln>
            <a:noFill/>
          </a:ln>
        </p:spPr>
        <p:txBody>
          <a:bodyPr anchorCtr="0" anchor="ctr" bIns="0" lIns="0" spcFirstLastPara="1" rIns="0" wrap="square" tIns="0">
            <a:spAutoFit/>
          </a:bodyPr>
          <a:lstStyle/>
          <a:p>
            <a:pPr indent="0" lvl="0" marL="0" rtl="0" algn="ctr">
              <a:lnSpc>
                <a:spcPct val="90000"/>
              </a:lnSpc>
              <a:spcBef>
                <a:spcPts val="0"/>
              </a:spcBef>
              <a:spcAft>
                <a:spcPts val="0"/>
              </a:spcAft>
              <a:buClr>
                <a:schemeClr val="lt1"/>
              </a:buClr>
              <a:buSzPts val="7200"/>
              <a:buFont typeface="Arial"/>
              <a:buNone/>
            </a:pPr>
            <a:r>
              <a:rPr b="1" lang="en-US" sz="7200">
                <a:solidFill>
                  <a:schemeClr val="lt1"/>
                </a:solidFill>
              </a:rPr>
              <a:t>Thank You</a:t>
            </a:r>
            <a:endParaRPr sz="7200">
              <a:solidFill>
                <a:schemeClr val="accent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p:nvPr/>
        </p:nvSpPr>
        <p:spPr>
          <a:xfrm>
            <a:off x="4111626" y="1720850"/>
            <a:ext cx="3968750" cy="396875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101" name="Google Shape;101;p2"/>
          <p:cNvCxnSpPr/>
          <p:nvPr/>
        </p:nvCxnSpPr>
        <p:spPr>
          <a:xfrm>
            <a:off x="8105775" y="522898"/>
            <a:ext cx="4086225" cy="0"/>
          </a:xfrm>
          <a:prstGeom prst="straightConnector1">
            <a:avLst/>
          </a:prstGeom>
          <a:noFill/>
          <a:ln cap="flat" cmpd="sng" w="9525">
            <a:solidFill>
              <a:srgbClr val="085763"/>
            </a:solidFill>
            <a:prstDash val="solid"/>
            <a:miter lim="800000"/>
            <a:headEnd len="med" w="med" type="oval"/>
            <a:tailEnd len="sm" w="sm" type="none"/>
          </a:ln>
        </p:spPr>
      </p:cxnSp>
      <p:sp>
        <p:nvSpPr>
          <p:cNvPr id="102" name="Google Shape;102;p2"/>
          <p:cNvSpPr txBox="1"/>
          <p:nvPr/>
        </p:nvSpPr>
        <p:spPr>
          <a:xfrm>
            <a:off x="228600" y="190500"/>
            <a:ext cx="11734800" cy="7758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Arial"/>
              <a:buNone/>
            </a:pPr>
            <a:r>
              <a:rPr b="1" lang="en-US" sz="2800">
                <a:solidFill>
                  <a:srgbClr val="3F3F3F"/>
                </a:solidFill>
                <a:latin typeface="Arial"/>
                <a:ea typeface="Arial"/>
                <a:cs typeface="Arial"/>
                <a:sym typeface="Arial"/>
              </a:rPr>
              <a:t>Business Analy</a:t>
            </a:r>
            <a:r>
              <a:rPr b="1" lang="en-US" sz="2800">
                <a:solidFill>
                  <a:srgbClr val="3F3F3F"/>
                </a:solidFill>
              </a:rPr>
              <a:t>sis Plan</a:t>
            </a:r>
            <a:br>
              <a:rPr lang="en-US" sz="2800">
                <a:solidFill>
                  <a:srgbClr val="3F3F3F"/>
                </a:solidFill>
                <a:latin typeface="Arial"/>
                <a:ea typeface="Arial"/>
                <a:cs typeface="Arial"/>
                <a:sym typeface="Arial"/>
              </a:rPr>
            </a:br>
            <a:endParaRPr sz="2800">
              <a:solidFill>
                <a:srgbClr val="3F3F3F"/>
              </a:solidFill>
              <a:latin typeface="Arial"/>
              <a:ea typeface="Arial"/>
              <a:cs typeface="Arial"/>
              <a:sym typeface="Arial"/>
            </a:endParaRPr>
          </a:p>
        </p:txBody>
      </p:sp>
      <p:cxnSp>
        <p:nvCxnSpPr>
          <p:cNvPr id="103" name="Google Shape;103;p2"/>
          <p:cNvCxnSpPr/>
          <p:nvPr/>
        </p:nvCxnSpPr>
        <p:spPr>
          <a:xfrm>
            <a:off x="0" y="522898"/>
            <a:ext cx="4086225" cy="0"/>
          </a:xfrm>
          <a:prstGeom prst="straightConnector1">
            <a:avLst/>
          </a:prstGeom>
          <a:noFill/>
          <a:ln cap="flat" cmpd="sng" w="9525">
            <a:solidFill>
              <a:srgbClr val="085763"/>
            </a:solidFill>
            <a:prstDash val="solid"/>
            <a:miter lim="800000"/>
            <a:headEnd len="sm" w="sm" type="none"/>
            <a:tailEnd len="med" w="med" type="oval"/>
          </a:ln>
        </p:spPr>
      </p:cxnSp>
      <p:sp>
        <p:nvSpPr>
          <p:cNvPr id="104" name="Google Shape;104;p2"/>
          <p:cNvSpPr/>
          <p:nvPr/>
        </p:nvSpPr>
        <p:spPr>
          <a:xfrm>
            <a:off x="5248275" y="2857500"/>
            <a:ext cx="1695450" cy="169545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Group</a:t>
            </a:r>
            <a:endParaRPr/>
          </a:p>
          <a:p>
            <a:pPr indent="0" lvl="0" marL="0" marR="0" rtl="0" algn="ctr">
              <a:spcBef>
                <a:spcPts val="0"/>
              </a:spcBef>
              <a:spcAft>
                <a:spcPts val="0"/>
              </a:spcAft>
              <a:buNone/>
            </a:pPr>
            <a:r>
              <a:rPr b="1" lang="en-US" sz="1800">
                <a:solidFill>
                  <a:schemeClr val="lt1"/>
                </a:solidFill>
                <a:latin typeface="Arial"/>
                <a:ea typeface="Arial"/>
                <a:cs typeface="Arial"/>
                <a:sym typeface="Arial"/>
              </a:rPr>
              <a:t>Project</a:t>
            </a:r>
            <a:endParaRPr/>
          </a:p>
        </p:txBody>
      </p:sp>
      <p:sp>
        <p:nvSpPr>
          <p:cNvPr id="105" name="Google Shape;105;p2"/>
          <p:cNvSpPr/>
          <p:nvPr/>
        </p:nvSpPr>
        <p:spPr>
          <a:xfrm>
            <a:off x="6943725" y="1613875"/>
            <a:ext cx="4521600" cy="741000"/>
          </a:xfrm>
          <a:prstGeom prst="roundRect">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Quattrocento Sans"/>
                <a:ea typeface="Quattrocento Sans"/>
                <a:cs typeface="Quattrocento Sans"/>
                <a:sym typeface="Quattrocento Sans"/>
              </a:rPr>
              <a:t>Methodology</a:t>
            </a:r>
            <a:endParaRPr/>
          </a:p>
        </p:txBody>
      </p:sp>
      <p:sp>
        <p:nvSpPr>
          <p:cNvPr id="106" name="Google Shape;106;p2"/>
          <p:cNvSpPr/>
          <p:nvPr/>
        </p:nvSpPr>
        <p:spPr>
          <a:xfrm>
            <a:off x="6832600" y="1514475"/>
            <a:ext cx="939800" cy="939800"/>
          </a:xfrm>
          <a:prstGeom prst="ellipse">
            <a:avLst/>
          </a:prstGeom>
          <a:solidFill>
            <a:srgbClr val="CA7A0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07" name="Google Shape;107;p2"/>
          <p:cNvSpPr/>
          <p:nvPr/>
        </p:nvSpPr>
        <p:spPr>
          <a:xfrm>
            <a:off x="7693025" y="3334727"/>
            <a:ext cx="4270375" cy="740997"/>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Quattrocento Sans"/>
                <a:ea typeface="Quattrocento Sans"/>
                <a:cs typeface="Quattrocento Sans"/>
                <a:sym typeface="Quattrocento Sans"/>
              </a:rPr>
              <a:t>Discussion &amp; Proposed Solution</a:t>
            </a:r>
            <a:endParaRPr/>
          </a:p>
        </p:txBody>
      </p:sp>
      <p:sp>
        <p:nvSpPr>
          <p:cNvPr id="108" name="Google Shape;108;p2"/>
          <p:cNvSpPr/>
          <p:nvPr/>
        </p:nvSpPr>
        <p:spPr>
          <a:xfrm>
            <a:off x="7490264" y="3235325"/>
            <a:ext cx="939800" cy="939800"/>
          </a:xfrm>
          <a:prstGeom prst="ellipse">
            <a:avLst/>
          </a:prstGeom>
          <a:solidFill>
            <a:srgbClr val="0C829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09" name="Google Shape;109;p2"/>
          <p:cNvSpPr/>
          <p:nvPr/>
        </p:nvSpPr>
        <p:spPr>
          <a:xfrm>
            <a:off x="6943725" y="5154975"/>
            <a:ext cx="4410600" cy="741000"/>
          </a:xfrm>
          <a:prstGeom prst="roundRect">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Quattrocento Sans"/>
                <a:ea typeface="Quattrocento Sans"/>
                <a:cs typeface="Quattrocento Sans"/>
                <a:sym typeface="Quattrocento Sans"/>
              </a:rPr>
              <a:t>Present Team Members</a:t>
            </a:r>
            <a:endParaRPr/>
          </a:p>
        </p:txBody>
      </p:sp>
      <p:sp>
        <p:nvSpPr>
          <p:cNvPr id="110" name="Google Shape;110;p2"/>
          <p:cNvSpPr/>
          <p:nvPr/>
        </p:nvSpPr>
        <p:spPr>
          <a:xfrm>
            <a:off x="6815008" y="5062903"/>
            <a:ext cx="939800" cy="939800"/>
          </a:xfrm>
          <a:prstGeom prst="ellipse">
            <a:avLst/>
          </a:prstGeom>
          <a:solidFill>
            <a:srgbClr val="CA7A0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11" name="Google Shape;111;p2"/>
          <p:cNvSpPr/>
          <p:nvPr/>
        </p:nvSpPr>
        <p:spPr>
          <a:xfrm>
            <a:off x="837675" y="1613875"/>
            <a:ext cx="4410600" cy="741000"/>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Quattrocento Sans"/>
                <a:ea typeface="Quattrocento Sans"/>
                <a:cs typeface="Quattrocento Sans"/>
                <a:sym typeface="Quattrocento Sans"/>
              </a:rPr>
              <a:t>Problem</a:t>
            </a:r>
            <a:endParaRPr/>
          </a:p>
        </p:txBody>
      </p:sp>
      <p:sp>
        <p:nvSpPr>
          <p:cNvPr id="112" name="Google Shape;112;p2"/>
          <p:cNvSpPr/>
          <p:nvPr/>
        </p:nvSpPr>
        <p:spPr>
          <a:xfrm>
            <a:off x="4451295" y="1514475"/>
            <a:ext cx="939800" cy="939800"/>
          </a:xfrm>
          <a:prstGeom prst="ellipse">
            <a:avLst/>
          </a:prstGeom>
          <a:solidFill>
            <a:srgbClr val="0C829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13" name="Google Shape;113;p2"/>
          <p:cNvSpPr/>
          <p:nvPr/>
        </p:nvSpPr>
        <p:spPr>
          <a:xfrm>
            <a:off x="228600" y="3334725"/>
            <a:ext cx="4270500" cy="741000"/>
          </a:xfrm>
          <a:prstGeom prst="roundRect">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Quattrocento Sans"/>
                <a:ea typeface="Quattrocento Sans"/>
                <a:cs typeface="Quattrocento Sans"/>
                <a:sym typeface="Quattrocento Sans"/>
              </a:rPr>
              <a:t>Results</a:t>
            </a:r>
            <a:endParaRPr/>
          </a:p>
        </p:txBody>
      </p:sp>
      <p:sp>
        <p:nvSpPr>
          <p:cNvPr id="114" name="Google Shape;114;p2"/>
          <p:cNvSpPr/>
          <p:nvPr/>
        </p:nvSpPr>
        <p:spPr>
          <a:xfrm>
            <a:off x="3670300" y="3235325"/>
            <a:ext cx="939800" cy="939800"/>
          </a:xfrm>
          <a:prstGeom prst="ellipse">
            <a:avLst/>
          </a:prstGeom>
          <a:solidFill>
            <a:srgbClr val="CA7A0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15" name="Google Shape;115;p2"/>
          <p:cNvSpPr/>
          <p:nvPr/>
        </p:nvSpPr>
        <p:spPr>
          <a:xfrm>
            <a:off x="837675" y="5154975"/>
            <a:ext cx="4410600" cy="741000"/>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Quattrocento Sans"/>
                <a:ea typeface="Quattrocento Sans"/>
                <a:cs typeface="Quattrocento Sans"/>
                <a:sym typeface="Quattrocento Sans"/>
              </a:rPr>
              <a:t>References &amp; Appendices</a:t>
            </a:r>
            <a:endParaRPr/>
          </a:p>
        </p:txBody>
      </p:sp>
      <p:sp>
        <p:nvSpPr>
          <p:cNvPr id="116" name="Google Shape;116;p2"/>
          <p:cNvSpPr/>
          <p:nvPr/>
        </p:nvSpPr>
        <p:spPr>
          <a:xfrm>
            <a:off x="4384985" y="5062903"/>
            <a:ext cx="939800" cy="939800"/>
          </a:xfrm>
          <a:prstGeom prst="ellipse">
            <a:avLst/>
          </a:prstGeom>
          <a:solidFill>
            <a:srgbClr val="0C829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nvGrpSpPr>
          <p:cNvPr descr="Icons of bar chart and line graph." id="117" name="Google Shape;117;p2"/>
          <p:cNvGrpSpPr/>
          <p:nvPr/>
        </p:nvGrpSpPr>
        <p:grpSpPr>
          <a:xfrm>
            <a:off x="3952630" y="3514349"/>
            <a:ext cx="347679" cy="347680"/>
            <a:chOff x="4319588" y="2492375"/>
            <a:chExt cx="287338" cy="287339"/>
          </a:xfrm>
        </p:grpSpPr>
        <p:sp>
          <p:nvSpPr>
            <p:cNvPr id="118" name="Google Shape;118;p2"/>
            <p:cNvSpPr/>
            <p:nvPr/>
          </p:nvSpPr>
          <p:spPr>
            <a:xfrm>
              <a:off x="4319588" y="2587626"/>
              <a:ext cx="287338" cy="192088"/>
            </a:xfrm>
            <a:custGeom>
              <a:rect b="b" l="l" r="r" t="t"/>
              <a:pathLst>
                <a:path extrusionOk="0" h="602" w="904">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9" name="Google Shape;119;p2"/>
            <p:cNvSpPr/>
            <p:nvPr/>
          </p:nvSpPr>
          <p:spPr>
            <a:xfrm>
              <a:off x="4338638" y="2492375"/>
              <a:ext cx="252413" cy="157163"/>
            </a:xfrm>
            <a:custGeom>
              <a:rect b="b" l="l" r="r" t="t"/>
              <a:pathLst>
                <a:path extrusionOk="0" h="497" w="7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descr="Icon of check box. " id="120" name="Google Shape;120;p2"/>
          <p:cNvSpPr/>
          <p:nvPr/>
        </p:nvSpPr>
        <p:spPr>
          <a:xfrm>
            <a:off x="4737698" y="1811496"/>
            <a:ext cx="345758" cy="345758"/>
          </a:xfrm>
          <a:custGeom>
            <a:rect b="b" l="l" r="r" t="t"/>
            <a:pathLst>
              <a:path extrusionOk="0" h="719" w="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descr="Icon of graph. " id="121" name="Google Shape;121;p2"/>
          <p:cNvSpPr/>
          <p:nvPr/>
        </p:nvSpPr>
        <p:spPr>
          <a:xfrm>
            <a:off x="4681045" y="5425333"/>
            <a:ext cx="347679" cy="347679"/>
          </a:xfrm>
          <a:custGeom>
            <a:rect b="b" l="l" r="r" t="t"/>
            <a:pathLst>
              <a:path extrusionOk="0" h="903" w="904">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nvGrpSpPr>
          <p:cNvPr descr="Icon of human being and gear. " id="122" name="Google Shape;122;p2"/>
          <p:cNvGrpSpPr/>
          <p:nvPr/>
        </p:nvGrpSpPr>
        <p:grpSpPr>
          <a:xfrm>
            <a:off x="7133463" y="5386522"/>
            <a:ext cx="338073" cy="339996"/>
            <a:chOff x="6450013" y="5349875"/>
            <a:chExt cx="279399" cy="280988"/>
          </a:xfrm>
        </p:grpSpPr>
        <p:sp>
          <p:nvSpPr>
            <p:cNvPr id="123" name="Google Shape;123;p2"/>
            <p:cNvSpPr/>
            <p:nvPr/>
          </p:nvSpPr>
          <p:spPr>
            <a:xfrm>
              <a:off x="6450013" y="5349875"/>
              <a:ext cx="182562" cy="238125"/>
            </a:xfrm>
            <a:custGeom>
              <a:rect b="b" l="l" r="r" t="t"/>
              <a:pathLst>
                <a:path extrusionOk="0" h="602" w="459">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4" name="Google Shape;124;p2"/>
            <p:cNvSpPr/>
            <p:nvPr/>
          </p:nvSpPr>
          <p:spPr>
            <a:xfrm>
              <a:off x="6597650" y="5497513"/>
              <a:ext cx="131762" cy="133350"/>
            </a:xfrm>
            <a:custGeom>
              <a:rect b="b" l="l" r="r" t="t"/>
              <a:pathLst>
                <a:path extrusionOk="0" h="336" w="332">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descr="Icon of gears. " id="125" name="Google Shape;125;p2"/>
          <p:cNvGrpSpPr/>
          <p:nvPr/>
        </p:nvGrpSpPr>
        <p:grpSpPr>
          <a:xfrm>
            <a:off x="7770085" y="3549620"/>
            <a:ext cx="343837" cy="343837"/>
            <a:chOff x="7613650" y="1387475"/>
            <a:chExt cx="284163" cy="284163"/>
          </a:xfrm>
        </p:grpSpPr>
        <p:sp>
          <p:nvSpPr>
            <p:cNvPr id="126" name="Google Shape;126;p2"/>
            <p:cNvSpPr/>
            <p:nvPr/>
          </p:nvSpPr>
          <p:spPr>
            <a:xfrm>
              <a:off x="7613650" y="1471613"/>
              <a:ext cx="200025" cy="200025"/>
            </a:xfrm>
            <a:custGeom>
              <a:rect b="b" l="l" r="r" t="t"/>
              <a:pathLst>
                <a:path extrusionOk="0" h="629" w="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7" name="Google Shape;127;p2"/>
            <p:cNvSpPr/>
            <p:nvPr/>
          </p:nvSpPr>
          <p:spPr>
            <a:xfrm>
              <a:off x="7781925" y="1387475"/>
              <a:ext cx="115888" cy="117475"/>
            </a:xfrm>
            <a:custGeom>
              <a:rect b="b" l="l" r="r" t="t"/>
              <a:pathLst>
                <a:path extrusionOk="0" h="369" w="362">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descr="Icon of box and whisker chart. " id="128" name="Google Shape;128;p2"/>
          <p:cNvSpPr/>
          <p:nvPr/>
        </p:nvSpPr>
        <p:spPr>
          <a:xfrm>
            <a:off x="7112029" y="1804654"/>
            <a:ext cx="345758" cy="345758"/>
          </a:xfrm>
          <a:custGeom>
            <a:rect b="b" l="l" r="r" t="t"/>
            <a:pathLst>
              <a:path extrusionOk="0" h="898" w="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lang="en-US">
                <a:solidFill>
                  <a:srgbClr val="00B050"/>
                </a:solidFill>
              </a:rPr>
              <a:t>Problem</a:t>
            </a:r>
            <a:endParaRPr b="1">
              <a:solidFill>
                <a:srgbClr val="00B050"/>
              </a:solidFill>
            </a:endParaRPr>
          </a:p>
        </p:txBody>
      </p:sp>
      <p:sp>
        <p:nvSpPr>
          <p:cNvPr id="134" name="Google Shape;134;p3"/>
          <p:cNvSpPr txBox="1"/>
          <p:nvPr>
            <p:ph idx="1" type="body"/>
          </p:nvPr>
        </p:nvSpPr>
        <p:spPr>
          <a:xfrm>
            <a:off x="245918" y="2158133"/>
            <a:ext cx="11700164" cy="4699867"/>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Clr>
                <a:schemeClr val="dk1"/>
              </a:buClr>
              <a:buSzPts val="2800"/>
              <a:buNone/>
            </a:pPr>
            <a:r>
              <a:rPr lang="en-US"/>
              <a:t>For the past three months, the store has had some problems with tomato paste orders. In analyzing the operation of the store, they have realized that they are buying too many cans. Since then, they have been asking themselves this question: </a:t>
            </a:r>
            <a:r>
              <a:rPr b="1" lang="en-US">
                <a:solidFill>
                  <a:srgbClr val="FF9900"/>
                </a:solidFill>
              </a:rPr>
              <a:t>should the store continue to sell tomato paste or not?</a:t>
            </a:r>
            <a:r>
              <a:rPr lang="en-US"/>
              <a:t> Mr. Michel wonders if there is a way to minimize his losses.</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Faced with this question, the company's problem is defined as follows: "</a:t>
            </a:r>
            <a:r>
              <a:rPr b="1" lang="en-US">
                <a:solidFill>
                  <a:srgbClr val="FF9900"/>
                </a:solidFill>
              </a:rPr>
              <a:t>How can the company continue to sell tomato paste without making a deficit?</a:t>
            </a:r>
            <a:r>
              <a:rPr b="1" lang="en-US">
                <a:solidFill>
                  <a:srgbClr val="FF0000"/>
                </a:solidFill>
              </a:rPr>
              <a:t> </a:t>
            </a:r>
            <a:r>
              <a:rPr lang="en-US"/>
              <a:t>It is to answer this question that the son of the owner of the store contacted our firm "MFD Consulting Group".</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50"/>
              </a:buClr>
              <a:buSzPts val="4400"/>
              <a:buFont typeface="Arial"/>
              <a:buNone/>
            </a:pPr>
            <a:r>
              <a:rPr b="1" lang="en-US">
                <a:solidFill>
                  <a:srgbClr val="00B050"/>
                </a:solidFill>
              </a:rPr>
              <a:t>Methodology</a:t>
            </a:r>
            <a:endParaRPr>
              <a:solidFill>
                <a:srgbClr val="00B050"/>
              </a:solidFill>
            </a:endParaRPr>
          </a:p>
        </p:txBody>
      </p:sp>
      <p:sp>
        <p:nvSpPr>
          <p:cNvPr id="140" name="Google Shape;140;p4"/>
          <p:cNvSpPr txBox="1"/>
          <p:nvPr>
            <p:ph idx="1" type="body"/>
          </p:nvPr>
        </p:nvSpPr>
        <p:spPr>
          <a:xfrm>
            <a:off x="339436" y="2141536"/>
            <a:ext cx="11513127" cy="4716463"/>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First, we have collected the necessary information </a:t>
            </a:r>
            <a:r>
              <a:rPr lang="en-US">
                <a:solidFill>
                  <a:srgbClr val="FF9900"/>
                </a:solidFill>
              </a:rPr>
              <a:t>from the database of the company Boutique</a:t>
            </a:r>
            <a:r>
              <a:rPr lang="en-US"/>
              <a:t> for the analysis. For example, purchases, sales, unit prices, stocks, dates and others, will allow to calculate immediately the gross profit margins for each product and for each period. This will allow us to make a quantitative approach to the problem.</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Then, we used the Microsoft Excel data processing software to make the calculations on the data and the visualization.  The statistical analysis of this data will allow us to see where the company is at, to set up strategies, etc.</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lang="en-US">
                <a:solidFill>
                  <a:srgbClr val="00B050"/>
                </a:solidFill>
              </a:rPr>
              <a:t>Results:</a:t>
            </a:r>
            <a:endParaRPr b="1">
              <a:solidFill>
                <a:srgbClr val="00B050"/>
              </a:solidFill>
            </a:endParaRPr>
          </a:p>
        </p:txBody>
      </p:sp>
      <p:pic>
        <p:nvPicPr>
          <p:cNvPr id="146" name="Google Shape;146;p5" title="Chart"/>
          <p:cNvPicPr preferRelativeResize="0"/>
          <p:nvPr/>
        </p:nvPicPr>
        <p:blipFill>
          <a:blip r:embed="rId3">
            <a:alphaModFix/>
          </a:blip>
          <a:stretch>
            <a:fillRect/>
          </a:stretch>
        </p:blipFill>
        <p:spPr>
          <a:xfrm>
            <a:off x="0" y="1690700"/>
            <a:ext cx="6873150" cy="4208650"/>
          </a:xfrm>
          <a:prstGeom prst="rect">
            <a:avLst/>
          </a:prstGeom>
          <a:noFill/>
          <a:ln>
            <a:noFill/>
          </a:ln>
        </p:spPr>
      </p:pic>
      <p:sp>
        <p:nvSpPr>
          <p:cNvPr id="147" name="Google Shape;147;p5"/>
          <p:cNvSpPr txBox="1"/>
          <p:nvPr/>
        </p:nvSpPr>
        <p:spPr>
          <a:xfrm>
            <a:off x="6873150" y="417150"/>
            <a:ext cx="4965600" cy="655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500">
              <a:latin typeface="Quattrocento Sans"/>
              <a:ea typeface="Quattrocento Sans"/>
              <a:cs typeface="Quattrocento Sans"/>
              <a:sym typeface="Quattrocento Sans"/>
            </a:endParaRPr>
          </a:p>
          <a:p>
            <a:pPr indent="0" lvl="0" marL="0" rtl="0" algn="l">
              <a:spcBef>
                <a:spcPts val="0"/>
              </a:spcBef>
              <a:spcAft>
                <a:spcPts val="0"/>
              </a:spcAft>
              <a:buNone/>
            </a:pPr>
            <a:r>
              <a:rPr lang="en-US" sz="2500">
                <a:latin typeface="Quattrocento Sans"/>
                <a:ea typeface="Quattrocento Sans"/>
                <a:cs typeface="Quattrocento Sans"/>
                <a:sym typeface="Quattrocento Sans"/>
              </a:rPr>
              <a:t>At the beginning of the fiscal year, in December, the Boutique Company did not show any loss for the brands A and C. On the contrary, the sales volumes of these two brands are higher than their costs. But, unfortunately, for the product B, a loss has been registered.</a:t>
            </a:r>
            <a:endParaRPr sz="2500">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500">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en-US" sz="2500">
                <a:latin typeface="Quattrocento Sans"/>
                <a:ea typeface="Quattrocento Sans"/>
                <a:cs typeface="Quattrocento Sans"/>
                <a:sym typeface="Quattrocento Sans"/>
              </a:rPr>
              <a:t>These results can be explained by the fact that at the beginning of the year, there are no expired products and each sale is a direct gain for the company.</a:t>
            </a:r>
            <a:endParaRPr sz="2500">
              <a:latin typeface="Quattrocento Sans"/>
              <a:ea typeface="Quattrocento Sans"/>
              <a:cs typeface="Quattrocento Sans"/>
              <a:sym typeface="Quattrocento Sans"/>
            </a:endParaRPr>
          </a:p>
          <a:p>
            <a:pPr indent="0" lvl="0" marL="0" rtl="0" algn="l">
              <a:spcBef>
                <a:spcPts val="0"/>
              </a:spcBef>
              <a:spcAft>
                <a:spcPts val="0"/>
              </a:spcAft>
              <a:buNone/>
            </a:pPr>
            <a:r>
              <a:t/>
            </a:r>
            <a:endParaRPr>
              <a:latin typeface="Quattrocento Sans"/>
              <a:ea typeface="Quattrocento Sans"/>
              <a:cs typeface="Quattrocento Sans"/>
              <a:sym typeface="Quattrocen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gdce4abe4f2_2_12" title="Chart"/>
          <p:cNvPicPr preferRelativeResize="0"/>
          <p:nvPr/>
        </p:nvPicPr>
        <p:blipFill>
          <a:blip r:embed="rId3">
            <a:alphaModFix/>
          </a:blip>
          <a:stretch>
            <a:fillRect/>
          </a:stretch>
        </p:blipFill>
        <p:spPr>
          <a:xfrm>
            <a:off x="4557875" y="2104298"/>
            <a:ext cx="7496874" cy="4635575"/>
          </a:xfrm>
          <a:prstGeom prst="rect">
            <a:avLst/>
          </a:prstGeom>
          <a:noFill/>
          <a:ln>
            <a:noFill/>
          </a:ln>
        </p:spPr>
      </p:pic>
      <p:sp>
        <p:nvSpPr>
          <p:cNvPr id="154" name="Google Shape;154;gdce4abe4f2_2_12"/>
          <p:cNvSpPr txBox="1"/>
          <p:nvPr/>
        </p:nvSpPr>
        <p:spPr>
          <a:xfrm>
            <a:off x="181775" y="196800"/>
            <a:ext cx="4376100" cy="557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500">
                <a:latin typeface="Quattrocento Sans"/>
                <a:ea typeface="Quattrocento Sans"/>
                <a:cs typeface="Quattrocento Sans"/>
                <a:sym typeface="Quattrocento Sans"/>
              </a:rPr>
              <a:t>For the month of January, the Boutique Company has made a loss for all brands: A, B and C. B. </a:t>
            </a:r>
            <a:endParaRPr sz="2500">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en-US" sz="2500">
                <a:latin typeface="Quattrocento Sans"/>
                <a:ea typeface="Quattrocento Sans"/>
                <a:cs typeface="Quattrocento Sans"/>
                <a:sym typeface="Quattrocento Sans"/>
              </a:rPr>
              <a:t>Brand B is still the most unfavorable in terms of yield.</a:t>
            </a:r>
            <a:endParaRPr sz="2500">
              <a:latin typeface="Quattrocento Sans"/>
              <a:ea typeface="Quattrocento Sans"/>
              <a:cs typeface="Quattrocento Sans"/>
              <a:sym typeface="Quattrocento Sans"/>
            </a:endParaRPr>
          </a:p>
          <a:p>
            <a:pPr indent="0" lvl="0" marL="0" rtl="0" algn="l">
              <a:spcBef>
                <a:spcPts val="0"/>
              </a:spcBef>
              <a:spcAft>
                <a:spcPts val="0"/>
              </a:spcAft>
              <a:buNone/>
            </a:pPr>
            <a:r>
              <a:t/>
            </a:r>
            <a:endParaRPr sz="2500">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en-US" sz="2500">
                <a:latin typeface="Quattrocento Sans"/>
                <a:ea typeface="Quattrocento Sans"/>
                <a:cs typeface="Quattrocento Sans"/>
                <a:sym typeface="Quattrocento Sans"/>
              </a:rPr>
              <a:t>A good explanation would be that at the beginning of January there was a large quantity of lost products. These products have a cost, so they will negatively affect its profit margin</a:t>
            </a:r>
            <a:r>
              <a:rPr lang="en-US" sz="2100">
                <a:latin typeface="Quattrocento Sans"/>
                <a:ea typeface="Quattrocento Sans"/>
                <a:cs typeface="Quattrocento Sans"/>
                <a:sym typeface="Quattrocento Sans"/>
              </a:rPr>
              <a:t>.</a:t>
            </a:r>
            <a:endParaRPr sz="2100">
              <a:latin typeface="Quattrocento Sans"/>
              <a:ea typeface="Quattrocento Sans"/>
              <a:cs typeface="Quattrocento Sans"/>
              <a:sym typeface="Quattrocento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gdce4abe4f2_2_17" title="Chart"/>
          <p:cNvPicPr preferRelativeResize="0"/>
          <p:nvPr/>
        </p:nvPicPr>
        <p:blipFill>
          <a:blip r:embed="rId3">
            <a:alphaModFix/>
          </a:blip>
          <a:stretch>
            <a:fillRect/>
          </a:stretch>
        </p:blipFill>
        <p:spPr>
          <a:xfrm>
            <a:off x="107000" y="2180025"/>
            <a:ext cx="7099200" cy="4484175"/>
          </a:xfrm>
          <a:prstGeom prst="rect">
            <a:avLst/>
          </a:prstGeom>
          <a:noFill/>
          <a:ln>
            <a:noFill/>
          </a:ln>
        </p:spPr>
      </p:pic>
      <p:sp>
        <p:nvSpPr>
          <p:cNvPr id="161" name="Google Shape;161;gdce4abe4f2_2_17"/>
          <p:cNvSpPr txBox="1"/>
          <p:nvPr/>
        </p:nvSpPr>
        <p:spPr>
          <a:xfrm>
            <a:off x="7054800" y="423875"/>
            <a:ext cx="4783800" cy="441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Quattrocento Sans"/>
                <a:ea typeface="Quattrocento Sans"/>
                <a:cs typeface="Quattrocento Sans"/>
                <a:sym typeface="Quattrocento Sans"/>
              </a:rPr>
              <a:t>In February, we notice that the situation has not changed, if not worsened. </a:t>
            </a:r>
            <a:endParaRPr sz="2500">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500">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en-US" sz="2500">
                <a:latin typeface="Quattrocento Sans"/>
                <a:ea typeface="Quattrocento Sans"/>
                <a:cs typeface="Quattrocento Sans"/>
                <a:sym typeface="Quattrocento Sans"/>
              </a:rPr>
              <a:t>In spite of the accounting hypothesis: first in, first out. The losses are accumulating, because the brands have a shelf life of one month and in spite of the losses of January, the same amount of products has been ordered.</a:t>
            </a:r>
            <a:endParaRPr sz="2500">
              <a:latin typeface="Quattrocento Sans"/>
              <a:ea typeface="Quattrocento Sans"/>
              <a:cs typeface="Quattrocento Sans"/>
              <a:sym typeface="Quattrocen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gdd3dad98c5_0_6" title="Graphique"/>
          <p:cNvPicPr preferRelativeResize="0"/>
          <p:nvPr/>
        </p:nvPicPr>
        <p:blipFill>
          <a:blip r:embed="rId3">
            <a:alphaModFix/>
          </a:blip>
          <a:stretch>
            <a:fillRect/>
          </a:stretch>
        </p:blipFill>
        <p:spPr>
          <a:xfrm>
            <a:off x="152400" y="152400"/>
            <a:ext cx="5943600" cy="3667125"/>
          </a:xfrm>
          <a:prstGeom prst="rect">
            <a:avLst/>
          </a:prstGeom>
          <a:noFill/>
          <a:ln>
            <a:noFill/>
          </a:ln>
        </p:spPr>
      </p:pic>
      <p:sp>
        <p:nvSpPr>
          <p:cNvPr id="168" name="Google Shape;168;gdd3dad98c5_0_6"/>
          <p:cNvSpPr txBox="1"/>
          <p:nvPr/>
        </p:nvSpPr>
        <p:spPr>
          <a:xfrm>
            <a:off x="6403825" y="2391975"/>
            <a:ext cx="5582100" cy="42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500">
                <a:latin typeface="Quattrocento Sans"/>
                <a:ea typeface="Quattrocento Sans"/>
                <a:cs typeface="Quattrocento Sans"/>
                <a:sym typeface="Quattrocento Sans"/>
              </a:rPr>
              <a:t>Here we have a graph of the quantity of </a:t>
            </a:r>
            <a:r>
              <a:rPr b="1" lang="en-US" sz="2500">
                <a:solidFill>
                  <a:srgbClr val="FF0000"/>
                </a:solidFill>
                <a:latin typeface="Quattrocento Sans"/>
                <a:ea typeface="Quattrocento Sans"/>
                <a:cs typeface="Quattrocento Sans"/>
                <a:sym typeface="Quattrocento Sans"/>
              </a:rPr>
              <a:t>expired products</a:t>
            </a:r>
            <a:r>
              <a:rPr lang="en-US" sz="2500">
                <a:latin typeface="Quattrocento Sans"/>
                <a:ea typeface="Quattrocento Sans"/>
                <a:cs typeface="Quattrocento Sans"/>
                <a:sym typeface="Quattrocento Sans"/>
              </a:rPr>
              <a:t> per month and per brand.</a:t>
            </a:r>
            <a:endParaRPr sz="2500">
              <a:latin typeface="Quattrocento Sans"/>
              <a:ea typeface="Quattrocento Sans"/>
              <a:cs typeface="Quattrocento Sans"/>
              <a:sym typeface="Quattrocento Sans"/>
            </a:endParaRPr>
          </a:p>
          <a:p>
            <a:pPr indent="0" lvl="0" marL="0" rtl="0" algn="l">
              <a:spcBef>
                <a:spcPts val="0"/>
              </a:spcBef>
              <a:spcAft>
                <a:spcPts val="0"/>
              </a:spcAft>
              <a:buNone/>
            </a:pPr>
            <a:r>
              <a:rPr lang="en-US" sz="2500">
                <a:latin typeface="Quattrocento Sans"/>
                <a:ea typeface="Quattrocento Sans"/>
                <a:cs typeface="Quattrocento Sans"/>
                <a:sym typeface="Quattrocento Sans"/>
              </a:rPr>
              <a:t>This graph joins our previous analysis on another angle, that of costs.</a:t>
            </a:r>
            <a:endParaRPr sz="2500">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500">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en-US" sz="2500">
                <a:latin typeface="Quattrocento Sans"/>
                <a:ea typeface="Quattrocento Sans"/>
                <a:cs typeface="Quattrocento Sans"/>
                <a:sym typeface="Quattrocento Sans"/>
              </a:rPr>
              <a:t>Directly, the brand B costs the most to the </a:t>
            </a:r>
            <a:r>
              <a:rPr lang="en-US" sz="2500">
                <a:latin typeface="Quattrocento Sans"/>
                <a:ea typeface="Quattrocento Sans"/>
                <a:cs typeface="Quattrocento Sans"/>
                <a:sym typeface="Quattrocento Sans"/>
              </a:rPr>
              <a:t>Company</a:t>
            </a:r>
            <a:r>
              <a:rPr lang="en-US" sz="2500">
                <a:latin typeface="Quattrocento Sans"/>
                <a:ea typeface="Quattrocento Sans"/>
                <a:cs typeface="Quattrocento Sans"/>
                <a:sym typeface="Quattrocento Sans"/>
              </a:rPr>
              <a:t>. We can say that it is the brand of product least preferred by the customers.</a:t>
            </a:r>
            <a:endParaRPr sz="2500">
              <a:latin typeface="Quattrocento Sans"/>
              <a:ea typeface="Quattrocento Sans"/>
              <a:cs typeface="Quattrocento Sans"/>
              <a:sym typeface="Quattrocento Sans"/>
            </a:endParaRPr>
          </a:p>
          <a:p>
            <a:pPr indent="0" lvl="0" marL="0" rtl="0" algn="l">
              <a:spcBef>
                <a:spcPts val="0"/>
              </a:spcBef>
              <a:spcAft>
                <a:spcPts val="0"/>
              </a:spcAft>
              <a:buNone/>
            </a:pPr>
            <a:r>
              <a:t/>
            </a:r>
            <a:endParaRPr>
              <a:latin typeface="Quattrocento Sans"/>
              <a:ea typeface="Quattrocento Sans"/>
              <a:cs typeface="Quattrocento Sans"/>
              <a:sym typeface="Quattrocen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cxnSp>
        <p:nvCxnSpPr>
          <p:cNvPr id="174" name="Google Shape;174;p6"/>
          <p:cNvCxnSpPr/>
          <p:nvPr/>
        </p:nvCxnSpPr>
        <p:spPr>
          <a:xfrm>
            <a:off x="8105775" y="522898"/>
            <a:ext cx="4086225" cy="0"/>
          </a:xfrm>
          <a:prstGeom prst="straightConnector1">
            <a:avLst/>
          </a:prstGeom>
          <a:noFill/>
          <a:ln cap="flat" cmpd="sng" w="9525">
            <a:solidFill>
              <a:srgbClr val="085763"/>
            </a:solidFill>
            <a:prstDash val="solid"/>
            <a:miter lim="800000"/>
            <a:headEnd len="med" w="med" type="oval"/>
            <a:tailEnd len="sm" w="sm" type="none"/>
          </a:ln>
        </p:spPr>
      </p:cxnSp>
      <p:sp>
        <p:nvSpPr>
          <p:cNvPr id="175" name="Google Shape;175;p6"/>
          <p:cNvSpPr txBox="1"/>
          <p:nvPr/>
        </p:nvSpPr>
        <p:spPr>
          <a:xfrm>
            <a:off x="228600" y="190500"/>
            <a:ext cx="11734800" cy="664797"/>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Arial"/>
              <a:buNone/>
            </a:pPr>
            <a:r>
              <a:rPr b="1" lang="en-US" sz="2800">
                <a:solidFill>
                  <a:srgbClr val="3F3F3F"/>
                </a:solidFill>
                <a:latin typeface="Arial"/>
                <a:ea typeface="Arial"/>
                <a:cs typeface="Arial"/>
                <a:sym typeface="Arial"/>
              </a:rPr>
              <a:t>SWOT Analysis</a:t>
            </a:r>
            <a:br>
              <a:rPr lang="en-US" sz="2800">
                <a:solidFill>
                  <a:srgbClr val="3F3F3F"/>
                </a:solidFill>
                <a:latin typeface="Arial"/>
                <a:ea typeface="Arial"/>
                <a:cs typeface="Arial"/>
                <a:sym typeface="Arial"/>
              </a:rPr>
            </a:br>
            <a:r>
              <a:rPr lang="en-US" sz="2000">
                <a:solidFill>
                  <a:srgbClr val="3F3F3F"/>
                </a:solidFill>
                <a:latin typeface="Arial"/>
                <a:ea typeface="Arial"/>
                <a:cs typeface="Arial"/>
                <a:sym typeface="Arial"/>
              </a:rPr>
              <a:t> </a:t>
            </a:r>
            <a:endParaRPr sz="2800">
              <a:solidFill>
                <a:srgbClr val="3F3F3F"/>
              </a:solidFill>
              <a:latin typeface="Arial"/>
              <a:ea typeface="Arial"/>
              <a:cs typeface="Arial"/>
              <a:sym typeface="Arial"/>
            </a:endParaRPr>
          </a:p>
        </p:txBody>
      </p:sp>
      <p:cxnSp>
        <p:nvCxnSpPr>
          <p:cNvPr id="176" name="Google Shape;176;p6"/>
          <p:cNvCxnSpPr/>
          <p:nvPr/>
        </p:nvCxnSpPr>
        <p:spPr>
          <a:xfrm>
            <a:off x="0" y="522898"/>
            <a:ext cx="4086225" cy="0"/>
          </a:xfrm>
          <a:prstGeom prst="straightConnector1">
            <a:avLst/>
          </a:prstGeom>
          <a:noFill/>
          <a:ln cap="flat" cmpd="sng" w="9525">
            <a:solidFill>
              <a:srgbClr val="085763"/>
            </a:solidFill>
            <a:prstDash val="solid"/>
            <a:miter lim="800000"/>
            <a:headEnd len="sm" w="sm" type="none"/>
            <a:tailEnd len="med" w="med" type="oval"/>
          </a:ln>
        </p:spPr>
      </p:cxnSp>
      <p:sp>
        <p:nvSpPr>
          <p:cNvPr id="177" name="Google Shape;177;p6"/>
          <p:cNvSpPr/>
          <p:nvPr/>
        </p:nvSpPr>
        <p:spPr>
          <a:xfrm>
            <a:off x="1230086" y="1347561"/>
            <a:ext cx="4967514" cy="664797"/>
          </a:xfrm>
          <a:prstGeom prst="roundRect">
            <a:avLst>
              <a:gd fmla="val 16667" name="adj"/>
            </a:avLst>
          </a:prstGeom>
          <a:solidFill>
            <a:srgbClr val="0C829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POSITIVE</a:t>
            </a:r>
            <a:endParaRPr/>
          </a:p>
        </p:txBody>
      </p:sp>
      <p:sp>
        <p:nvSpPr>
          <p:cNvPr id="178" name="Google Shape;178;p6"/>
          <p:cNvSpPr/>
          <p:nvPr/>
        </p:nvSpPr>
        <p:spPr>
          <a:xfrm>
            <a:off x="6313716" y="1347561"/>
            <a:ext cx="4967514" cy="664797"/>
          </a:xfrm>
          <a:prstGeom prst="roundRect">
            <a:avLst>
              <a:gd fmla="val 16667" name="adj"/>
            </a:avLst>
          </a:prstGeom>
          <a:solidFill>
            <a:srgbClr val="0C829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NEGATIVE</a:t>
            </a:r>
            <a:endParaRPr/>
          </a:p>
        </p:txBody>
      </p:sp>
      <p:sp>
        <p:nvSpPr>
          <p:cNvPr id="179" name="Google Shape;179;p6"/>
          <p:cNvSpPr/>
          <p:nvPr/>
        </p:nvSpPr>
        <p:spPr>
          <a:xfrm rot="-5400000">
            <a:off x="-106838" y="4864308"/>
            <a:ext cx="1972763" cy="664797"/>
          </a:xfrm>
          <a:prstGeom prst="roundRect">
            <a:avLst>
              <a:gd fmla="val 16667" name="adj"/>
            </a:avLst>
          </a:prstGeom>
          <a:solidFill>
            <a:srgbClr val="CA7A0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EXTERNAL</a:t>
            </a:r>
            <a:endParaRPr/>
          </a:p>
        </p:txBody>
      </p:sp>
      <p:sp>
        <p:nvSpPr>
          <p:cNvPr id="180" name="Google Shape;180;p6"/>
          <p:cNvSpPr/>
          <p:nvPr/>
        </p:nvSpPr>
        <p:spPr>
          <a:xfrm rot="-5400000">
            <a:off x="-106838" y="2758556"/>
            <a:ext cx="1972763" cy="664797"/>
          </a:xfrm>
          <a:prstGeom prst="roundRect">
            <a:avLst>
              <a:gd fmla="val 16667" name="adj"/>
            </a:avLst>
          </a:prstGeom>
          <a:solidFill>
            <a:srgbClr val="CA7A0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INTERNAL</a:t>
            </a:r>
            <a:endParaRPr/>
          </a:p>
        </p:txBody>
      </p:sp>
      <p:cxnSp>
        <p:nvCxnSpPr>
          <p:cNvPr id="181" name="Google Shape;181;p6"/>
          <p:cNvCxnSpPr/>
          <p:nvPr/>
        </p:nvCxnSpPr>
        <p:spPr>
          <a:xfrm>
            <a:off x="1385888" y="4143831"/>
            <a:ext cx="9895342" cy="0"/>
          </a:xfrm>
          <a:prstGeom prst="straightConnector1">
            <a:avLst/>
          </a:prstGeom>
          <a:noFill/>
          <a:ln cap="flat" cmpd="sng" w="9525">
            <a:solidFill>
              <a:schemeClr val="dk2"/>
            </a:solidFill>
            <a:prstDash val="solid"/>
            <a:miter lim="800000"/>
            <a:headEnd len="sm" w="sm" type="none"/>
            <a:tailEnd len="sm" w="sm" type="none"/>
          </a:ln>
        </p:spPr>
      </p:cxnSp>
      <p:cxnSp>
        <p:nvCxnSpPr>
          <p:cNvPr id="182" name="Google Shape;182;p6"/>
          <p:cNvCxnSpPr/>
          <p:nvPr/>
        </p:nvCxnSpPr>
        <p:spPr>
          <a:xfrm>
            <a:off x="6255658" y="2104573"/>
            <a:ext cx="0" cy="4078515"/>
          </a:xfrm>
          <a:prstGeom prst="straightConnector1">
            <a:avLst/>
          </a:prstGeom>
          <a:noFill/>
          <a:ln cap="flat" cmpd="sng" w="9525">
            <a:solidFill>
              <a:schemeClr val="dk2"/>
            </a:solidFill>
            <a:prstDash val="solid"/>
            <a:miter lim="800000"/>
            <a:headEnd len="sm" w="sm" type="none"/>
            <a:tailEnd len="sm" w="sm" type="none"/>
          </a:ln>
        </p:spPr>
      </p:cxnSp>
      <p:sp>
        <p:nvSpPr>
          <p:cNvPr id="183" name="Google Shape;183;p6"/>
          <p:cNvSpPr/>
          <p:nvPr/>
        </p:nvSpPr>
        <p:spPr>
          <a:xfrm>
            <a:off x="1632408" y="2604468"/>
            <a:ext cx="4162870" cy="132343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3F3F3F"/>
                </a:solidFill>
                <a:latin typeface="Quattrocento Sans"/>
                <a:ea typeface="Quattrocento Sans"/>
                <a:cs typeface="Quattrocento Sans"/>
                <a:sym typeface="Quattrocento Sans"/>
              </a:rPr>
              <a:t>- Record of purchases and sales (Dataset)</a:t>
            </a:r>
            <a:endParaRPr/>
          </a:p>
          <a:p>
            <a:pPr indent="0" lvl="0" marL="0" marR="0" rtl="0" algn="l">
              <a:spcBef>
                <a:spcPts val="1200"/>
              </a:spcBef>
              <a:spcAft>
                <a:spcPts val="0"/>
              </a:spcAft>
              <a:buNone/>
            </a:pPr>
            <a:r>
              <a:rPr lang="en-US" sz="1400">
                <a:solidFill>
                  <a:srgbClr val="3F3F3F"/>
                </a:solidFill>
                <a:latin typeface="Quattrocento Sans"/>
                <a:ea typeface="Quattrocento Sans"/>
                <a:cs typeface="Quattrocento Sans"/>
                <a:sym typeface="Quattrocento Sans"/>
              </a:rPr>
              <a:t>- Selling multiple brands of tomato paste (A, B and C)</a:t>
            </a:r>
            <a:endParaRPr/>
          </a:p>
          <a:p>
            <a:pPr indent="0" lvl="0" marL="0" marR="0" rtl="0" algn="l">
              <a:spcBef>
                <a:spcPts val="1200"/>
              </a:spcBef>
              <a:spcAft>
                <a:spcPts val="0"/>
              </a:spcAft>
              <a:buNone/>
            </a:pPr>
            <a:r>
              <a:rPr lang="en-US" sz="1400">
                <a:solidFill>
                  <a:srgbClr val="3F3F3F"/>
                </a:solidFill>
                <a:latin typeface="Quattrocento Sans"/>
                <a:ea typeface="Quattrocento Sans"/>
                <a:cs typeface="Quattrocento Sans"/>
                <a:sym typeface="Quattrocento Sans"/>
              </a:rPr>
              <a:t>- Regular replenishment</a:t>
            </a:r>
            <a:endParaRPr/>
          </a:p>
          <a:p>
            <a:pPr indent="0" lvl="0" marL="0" marR="0" rtl="0" algn="l">
              <a:spcBef>
                <a:spcPts val="1200"/>
              </a:spcBef>
              <a:spcAft>
                <a:spcPts val="0"/>
              </a:spcAft>
              <a:buNone/>
            </a:pPr>
            <a:r>
              <a:rPr lang="en-US" sz="1400">
                <a:solidFill>
                  <a:srgbClr val="3F3F3F"/>
                </a:solidFill>
                <a:latin typeface="Quattrocento Sans"/>
                <a:ea typeface="Quattrocento Sans"/>
                <a:cs typeface="Quattrocento Sans"/>
                <a:sym typeface="Quattrocento Sans"/>
              </a:rPr>
              <a:t>- Qualified human resources</a:t>
            </a:r>
            <a:endParaRPr/>
          </a:p>
        </p:txBody>
      </p:sp>
      <p:sp>
        <p:nvSpPr>
          <p:cNvPr id="184" name="Google Shape;184;p6"/>
          <p:cNvSpPr/>
          <p:nvPr/>
        </p:nvSpPr>
        <p:spPr>
          <a:xfrm>
            <a:off x="6716038" y="2604468"/>
            <a:ext cx="5247360" cy="132343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3F3F3F"/>
                </a:solidFill>
                <a:latin typeface="Quattrocento Sans"/>
                <a:ea typeface="Quattrocento Sans"/>
                <a:cs typeface="Quattrocento Sans"/>
                <a:sym typeface="Quattrocento Sans"/>
              </a:rPr>
              <a:t>- Lack of information </a:t>
            </a:r>
            <a:endParaRPr/>
          </a:p>
          <a:p>
            <a:pPr indent="0" lvl="0" marL="0" marR="0" rtl="0" algn="l">
              <a:spcBef>
                <a:spcPts val="1200"/>
              </a:spcBef>
              <a:spcAft>
                <a:spcPts val="0"/>
              </a:spcAft>
              <a:buNone/>
            </a:pPr>
            <a:r>
              <a:rPr lang="en-US" sz="1400">
                <a:solidFill>
                  <a:srgbClr val="3F3F3F"/>
                </a:solidFill>
                <a:latin typeface="Quattrocento Sans"/>
                <a:ea typeface="Quattrocento Sans"/>
                <a:cs typeface="Quattrocento Sans"/>
                <a:sym typeface="Quattrocento Sans"/>
              </a:rPr>
              <a:t>- Missing management tools</a:t>
            </a:r>
            <a:endParaRPr/>
          </a:p>
          <a:p>
            <a:pPr indent="0" lvl="0" marL="0" marR="0" rtl="0" algn="l">
              <a:spcBef>
                <a:spcPts val="1200"/>
              </a:spcBef>
              <a:spcAft>
                <a:spcPts val="0"/>
              </a:spcAft>
              <a:buNone/>
            </a:pPr>
            <a:r>
              <a:rPr lang="en-US" sz="1400">
                <a:solidFill>
                  <a:srgbClr val="3F3F3F"/>
                </a:solidFill>
                <a:latin typeface="Quattrocento Sans"/>
                <a:ea typeface="Quattrocento Sans"/>
                <a:cs typeface="Quattrocento Sans"/>
                <a:sym typeface="Quattrocento Sans"/>
              </a:rPr>
              <a:t>- Short deadline</a:t>
            </a:r>
            <a:endParaRPr/>
          </a:p>
          <a:p>
            <a:pPr indent="0" lvl="0" marL="0" marR="0" rtl="0" algn="l">
              <a:spcBef>
                <a:spcPts val="1200"/>
              </a:spcBef>
              <a:spcAft>
                <a:spcPts val="0"/>
              </a:spcAft>
              <a:buNone/>
            </a:pPr>
            <a:r>
              <a:rPr lang="en-US" sz="1400">
                <a:solidFill>
                  <a:srgbClr val="3F3F3F"/>
                </a:solidFill>
                <a:latin typeface="Quattrocento Sans"/>
                <a:ea typeface="Quattrocento Sans"/>
                <a:cs typeface="Quattrocento Sans"/>
                <a:sym typeface="Quattrocento Sans"/>
              </a:rPr>
              <a:t>- Not enough information about the company's stakeholders </a:t>
            </a:r>
            <a:endParaRPr/>
          </a:p>
        </p:txBody>
      </p:sp>
      <p:sp>
        <p:nvSpPr>
          <p:cNvPr id="185" name="Google Shape;185;p6"/>
          <p:cNvSpPr/>
          <p:nvPr/>
        </p:nvSpPr>
        <p:spPr>
          <a:xfrm>
            <a:off x="1632408" y="4710220"/>
            <a:ext cx="4162870" cy="5847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3F3F3F"/>
                </a:solidFill>
                <a:latin typeface="Quattrocento Sans"/>
                <a:ea typeface="Quattrocento Sans"/>
                <a:cs typeface="Quattrocento Sans"/>
                <a:sym typeface="Quattrocento Sans"/>
              </a:rPr>
              <a:t>Discerning clientele;</a:t>
            </a:r>
            <a:endParaRPr/>
          </a:p>
          <a:p>
            <a:pPr indent="0" lvl="0" marL="0" marR="0" rtl="0" algn="l">
              <a:spcBef>
                <a:spcPts val="1200"/>
              </a:spcBef>
              <a:spcAft>
                <a:spcPts val="0"/>
              </a:spcAft>
              <a:buNone/>
            </a:pPr>
            <a:r>
              <a:rPr lang="en-US" sz="1400">
                <a:solidFill>
                  <a:srgbClr val="3F3F3F"/>
                </a:solidFill>
                <a:latin typeface="Quattrocento Sans"/>
                <a:ea typeface="Quattrocento Sans"/>
                <a:cs typeface="Quattrocento Sans"/>
                <a:sym typeface="Quattrocento Sans"/>
              </a:rPr>
              <a:t>- Several suppliers;</a:t>
            </a:r>
            <a:endParaRPr/>
          </a:p>
        </p:txBody>
      </p:sp>
      <p:sp>
        <p:nvSpPr>
          <p:cNvPr id="186" name="Google Shape;186;p6"/>
          <p:cNvSpPr/>
          <p:nvPr/>
        </p:nvSpPr>
        <p:spPr>
          <a:xfrm>
            <a:off x="6716039" y="4710220"/>
            <a:ext cx="4162870" cy="5847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3F3F3F"/>
                </a:solidFill>
                <a:latin typeface="Quattrocento Sans"/>
                <a:ea typeface="Quattrocento Sans"/>
                <a:cs typeface="Quattrocento Sans"/>
                <a:sym typeface="Quattrocento Sans"/>
              </a:rPr>
              <a:t>- Perishable product in one (1) month;</a:t>
            </a:r>
            <a:endParaRPr/>
          </a:p>
          <a:p>
            <a:pPr indent="0" lvl="0" marL="0" marR="0" rtl="0" algn="l">
              <a:spcBef>
                <a:spcPts val="1200"/>
              </a:spcBef>
              <a:spcAft>
                <a:spcPts val="0"/>
              </a:spcAft>
              <a:buNone/>
            </a:pPr>
            <a:r>
              <a:rPr lang="en-US" sz="1400">
                <a:solidFill>
                  <a:srgbClr val="3F3F3F"/>
                </a:solidFill>
                <a:latin typeface="Quattrocento Sans"/>
                <a:ea typeface="Quattrocento Sans"/>
                <a:cs typeface="Quattrocento Sans"/>
                <a:sym typeface="Quattrocento Sans"/>
              </a:rPr>
              <a:t>- Competitive market </a:t>
            </a:r>
            <a:endParaRPr/>
          </a:p>
        </p:txBody>
      </p:sp>
      <p:sp>
        <p:nvSpPr>
          <p:cNvPr id="187" name="Google Shape;187;p6"/>
          <p:cNvSpPr/>
          <p:nvPr/>
        </p:nvSpPr>
        <p:spPr>
          <a:xfrm>
            <a:off x="1632399" y="2198171"/>
            <a:ext cx="4162870" cy="2462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1600">
                <a:solidFill>
                  <a:srgbClr val="3F3F3F"/>
                </a:solidFill>
                <a:latin typeface="Quattrocento Sans"/>
                <a:ea typeface="Quattrocento Sans"/>
                <a:cs typeface="Quattrocento Sans"/>
                <a:sym typeface="Quattrocento Sans"/>
              </a:rPr>
              <a:t>STRENGTH</a:t>
            </a:r>
            <a:endParaRPr/>
          </a:p>
        </p:txBody>
      </p:sp>
      <p:sp>
        <p:nvSpPr>
          <p:cNvPr id="188" name="Google Shape;188;p6"/>
          <p:cNvSpPr/>
          <p:nvPr/>
        </p:nvSpPr>
        <p:spPr>
          <a:xfrm>
            <a:off x="6716039" y="2198171"/>
            <a:ext cx="4162870" cy="2462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1600">
                <a:solidFill>
                  <a:srgbClr val="3F3F3F"/>
                </a:solidFill>
                <a:latin typeface="Quattrocento Sans"/>
                <a:ea typeface="Quattrocento Sans"/>
                <a:cs typeface="Quattrocento Sans"/>
                <a:sym typeface="Quattrocento Sans"/>
              </a:rPr>
              <a:t>WEAKNESS</a:t>
            </a:r>
            <a:endParaRPr/>
          </a:p>
        </p:txBody>
      </p:sp>
      <p:sp>
        <p:nvSpPr>
          <p:cNvPr id="189" name="Google Shape;189;p6"/>
          <p:cNvSpPr/>
          <p:nvPr/>
        </p:nvSpPr>
        <p:spPr>
          <a:xfrm>
            <a:off x="1632399" y="4303915"/>
            <a:ext cx="4162870" cy="2462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1600">
                <a:solidFill>
                  <a:srgbClr val="3F3F3F"/>
                </a:solidFill>
                <a:latin typeface="Quattrocento Sans"/>
                <a:ea typeface="Quattrocento Sans"/>
                <a:cs typeface="Quattrocento Sans"/>
                <a:sym typeface="Quattrocento Sans"/>
              </a:rPr>
              <a:t>OPPORTUNITY</a:t>
            </a:r>
            <a:endParaRPr/>
          </a:p>
        </p:txBody>
      </p:sp>
      <p:sp>
        <p:nvSpPr>
          <p:cNvPr id="190" name="Google Shape;190;p6"/>
          <p:cNvSpPr/>
          <p:nvPr/>
        </p:nvSpPr>
        <p:spPr>
          <a:xfrm>
            <a:off x="6716039" y="4303915"/>
            <a:ext cx="4162870" cy="2462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1600">
                <a:solidFill>
                  <a:srgbClr val="3F3F3F"/>
                </a:solidFill>
                <a:latin typeface="Quattrocento Sans"/>
                <a:ea typeface="Quattrocento Sans"/>
                <a:cs typeface="Quattrocento Sans"/>
                <a:sym typeface="Quattrocento Sans"/>
              </a:rPr>
              <a:t>THREAT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73">
      <a:dk1>
        <a:srgbClr val="000000"/>
      </a:dk1>
      <a:lt1>
        <a:srgbClr val="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2021-05-28T06:03:11Z</dcterms:created>
  <dc:creator>Fred Junior Noel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