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5" r:id="rId8"/>
    <p:sldId id="266" r:id="rId9"/>
    <p:sldId id="267" r:id="rId10"/>
    <p:sldId id="263" r:id="rId11"/>
    <p:sldId id="264"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5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846729" y="1176263"/>
            <a:ext cx="7450541" cy="1305560"/>
          </a:xfrm>
          <a:prstGeom prst="rect">
            <a:avLst/>
          </a:prstGeom>
        </p:spPr>
        <p:txBody>
          <a:bodyPr wrap="square" lIns="0" tIns="0" rIns="0" bIns="0">
            <a:spAutoFit/>
          </a:bodyPr>
          <a:lstStyle>
            <a:lvl1pPr>
              <a:defRPr sz="14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A9988"/>
          </a:solidFill>
        </p:spPr>
        <p:txBody>
          <a:bodyPr wrap="square" lIns="0" tIns="0" rIns="0" bIns="0" rtlCol="0"/>
          <a:lstStyle/>
          <a:p>
            <a:endParaRPr/>
          </a:p>
        </p:txBody>
      </p:sp>
      <p:grpSp>
        <p:nvGrpSpPr>
          <p:cNvPr id="3" name="object 3"/>
          <p:cNvGrpSpPr/>
          <p:nvPr/>
        </p:nvGrpSpPr>
        <p:grpSpPr>
          <a:xfrm>
            <a:off x="0" y="0"/>
            <a:ext cx="9144000" cy="5144135"/>
            <a:chOff x="0" y="0"/>
            <a:chExt cx="9144000" cy="5144135"/>
          </a:xfrm>
        </p:grpSpPr>
        <p:sp>
          <p:nvSpPr>
            <p:cNvPr id="4" name="object 4"/>
            <p:cNvSpPr/>
            <p:nvPr/>
          </p:nvSpPr>
          <p:spPr>
            <a:xfrm>
              <a:off x="4188550" y="2607974"/>
              <a:ext cx="4955540" cy="2536190"/>
            </a:xfrm>
            <a:custGeom>
              <a:avLst/>
              <a:gdLst/>
              <a:ahLst/>
              <a:cxnLst/>
              <a:rect l="l" t="t" r="r" b="b"/>
              <a:pathLst>
                <a:path w="4955540" h="2536190">
                  <a:moveTo>
                    <a:pt x="4955399" y="2535599"/>
                  </a:moveTo>
                  <a:lnTo>
                    <a:pt x="0" y="2535599"/>
                  </a:lnTo>
                  <a:lnTo>
                    <a:pt x="0" y="0"/>
                  </a:lnTo>
                  <a:lnTo>
                    <a:pt x="4955399" y="0"/>
                  </a:lnTo>
                  <a:lnTo>
                    <a:pt x="4955399" y="25355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4630362" y="2934287"/>
              <a:ext cx="4071774" cy="1882975"/>
            </a:xfrm>
            <a:prstGeom prst="rect">
              <a:avLst/>
            </a:prstGeom>
          </p:spPr>
        </p:pic>
        <p:pic>
          <p:nvPicPr>
            <p:cNvPr id="6" name="object 6"/>
            <p:cNvPicPr/>
            <p:nvPr/>
          </p:nvPicPr>
          <p:blipFill>
            <a:blip r:embed="rId3" cstate="print"/>
            <a:stretch>
              <a:fillRect/>
            </a:stretch>
          </p:blipFill>
          <p:spPr>
            <a:xfrm>
              <a:off x="0" y="0"/>
              <a:ext cx="4188550" cy="5143497"/>
            </a:xfrm>
            <a:prstGeom prst="rect">
              <a:avLst/>
            </a:prstGeom>
          </p:spPr>
        </p:pic>
      </p:grpSp>
      <p:sp>
        <p:nvSpPr>
          <p:cNvPr id="8" name="object 8"/>
          <p:cNvSpPr txBox="1"/>
          <p:nvPr/>
        </p:nvSpPr>
        <p:spPr>
          <a:xfrm>
            <a:off x="8912946" y="4852670"/>
            <a:ext cx="99060" cy="177800"/>
          </a:xfrm>
          <a:prstGeom prst="rect">
            <a:avLst/>
          </a:prstGeom>
        </p:spPr>
        <p:txBody>
          <a:bodyPr vert="horz" wrap="square" lIns="0" tIns="12700" rIns="0" bIns="0" rtlCol="0">
            <a:spAutoFit/>
          </a:bodyPr>
          <a:lstStyle/>
          <a:p>
            <a:pPr marL="12700">
              <a:lnSpc>
                <a:spcPct val="100000"/>
              </a:lnSpc>
              <a:spcBef>
                <a:spcPts val="100"/>
              </a:spcBef>
            </a:pPr>
            <a:r>
              <a:rPr sz="1000" spc="30" dirty="0">
                <a:latin typeface="Tahoma"/>
                <a:cs typeface="Tahoma"/>
              </a:rPr>
              <a:t>1</a:t>
            </a:r>
            <a:endParaRPr sz="10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300863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105" dirty="0">
                <a:solidFill>
                  <a:srgbClr val="1A1A1A"/>
                </a:solidFill>
                <a:latin typeface="Trebuchet MS"/>
                <a:cs typeface="Trebuchet MS"/>
              </a:rPr>
              <a:t>e</a:t>
            </a:r>
            <a:r>
              <a:rPr sz="2600" b="1" spc="75" dirty="0">
                <a:solidFill>
                  <a:srgbClr val="1A1A1A"/>
                </a:solidFill>
                <a:latin typeface="Trebuchet MS"/>
                <a:cs typeface="Trebuchet MS"/>
              </a:rPr>
              <a:t>c</a:t>
            </a:r>
            <a:r>
              <a:rPr sz="2600" b="1" spc="125" dirty="0">
                <a:solidFill>
                  <a:srgbClr val="1A1A1A"/>
                </a:solidFill>
                <a:latin typeface="Trebuchet MS"/>
                <a:cs typeface="Trebuchet MS"/>
              </a:rPr>
              <a:t>ommend</a:t>
            </a:r>
            <a:r>
              <a:rPr sz="2600" b="1" spc="80" dirty="0">
                <a:solidFill>
                  <a:srgbClr val="1A1A1A"/>
                </a:solidFill>
                <a:latin typeface="Trebuchet MS"/>
                <a:cs typeface="Trebuchet MS"/>
              </a:rPr>
              <a:t>a</a:t>
            </a:r>
            <a:r>
              <a:rPr sz="2600" b="1" spc="30" dirty="0">
                <a:solidFill>
                  <a:srgbClr val="1A1A1A"/>
                </a:solidFill>
                <a:latin typeface="Trebuchet MS"/>
                <a:cs typeface="Trebuchet MS"/>
              </a:rPr>
              <a:t>tions</a:t>
            </a:r>
            <a:endParaRPr sz="2600">
              <a:latin typeface="Trebuchet MS"/>
              <a:cs typeface="Trebuchet MS"/>
            </a:endParaRPr>
          </a:p>
        </p:txBody>
      </p:sp>
      <p:sp>
        <p:nvSpPr>
          <p:cNvPr id="3" name="object 3"/>
          <p:cNvSpPr txBox="1"/>
          <p:nvPr/>
        </p:nvSpPr>
        <p:spPr>
          <a:xfrm>
            <a:off x="734324" y="1019171"/>
            <a:ext cx="6301105" cy="1451679"/>
          </a:xfrm>
          <a:prstGeom prst="rect">
            <a:avLst/>
          </a:prstGeom>
        </p:spPr>
        <p:txBody>
          <a:bodyPr vert="horz" wrap="square" lIns="0" tIns="12700" rIns="0" bIns="0" rtlCol="0">
            <a:spAutoFit/>
          </a:bodyPr>
          <a:lstStyle/>
          <a:p>
            <a:pPr marL="12700">
              <a:lnSpc>
                <a:spcPct val="100000"/>
              </a:lnSpc>
              <a:spcBef>
                <a:spcPts val="100"/>
              </a:spcBef>
            </a:pPr>
            <a:endParaRPr lang="en-US" sz="1300" spc="40" dirty="0">
              <a:solidFill>
                <a:srgbClr val="595959"/>
              </a:solidFill>
              <a:latin typeface="Tahoma"/>
              <a:cs typeface="Tahoma"/>
            </a:endParaRPr>
          </a:p>
          <a:p>
            <a:pPr marL="12700">
              <a:lnSpc>
                <a:spcPct val="100000"/>
              </a:lnSpc>
              <a:spcBef>
                <a:spcPts val="100"/>
              </a:spcBef>
            </a:pPr>
            <a:endParaRPr lang="en-US" sz="1300" spc="40" dirty="0">
              <a:solidFill>
                <a:srgbClr val="595959"/>
              </a:solidFill>
              <a:latin typeface="Tahoma"/>
              <a:cs typeface="Tahoma"/>
            </a:endParaRPr>
          </a:p>
          <a:p>
            <a:pPr marL="12700">
              <a:lnSpc>
                <a:spcPct val="100000"/>
              </a:lnSpc>
              <a:spcBef>
                <a:spcPts val="100"/>
              </a:spcBef>
            </a:pPr>
            <a:r>
              <a:rPr lang="en-US" sz="1300" spc="40" dirty="0">
                <a:solidFill>
                  <a:srgbClr val="595959"/>
                </a:solidFill>
                <a:latin typeface="Tahoma"/>
                <a:cs typeface="Tahoma"/>
              </a:rPr>
              <a:t>In the immediate future, we recommend that the MSPP, through the Direction </a:t>
            </a:r>
            <a:r>
              <a:rPr lang="en-US" sz="1300" spc="40" dirty="0" err="1">
                <a:solidFill>
                  <a:srgbClr val="595959"/>
                </a:solidFill>
                <a:latin typeface="Tahoma"/>
                <a:cs typeface="Tahoma"/>
              </a:rPr>
              <a:t>Nationale</a:t>
            </a:r>
            <a:r>
              <a:rPr lang="en-US" sz="1300" spc="40" dirty="0">
                <a:solidFill>
                  <a:srgbClr val="595959"/>
                </a:solidFill>
                <a:latin typeface="Tahoma"/>
                <a:cs typeface="Tahoma"/>
              </a:rPr>
              <a:t> de </a:t>
            </a:r>
            <a:r>
              <a:rPr lang="en-US" sz="1300" spc="40" dirty="0" err="1">
                <a:solidFill>
                  <a:srgbClr val="595959"/>
                </a:solidFill>
                <a:latin typeface="Tahoma"/>
                <a:cs typeface="Tahoma"/>
              </a:rPr>
              <a:t>l'Eau</a:t>
            </a:r>
            <a:r>
              <a:rPr lang="en-US" sz="1300" spc="40" dirty="0">
                <a:solidFill>
                  <a:srgbClr val="595959"/>
                </a:solidFill>
                <a:latin typeface="Tahoma"/>
                <a:cs typeface="Tahoma"/>
              </a:rPr>
              <a:t> Potable et de </a:t>
            </a:r>
            <a:r>
              <a:rPr lang="en-US" sz="1300" spc="40" dirty="0" err="1">
                <a:solidFill>
                  <a:srgbClr val="595959"/>
                </a:solidFill>
                <a:latin typeface="Tahoma"/>
                <a:cs typeface="Tahoma"/>
              </a:rPr>
              <a:t>l'Assainissement</a:t>
            </a:r>
            <a:r>
              <a:rPr lang="en-US" sz="1300" spc="40" dirty="0">
                <a:solidFill>
                  <a:srgbClr val="595959"/>
                </a:solidFill>
                <a:latin typeface="Tahoma"/>
                <a:cs typeface="Tahoma"/>
              </a:rPr>
              <a:t>, rehabilitate and increase water distribution facilities. The difficulties of finding water and of good quality remain a big problem.</a:t>
            </a:r>
          </a:p>
          <a:p>
            <a:pPr marL="12700">
              <a:lnSpc>
                <a:spcPct val="100000"/>
              </a:lnSpc>
              <a:spcBef>
                <a:spcPts val="100"/>
              </a:spcBef>
            </a:pPr>
            <a:endParaRPr lang="en-US" sz="1300" spc="40" dirty="0">
              <a:solidFill>
                <a:srgbClr val="595959"/>
              </a:solidFill>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4480" y="4828426"/>
            <a:ext cx="497334" cy="240017"/>
          </a:xfrm>
          <a:prstGeom prst="rect">
            <a:avLst/>
          </a:prstGeom>
        </p:spPr>
      </p:pic>
      <p:sp>
        <p:nvSpPr>
          <p:cNvPr id="3" name="object 3"/>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grpSp>
        <p:nvGrpSpPr>
          <p:cNvPr id="4" name="object 4"/>
          <p:cNvGrpSpPr/>
          <p:nvPr/>
        </p:nvGrpSpPr>
        <p:grpSpPr>
          <a:xfrm>
            <a:off x="863699" y="817225"/>
            <a:ext cx="590550" cy="44450"/>
            <a:chOff x="863699" y="817225"/>
            <a:chExt cx="590550" cy="44450"/>
          </a:xfrm>
        </p:grpSpPr>
        <p:sp>
          <p:nvSpPr>
            <p:cNvPr id="5" name="object 5"/>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6" name="object 6"/>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grpSp>
      <p:sp>
        <p:nvSpPr>
          <p:cNvPr id="7" name="object 7"/>
          <p:cNvSpPr txBox="1">
            <a:spLocks noGrp="1"/>
          </p:cNvSpPr>
          <p:nvPr>
            <p:ph type="title"/>
          </p:nvPr>
        </p:nvSpPr>
        <p:spPr>
          <a:xfrm>
            <a:off x="821750" y="303367"/>
            <a:ext cx="1536065" cy="421640"/>
          </a:xfrm>
          <a:prstGeom prst="rect">
            <a:avLst/>
          </a:prstGeom>
        </p:spPr>
        <p:txBody>
          <a:bodyPr vert="horz" wrap="square" lIns="0" tIns="12700" rIns="0" bIns="0" rtlCol="0">
            <a:spAutoFit/>
          </a:bodyPr>
          <a:lstStyle/>
          <a:p>
            <a:pPr marL="12700">
              <a:lnSpc>
                <a:spcPct val="100000"/>
              </a:lnSpc>
              <a:spcBef>
                <a:spcPts val="100"/>
              </a:spcBef>
            </a:pPr>
            <a:r>
              <a:rPr spc="55" dirty="0"/>
              <a:t>Appendix</a:t>
            </a:r>
          </a:p>
        </p:txBody>
      </p:sp>
      <p:sp>
        <p:nvSpPr>
          <p:cNvPr id="8" name="object 8"/>
          <p:cNvSpPr txBox="1"/>
          <p:nvPr/>
        </p:nvSpPr>
        <p:spPr>
          <a:xfrm>
            <a:off x="734324" y="988691"/>
            <a:ext cx="6354445" cy="728661"/>
          </a:xfrm>
          <a:prstGeom prst="rect">
            <a:avLst/>
          </a:prstGeom>
        </p:spPr>
        <p:txBody>
          <a:bodyPr vert="horz" wrap="square" lIns="0" tIns="12700" rIns="0" bIns="0" rtlCol="0">
            <a:spAutoFit/>
          </a:bodyPr>
          <a:lstStyle/>
          <a:p>
            <a:pPr marL="12700" marR="5080">
              <a:lnSpc>
                <a:spcPct val="115399"/>
              </a:lnSpc>
              <a:spcBef>
                <a:spcPts val="100"/>
              </a:spcBef>
            </a:pPr>
            <a:r>
              <a:rPr lang="en-US" sz="1300" spc="40" dirty="0">
                <a:solidFill>
                  <a:srgbClr val="595959"/>
                </a:solidFill>
                <a:latin typeface="Tahoma"/>
                <a:cs typeface="Tahoma"/>
              </a:rPr>
              <a:t>For more details on my work, please visit my </a:t>
            </a:r>
            <a:r>
              <a:rPr lang="en-US" sz="1300" spc="40" dirty="0" smtClean="0">
                <a:solidFill>
                  <a:srgbClr val="595959"/>
                </a:solidFill>
                <a:latin typeface="Tahoma"/>
                <a:cs typeface="Tahoma"/>
              </a:rPr>
              <a:t>GitHub </a:t>
            </a:r>
            <a:r>
              <a:rPr lang="en-US" sz="1300" spc="40" dirty="0">
                <a:solidFill>
                  <a:srgbClr val="595959"/>
                </a:solidFill>
                <a:latin typeface="Tahoma"/>
                <a:cs typeface="Tahoma"/>
              </a:rPr>
              <a:t>account</a:t>
            </a:r>
            <a:r>
              <a:rPr lang="en-US" sz="1300" spc="40" dirty="0" smtClean="0">
                <a:solidFill>
                  <a:srgbClr val="595959"/>
                </a:solidFill>
                <a:latin typeface="Tahoma"/>
                <a:cs typeface="Tahoma"/>
              </a:rPr>
              <a:t>:</a:t>
            </a:r>
          </a:p>
          <a:p>
            <a:pPr marL="12700" marR="5080">
              <a:lnSpc>
                <a:spcPct val="115399"/>
              </a:lnSpc>
              <a:spcBef>
                <a:spcPts val="100"/>
              </a:spcBef>
            </a:pPr>
            <a:endParaRPr lang="en-US" sz="1300" spc="40" dirty="0">
              <a:solidFill>
                <a:srgbClr val="595959"/>
              </a:solidFill>
              <a:latin typeface="Tahoma"/>
              <a:cs typeface="Tahoma"/>
            </a:endParaRPr>
          </a:p>
          <a:p>
            <a:pPr marL="12700" marR="5080">
              <a:lnSpc>
                <a:spcPct val="115399"/>
              </a:lnSpc>
              <a:spcBef>
                <a:spcPts val="100"/>
              </a:spcBef>
            </a:pPr>
            <a:r>
              <a:rPr lang="en-US" sz="1300" spc="40" dirty="0">
                <a:solidFill>
                  <a:srgbClr val="595959"/>
                </a:solidFill>
                <a:latin typeface="Tahoma"/>
                <a:cs typeface="Tahoma"/>
              </a:rPr>
              <a:t>https://github.com/bolossi509/Capstone-Project.git</a:t>
            </a:r>
            <a:endParaRPr sz="1300"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12" y="0"/>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19354" cy="954041"/>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0" name="object 10"/>
          <p:cNvSpPr txBox="1">
            <a:spLocks noGrp="1"/>
          </p:cNvSpPr>
          <p:nvPr>
            <p:ph type="title"/>
          </p:nvPr>
        </p:nvSpPr>
        <p:spPr>
          <a:xfrm>
            <a:off x="839864" y="637809"/>
            <a:ext cx="3006725" cy="2228815"/>
          </a:xfrm>
          <a:prstGeom prst="rect">
            <a:avLst/>
          </a:prstGeom>
        </p:spPr>
        <p:txBody>
          <a:bodyPr vert="horz" wrap="square" lIns="0" tIns="12700" rIns="0" bIns="0" rtlCol="0">
            <a:spAutoFit/>
          </a:bodyPr>
          <a:lstStyle/>
          <a:p>
            <a:pPr marL="12700">
              <a:lnSpc>
                <a:spcPct val="100000"/>
              </a:lnSpc>
              <a:spcBef>
                <a:spcPts val="100"/>
              </a:spcBef>
            </a:pPr>
            <a:r>
              <a:rPr lang="fr-FR" sz="3600" spc="-10" dirty="0" err="1">
                <a:solidFill>
                  <a:srgbClr val="FFFFFF"/>
                </a:solidFill>
              </a:rPr>
              <a:t>Predicting</a:t>
            </a:r>
            <a:r>
              <a:rPr lang="fr-FR" sz="3600" spc="-10" dirty="0">
                <a:solidFill>
                  <a:srgbClr val="FFFFFF"/>
                </a:solidFill>
              </a:rPr>
              <a:t> Under Five </a:t>
            </a:r>
            <a:r>
              <a:rPr lang="fr-FR" sz="3600" spc="-10" dirty="0" err="1">
                <a:solidFill>
                  <a:srgbClr val="FFFFFF"/>
                </a:solidFill>
              </a:rPr>
              <a:t>Mortality</a:t>
            </a:r>
            <a:r>
              <a:rPr lang="fr-FR" sz="3600" spc="-10" dirty="0">
                <a:solidFill>
                  <a:srgbClr val="FFFFFF"/>
                </a:solidFill>
              </a:rPr>
              <a:t> in HAITI</a:t>
            </a:r>
            <a:endParaRPr sz="3600" dirty="0"/>
          </a:p>
        </p:txBody>
      </p:sp>
      <p:sp>
        <p:nvSpPr>
          <p:cNvPr id="11" name="object 11"/>
          <p:cNvSpPr txBox="1"/>
          <p:nvPr/>
        </p:nvSpPr>
        <p:spPr>
          <a:xfrm>
            <a:off x="802650" y="3544120"/>
            <a:ext cx="3006725" cy="212879"/>
          </a:xfrm>
          <a:prstGeom prst="rect">
            <a:avLst/>
          </a:prstGeom>
        </p:spPr>
        <p:txBody>
          <a:bodyPr vert="horz" wrap="square" lIns="0" tIns="12700" rIns="0" bIns="0" rtlCol="0">
            <a:spAutoFit/>
          </a:bodyPr>
          <a:lstStyle/>
          <a:p>
            <a:pPr marL="12700">
              <a:lnSpc>
                <a:spcPct val="100000"/>
              </a:lnSpc>
              <a:spcBef>
                <a:spcPts val="100"/>
              </a:spcBef>
            </a:pPr>
            <a:r>
              <a:rPr lang="fr-FR" sz="1300" b="1" spc="-25" dirty="0">
                <a:solidFill>
                  <a:srgbClr val="595959"/>
                </a:solidFill>
                <a:latin typeface="Tahoma"/>
                <a:cs typeface="Tahoma"/>
              </a:rPr>
              <a:t>(A Machine Learning </a:t>
            </a:r>
            <a:r>
              <a:rPr lang="fr-FR" sz="1300" b="1" spc="-25" dirty="0" err="1">
                <a:solidFill>
                  <a:srgbClr val="595959"/>
                </a:solidFill>
                <a:latin typeface="Tahoma"/>
                <a:cs typeface="Tahoma"/>
              </a:rPr>
              <a:t>Approach</a:t>
            </a:r>
            <a:r>
              <a:rPr lang="fr-FR" sz="1300" b="1" spc="-25" dirty="0">
                <a:solidFill>
                  <a:srgbClr val="595959"/>
                </a:solidFill>
                <a:latin typeface="Tahoma"/>
                <a:cs typeface="Tahoma"/>
              </a:rPr>
              <a:t>)</a:t>
            </a:r>
            <a:endParaRPr sz="13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251585" cy="421640"/>
          </a:xfrm>
          <a:prstGeom prst="rect">
            <a:avLst/>
          </a:prstGeom>
        </p:spPr>
        <p:txBody>
          <a:bodyPr vert="horz" wrap="square" lIns="0" tIns="12700" rIns="0" bIns="0" rtlCol="0">
            <a:spAutoFit/>
          </a:bodyPr>
          <a:lstStyle/>
          <a:p>
            <a:pPr marL="12700">
              <a:lnSpc>
                <a:spcPct val="100000"/>
              </a:lnSpc>
              <a:spcBef>
                <a:spcPts val="100"/>
              </a:spcBef>
            </a:pPr>
            <a:r>
              <a:rPr spc="60" dirty="0"/>
              <a:t>A</a:t>
            </a:r>
            <a:r>
              <a:rPr spc="140" dirty="0"/>
              <a:t>genda</a:t>
            </a:r>
          </a:p>
        </p:txBody>
      </p:sp>
      <p:sp>
        <p:nvSpPr>
          <p:cNvPr id="3" name="object 3"/>
          <p:cNvSpPr txBox="1">
            <a:spLocks noGrp="1"/>
          </p:cNvSpPr>
          <p:nvPr>
            <p:ph type="body" idx="1"/>
          </p:nvPr>
        </p:nvSpPr>
        <p:spPr>
          <a:xfrm>
            <a:off x="846729" y="1176263"/>
            <a:ext cx="7450541" cy="1305486"/>
          </a:xfrm>
          <a:prstGeom prst="rect">
            <a:avLst/>
          </a:prstGeom>
        </p:spPr>
        <p:txBody>
          <a:bodyPr vert="horz" wrap="square" lIns="0" tIns="12700" rIns="0" bIns="0" rtlCol="0">
            <a:spAutoFit/>
          </a:bodyPr>
          <a:lstStyle/>
          <a:p>
            <a:pPr marL="509905" indent="-369570">
              <a:lnSpc>
                <a:spcPct val="100000"/>
              </a:lnSpc>
              <a:spcBef>
                <a:spcPts val="100"/>
              </a:spcBef>
              <a:buAutoNum type="arabicPeriod"/>
              <a:tabLst>
                <a:tab pos="509905" algn="l"/>
                <a:tab pos="510540" algn="l"/>
              </a:tabLst>
            </a:pPr>
            <a:r>
              <a:rPr spc="10" dirty="0"/>
              <a:t>Introduction</a:t>
            </a:r>
            <a:endParaRPr spc="25" dirty="0"/>
          </a:p>
          <a:p>
            <a:pPr marL="509905" indent="-369570">
              <a:lnSpc>
                <a:spcPct val="100000"/>
              </a:lnSpc>
              <a:buAutoNum type="arabicPeriod"/>
              <a:tabLst>
                <a:tab pos="509905" algn="l"/>
                <a:tab pos="510540" algn="l"/>
              </a:tabLst>
            </a:pPr>
            <a:r>
              <a:rPr spc="-5" dirty="0"/>
              <a:t>Systems</a:t>
            </a:r>
            <a:r>
              <a:rPr spc="-170" dirty="0"/>
              <a:t> </a:t>
            </a:r>
            <a:r>
              <a:rPr spc="15" dirty="0"/>
              <a:t>Analysis</a:t>
            </a:r>
            <a:r>
              <a:rPr spc="-165" dirty="0"/>
              <a:t> </a:t>
            </a:r>
            <a:r>
              <a:rPr spc="20" dirty="0"/>
              <a:t>of</a:t>
            </a:r>
            <a:r>
              <a:rPr spc="-165" dirty="0"/>
              <a:t> </a:t>
            </a:r>
            <a:r>
              <a:rPr spc="25" dirty="0"/>
              <a:t>Problem</a:t>
            </a:r>
            <a:endParaRPr spc="10" dirty="0"/>
          </a:p>
          <a:p>
            <a:pPr marL="509905" indent="-369570">
              <a:lnSpc>
                <a:spcPct val="100000"/>
              </a:lnSpc>
              <a:buAutoNum type="arabicPeriod"/>
              <a:tabLst>
                <a:tab pos="509905" algn="l"/>
                <a:tab pos="510540" algn="l"/>
              </a:tabLst>
            </a:pPr>
            <a:r>
              <a:rPr spc="15" dirty="0"/>
              <a:t>Rel</a:t>
            </a:r>
            <a:r>
              <a:rPr spc="-5" dirty="0"/>
              <a:t>e</a:t>
            </a:r>
            <a:r>
              <a:rPr spc="10" dirty="0"/>
              <a:t>vant</a:t>
            </a:r>
            <a:r>
              <a:rPr spc="-170" dirty="0"/>
              <a:t> </a:t>
            </a:r>
            <a:r>
              <a:rPr spc="25" dirty="0"/>
              <a:t>Analytics</a:t>
            </a:r>
            <a:endParaRPr spc="15" dirty="0"/>
          </a:p>
          <a:p>
            <a:pPr marL="509905" indent="-369570">
              <a:lnSpc>
                <a:spcPct val="100000"/>
              </a:lnSpc>
              <a:buAutoNum type="arabicPeriod"/>
              <a:tabLst>
                <a:tab pos="509905" algn="l"/>
                <a:tab pos="510540" algn="l"/>
              </a:tabLst>
            </a:pPr>
            <a:r>
              <a:rPr spc="25" dirty="0"/>
              <a:t>Alternative</a:t>
            </a:r>
            <a:r>
              <a:rPr spc="-170" dirty="0"/>
              <a:t> </a:t>
            </a:r>
            <a:r>
              <a:rPr spc="10" dirty="0"/>
              <a:t>Solutions</a:t>
            </a:r>
            <a:endParaRPr spc="5" dirty="0"/>
          </a:p>
          <a:p>
            <a:pPr marL="509905" indent="-369570">
              <a:lnSpc>
                <a:spcPct val="100000"/>
              </a:lnSpc>
              <a:buAutoNum type="arabicPeriod"/>
              <a:tabLst>
                <a:tab pos="509905" algn="l"/>
                <a:tab pos="510540" algn="l"/>
              </a:tabLst>
            </a:pPr>
            <a:r>
              <a:rPr dirty="0"/>
              <a:t>Recommendations</a:t>
            </a:r>
            <a:r>
              <a:rPr spc="-165" dirty="0"/>
              <a:t> </a:t>
            </a:r>
            <a:endParaRPr lang="fr-FR" spc="-165" dirty="0"/>
          </a:p>
          <a:p>
            <a:pPr marL="509905" indent="-369570">
              <a:lnSpc>
                <a:spcPct val="100000"/>
              </a:lnSpc>
              <a:buAutoNum type="arabicPeriod"/>
              <a:tabLst>
                <a:tab pos="509905" algn="l"/>
                <a:tab pos="510540" algn="l"/>
              </a:tabLst>
            </a:pPr>
            <a:r>
              <a:rPr spc="20" dirty="0"/>
              <a:t>Appendix</a:t>
            </a:r>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985010" cy="421640"/>
          </a:xfrm>
          <a:prstGeom prst="rect">
            <a:avLst/>
          </a:prstGeom>
        </p:spPr>
        <p:txBody>
          <a:bodyPr vert="horz" wrap="square" lIns="0" tIns="12700" rIns="0" bIns="0" rtlCol="0">
            <a:spAutoFit/>
          </a:bodyPr>
          <a:lstStyle/>
          <a:p>
            <a:pPr marL="12700">
              <a:lnSpc>
                <a:spcPct val="100000"/>
              </a:lnSpc>
              <a:spcBef>
                <a:spcPts val="100"/>
              </a:spcBef>
            </a:pPr>
            <a:r>
              <a:rPr sz="2600" b="1" spc="15" dirty="0">
                <a:solidFill>
                  <a:srgbClr val="1A1A1A"/>
                </a:solidFill>
                <a:latin typeface="Trebuchet MS"/>
                <a:cs typeface="Trebuchet MS"/>
              </a:rPr>
              <a:t>I</a:t>
            </a:r>
            <a:r>
              <a:rPr sz="2600" b="1" spc="25" dirty="0">
                <a:solidFill>
                  <a:srgbClr val="1A1A1A"/>
                </a:solidFill>
                <a:latin typeface="Trebuchet MS"/>
                <a:cs typeface="Trebuchet MS"/>
              </a:rPr>
              <a:t>n</a:t>
            </a:r>
            <a:r>
              <a:rPr sz="2600" b="1" spc="-70" dirty="0">
                <a:solidFill>
                  <a:srgbClr val="1A1A1A"/>
                </a:solidFill>
                <a:latin typeface="Trebuchet MS"/>
                <a:cs typeface="Trebuchet MS"/>
              </a:rPr>
              <a:t>t</a:t>
            </a:r>
            <a:r>
              <a:rPr sz="2600" b="1" spc="-95" dirty="0">
                <a:solidFill>
                  <a:srgbClr val="1A1A1A"/>
                </a:solidFill>
                <a:latin typeface="Trebuchet MS"/>
                <a:cs typeface="Trebuchet MS"/>
              </a:rPr>
              <a:t>r</a:t>
            </a:r>
            <a:r>
              <a:rPr sz="2600" b="1" spc="55" dirty="0">
                <a:solidFill>
                  <a:srgbClr val="1A1A1A"/>
                </a:solidFill>
                <a:latin typeface="Trebuchet MS"/>
                <a:cs typeface="Trebuchet MS"/>
              </a:rPr>
              <a:t>oduction</a:t>
            </a:r>
            <a:endParaRPr sz="2600">
              <a:latin typeface="Trebuchet MS"/>
              <a:cs typeface="Trebuchet MS"/>
            </a:endParaRPr>
          </a:p>
        </p:txBody>
      </p:sp>
      <p:sp>
        <p:nvSpPr>
          <p:cNvPr id="3" name="object 3"/>
          <p:cNvSpPr txBox="1"/>
          <p:nvPr/>
        </p:nvSpPr>
        <p:spPr>
          <a:xfrm>
            <a:off x="990600" y="1262053"/>
            <a:ext cx="7543800" cy="2954655"/>
          </a:xfrm>
          <a:prstGeom prst="rect">
            <a:avLst/>
          </a:prstGeom>
        </p:spPr>
        <p:txBody>
          <a:bodyPr vert="horz" wrap="square" lIns="0" tIns="12700" rIns="0" bIns="0" rtlCol="0">
            <a:spAutoFit/>
          </a:bodyPr>
          <a:lstStyle/>
          <a:p>
            <a:pPr marL="12700">
              <a:lnSpc>
                <a:spcPct val="100000"/>
              </a:lnSpc>
              <a:spcBef>
                <a:spcPts val="100"/>
              </a:spcBef>
            </a:pPr>
            <a:r>
              <a:rPr lang="en-US" sz="1300" dirty="0">
                <a:latin typeface="Tahoma"/>
                <a:cs typeface="Tahoma"/>
              </a:rPr>
              <a:t>		I am Fred Junior NOEL, I am a Statistician-Economist and 	</a:t>
            </a:r>
            <a:r>
              <a:rPr lang="en-US" sz="1300" dirty="0" smtClean="0">
                <a:latin typeface="Tahoma"/>
                <a:cs typeface="Tahoma"/>
              </a:rPr>
              <a:t>		</a:t>
            </a:r>
            <a:r>
              <a:rPr lang="en-US" sz="1300" dirty="0">
                <a:latin typeface="Tahoma"/>
                <a:cs typeface="Tahoma"/>
              </a:rPr>
              <a:t>	Data Analyst. </a:t>
            </a:r>
          </a:p>
          <a:p>
            <a:pPr marL="12700">
              <a:lnSpc>
                <a:spcPct val="100000"/>
              </a:lnSpc>
              <a:spcBef>
                <a:spcPts val="100"/>
              </a:spcBef>
            </a:pPr>
            <a:r>
              <a:rPr lang="en-US" sz="1300" dirty="0">
                <a:latin typeface="Tahoma"/>
                <a:cs typeface="Tahoma"/>
              </a:rPr>
              <a:t>		</a:t>
            </a:r>
          </a:p>
          <a:p>
            <a:pPr marL="12700">
              <a:lnSpc>
                <a:spcPct val="100000"/>
              </a:lnSpc>
              <a:spcBef>
                <a:spcPts val="100"/>
              </a:spcBef>
            </a:pPr>
            <a:r>
              <a:rPr lang="en-US" sz="1300" dirty="0">
                <a:latin typeface="Tahoma"/>
                <a:cs typeface="Tahoma"/>
              </a:rPr>
              <a:t>		I am a passionate of Population and Public Health studies,</a:t>
            </a:r>
          </a:p>
          <a:p>
            <a:pPr marL="12700">
              <a:lnSpc>
                <a:spcPct val="100000"/>
              </a:lnSpc>
              <a:spcBef>
                <a:spcPts val="100"/>
              </a:spcBef>
            </a:pPr>
            <a:r>
              <a:rPr lang="en-US" sz="1300" dirty="0">
                <a:latin typeface="Tahoma"/>
                <a:cs typeface="Tahoma"/>
              </a:rPr>
              <a:t>		especially those on the Haitian population. </a:t>
            </a:r>
          </a:p>
          <a:p>
            <a:pPr marL="12700">
              <a:lnSpc>
                <a:spcPct val="100000"/>
              </a:lnSpc>
              <a:spcBef>
                <a:spcPts val="100"/>
              </a:spcBef>
            </a:pPr>
            <a:endParaRPr lang="en-US" sz="1300" dirty="0">
              <a:latin typeface="Tahoma"/>
              <a:cs typeface="Tahoma"/>
            </a:endParaRPr>
          </a:p>
          <a:p>
            <a:pPr marL="12700">
              <a:lnSpc>
                <a:spcPct val="100000"/>
              </a:lnSpc>
              <a:spcBef>
                <a:spcPts val="100"/>
              </a:spcBef>
            </a:pPr>
            <a:endParaRPr lang="en-US" sz="1300" dirty="0">
              <a:latin typeface="Tahoma"/>
              <a:cs typeface="Tahoma"/>
            </a:endParaRPr>
          </a:p>
          <a:p>
            <a:pPr marL="12700">
              <a:lnSpc>
                <a:spcPct val="100000"/>
              </a:lnSpc>
              <a:spcBef>
                <a:spcPts val="100"/>
              </a:spcBef>
            </a:pPr>
            <a:r>
              <a:rPr lang="en-US" sz="1300" dirty="0" smtClean="0">
                <a:latin typeface="Tahoma"/>
                <a:cs typeface="Tahoma"/>
              </a:rPr>
              <a:t>The </a:t>
            </a:r>
            <a:r>
              <a:rPr lang="en-US" sz="1300" dirty="0">
                <a:latin typeface="Tahoma"/>
                <a:cs typeface="Tahoma"/>
              </a:rPr>
              <a:t>problem concerns the Infant Mortality (</a:t>
            </a:r>
            <a:r>
              <a:rPr lang="en-US" sz="1300" b="1" dirty="0">
                <a:latin typeface="Tahoma"/>
                <a:cs typeface="Tahoma"/>
              </a:rPr>
              <a:t>Under Five Mortality</a:t>
            </a:r>
            <a:r>
              <a:rPr lang="en-US" sz="1300" dirty="0">
                <a:latin typeface="Tahoma"/>
                <a:cs typeface="Tahoma"/>
              </a:rPr>
              <a:t>) in HAITI</a:t>
            </a:r>
            <a:r>
              <a:rPr lang="en-US" sz="1300" dirty="0" smtClean="0">
                <a:latin typeface="Tahoma"/>
                <a:cs typeface="Tahoma"/>
              </a:rPr>
              <a:t>.</a:t>
            </a:r>
          </a:p>
          <a:p>
            <a:pPr marL="12700">
              <a:lnSpc>
                <a:spcPct val="100000"/>
              </a:lnSpc>
              <a:spcBef>
                <a:spcPts val="100"/>
              </a:spcBef>
            </a:pPr>
            <a:endParaRPr lang="en-US" sz="1300" dirty="0">
              <a:latin typeface="Tahoma"/>
              <a:cs typeface="Tahoma"/>
            </a:endParaRPr>
          </a:p>
          <a:p>
            <a:pPr marL="12700">
              <a:lnSpc>
                <a:spcPct val="100000"/>
              </a:lnSpc>
              <a:spcBef>
                <a:spcPts val="100"/>
              </a:spcBef>
            </a:pPr>
            <a:r>
              <a:rPr lang="en-US" sz="1300" dirty="0">
                <a:latin typeface="Tahoma"/>
                <a:cs typeface="Tahoma"/>
              </a:rPr>
              <a:t>I was shocked to see a newborn die less than 48 hours after birth due to an avoidable risk: respiratory failure</a:t>
            </a:r>
            <a:endParaRPr lang="en-US" sz="1300" dirty="0">
              <a:latin typeface="Tahoma"/>
              <a:cs typeface="Tahoma"/>
            </a:endParaRPr>
          </a:p>
          <a:p>
            <a:pPr marL="12700">
              <a:lnSpc>
                <a:spcPct val="100000"/>
              </a:lnSpc>
              <a:spcBef>
                <a:spcPts val="100"/>
              </a:spcBef>
            </a:pPr>
            <a:endParaRPr lang="en-US" sz="1300" dirty="0">
              <a:latin typeface="Tahoma"/>
              <a:cs typeface="Tahoma"/>
            </a:endParaRPr>
          </a:p>
          <a:p>
            <a:pPr marL="12700">
              <a:lnSpc>
                <a:spcPct val="100000"/>
              </a:lnSpc>
              <a:spcBef>
                <a:spcPts val="100"/>
              </a:spcBef>
            </a:pPr>
            <a:r>
              <a:rPr lang="en-US" sz="1300" dirty="0">
                <a:latin typeface="Tahoma"/>
                <a:cs typeface="Tahoma"/>
              </a:rPr>
              <a:t>It is a phenomenon of actuality in the country which testifies the conditions of precarity of the children </a:t>
            </a:r>
          </a:p>
          <a:p>
            <a:pPr marL="12700">
              <a:lnSpc>
                <a:spcPct val="100000"/>
              </a:lnSpc>
              <a:spcBef>
                <a:spcPts val="100"/>
              </a:spcBef>
            </a:pPr>
            <a:endParaRPr lang="en-US" sz="1300" dirty="0">
              <a:latin typeface="Tahoma"/>
              <a:cs typeface="Tahoma"/>
            </a:endParaRPr>
          </a:p>
        </p:txBody>
      </p:sp>
      <p:pic>
        <p:nvPicPr>
          <p:cNvPr id="7" name="Picture 6">
            <a:extLst>
              <a:ext uri="{FF2B5EF4-FFF2-40B4-BE49-F238E27FC236}">
                <a16:creationId xmlns:a16="http://schemas.microsoft.com/office/drawing/2014/main" id="{9C725E30-F8D0-484F-8415-0197E91ECF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407" b="33704"/>
          <a:stretch/>
        </p:blipFill>
        <p:spPr>
          <a:xfrm>
            <a:off x="977102" y="1200150"/>
            <a:ext cx="1461298" cy="14678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2719070" cy="421640"/>
          </a:xfrm>
          <a:prstGeom prst="rect">
            <a:avLst/>
          </a:prstGeom>
        </p:spPr>
        <p:txBody>
          <a:bodyPr vert="horz" wrap="square" lIns="0" tIns="12700" rIns="0" bIns="0" rtlCol="0">
            <a:spAutoFit/>
          </a:bodyPr>
          <a:lstStyle/>
          <a:p>
            <a:pPr marL="12700">
              <a:lnSpc>
                <a:spcPct val="100000"/>
              </a:lnSpc>
              <a:spcBef>
                <a:spcPts val="100"/>
              </a:spcBef>
            </a:pPr>
            <a:r>
              <a:rPr spc="215" dirty="0"/>
              <a:t>S</a:t>
            </a:r>
            <a:r>
              <a:rPr spc="5" dirty="0"/>
              <a:t>y</a:t>
            </a:r>
            <a:r>
              <a:rPr spc="150" dirty="0"/>
              <a:t>s</a:t>
            </a:r>
            <a:r>
              <a:rPr spc="-55" dirty="0"/>
              <a:t>t</a:t>
            </a:r>
            <a:r>
              <a:rPr spc="135" dirty="0"/>
              <a:t>ems</a:t>
            </a:r>
            <a:r>
              <a:rPr spc="-240" dirty="0"/>
              <a:t> </a:t>
            </a:r>
            <a:r>
              <a:rPr spc="85" dirty="0"/>
              <a:t>Ana</a:t>
            </a:r>
            <a:r>
              <a:rPr spc="-30" dirty="0"/>
              <a:t>l</a:t>
            </a:r>
            <a:r>
              <a:rPr spc="5" dirty="0"/>
              <a:t>y</a:t>
            </a:r>
            <a:r>
              <a:rPr spc="70" dirty="0"/>
              <a:t>sis</a:t>
            </a:r>
          </a:p>
        </p:txBody>
      </p:sp>
      <p:sp>
        <p:nvSpPr>
          <p:cNvPr id="3" name="object 3"/>
          <p:cNvSpPr txBox="1"/>
          <p:nvPr/>
        </p:nvSpPr>
        <p:spPr>
          <a:xfrm>
            <a:off x="1066800" y="1276350"/>
            <a:ext cx="7239000" cy="3116238"/>
          </a:xfrm>
          <a:prstGeom prst="rect">
            <a:avLst/>
          </a:prstGeom>
        </p:spPr>
        <p:txBody>
          <a:bodyPr vert="horz" wrap="square" lIns="0" tIns="12700" rIns="0" bIns="0" rtlCol="0">
            <a:spAutoFit/>
          </a:bodyPr>
          <a:lstStyle/>
          <a:p>
            <a:pPr marL="12700">
              <a:lnSpc>
                <a:spcPct val="100000"/>
              </a:lnSpc>
              <a:spcBef>
                <a:spcPts val="100"/>
              </a:spcBef>
            </a:pPr>
            <a:r>
              <a:rPr lang="en-US" sz="1300" dirty="0">
                <a:latin typeface="Tahoma"/>
                <a:cs typeface="Tahoma"/>
              </a:rPr>
              <a:t>This problem affects the whole population, especially the responsible parents, the state institutions and even the international institutions working in the field of childhood.</a:t>
            </a:r>
          </a:p>
          <a:p>
            <a:pPr marL="12700">
              <a:lnSpc>
                <a:spcPct val="100000"/>
              </a:lnSpc>
              <a:spcBef>
                <a:spcPts val="100"/>
              </a:spcBef>
            </a:pPr>
            <a:endParaRPr lang="en-US" sz="1300" dirty="0">
              <a:latin typeface="Tahoma"/>
              <a:cs typeface="Tahoma"/>
            </a:endParaRPr>
          </a:p>
          <a:p>
            <a:pPr marL="12700">
              <a:lnSpc>
                <a:spcPct val="100000"/>
              </a:lnSpc>
              <a:spcBef>
                <a:spcPts val="100"/>
              </a:spcBef>
            </a:pPr>
            <a:r>
              <a:rPr lang="en-US" sz="1300" dirty="0">
                <a:latin typeface="Tahoma"/>
                <a:cs typeface="Tahoma"/>
              </a:rPr>
              <a:t>Our research aims to understand this situation through the data (EMMUS-VI, 2016-2017), to analyze them, to find relationships of dependence. Then we will build several models to predict this phenomenon. Finally, through all these steps, we will propose and analyze concrete solutions to then give recommendations.</a:t>
            </a:r>
          </a:p>
          <a:p>
            <a:pPr marL="12700">
              <a:lnSpc>
                <a:spcPct val="100000"/>
              </a:lnSpc>
              <a:spcBef>
                <a:spcPts val="100"/>
              </a:spcBef>
            </a:pPr>
            <a:endParaRPr lang="en-US" sz="1300" dirty="0">
              <a:latin typeface="Tahoma"/>
              <a:cs typeface="Tahoma"/>
            </a:endParaRPr>
          </a:p>
          <a:p>
            <a:pPr marL="12700">
              <a:lnSpc>
                <a:spcPct val="100000"/>
              </a:lnSpc>
              <a:spcBef>
                <a:spcPts val="100"/>
              </a:spcBef>
            </a:pPr>
            <a:r>
              <a:rPr lang="en-US" sz="1300" dirty="0">
                <a:latin typeface="Tahoma"/>
                <a:cs typeface="Tahoma"/>
              </a:rPr>
              <a:t>The Ministry of Public Health and Population, the Haitian Children's Institute, UNICEF, USAID, and Haitian parents will use these models to prevent child mortality.</a:t>
            </a:r>
          </a:p>
          <a:p>
            <a:pPr marL="12700">
              <a:lnSpc>
                <a:spcPct val="100000"/>
              </a:lnSpc>
              <a:spcBef>
                <a:spcPts val="100"/>
              </a:spcBef>
            </a:pPr>
            <a:endParaRPr lang="en-US" sz="1300" dirty="0">
              <a:latin typeface="Tahoma"/>
              <a:cs typeface="Tahoma"/>
            </a:endParaRPr>
          </a:p>
          <a:p>
            <a:pPr marL="12700">
              <a:lnSpc>
                <a:spcPct val="100000"/>
              </a:lnSpc>
              <a:spcBef>
                <a:spcPts val="100"/>
              </a:spcBef>
            </a:pPr>
            <a:r>
              <a:rPr lang="en-US" sz="1300" dirty="0">
                <a:latin typeface="Tahoma"/>
                <a:cs typeface="Tahoma"/>
              </a:rPr>
              <a:t>The expected result in the short and medium term is a significant decrease in the number of deaths among live births under the age of 5. </a:t>
            </a:r>
            <a:r>
              <a:rPr lang="en-US" sz="1300" b="1" dirty="0">
                <a:latin typeface="Tahoma"/>
                <a:cs typeface="Tahoma"/>
              </a:rPr>
              <a:t>(49 per thousand in 2019)</a:t>
            </a:r>
          </a:p>
          <a:p>
            <a:pPr marL="12700">
              <a:lnSpc>
                <a:spcPct val="100000"/>
              </a:lnSpc>
              <a:spcBef>
                <a:spcPts val="100"/>
              </a:spcBef>
            </a:pPr>
            <a:endParaRPr lang="en-US" sz="1300" dirty="0">
              <a:latin typeface="Tahoma"/>
              <a:cs typeface="Tahoma"/>
            </a:endParaRPr>
          </a:p>
          <a:p>
            <a:pPr marL="12700">
              <a:lnSpc>
                <a:spcPct val="100000"/>
              </a:lnSpc>
              <a:spcBef>
                <a:spcPts val="100"/>
              </a:spcBef>
            </a:pPr>
            <a:endParaRPr sz="13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94513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55" dirty="0">
                <a:solidFill>
                  <a:srgbClr val="1A1A1A"/>
                </a:solidFill>
                <a:latin typeface="Trebuchet MS"/>
                <a:cs typeface="Trebuchet MS"/>
              </a:rPr>
              <a:t>el</a:t>
            </a:r>
            <a:r>
              <a:rPr sz="2600" b="1" spc="30" dirty="0">
                <a:solidFill>
                  <a:srgbClr val="1A1A1A"/>
                </a:solidFill>
                <a:latin typeface="Trebuchet MS"/>
                <a:cs typeface="Trebuchet MS"/>
              </a:rPr>
              <a:t>e</a:t>
            </a:r>
            <a:r>
              <a:rPr sz="2600" b="1" spc="15" dirty="0">
                <a:solidFill>
                  <a:srgbClr val="1A1A1A"/>
                </a:solidFill>
                <a:latin typeface="Trebuchet MS"/>
                <a:cs typeface="Trebuchet MS"/>
              </a:rPr>
              <a:t>v</a:t>
            </a:r>
            <a:r>
              <a:rPr sz="2600" b="1" spc="65" dirty="0">
                <a:solidFill>
                  <a:srgbClr val="1A1A1A"/>
                </a:solidFill>
                <a:latin typeface="Trebuchet MS"/>
                <a:cs typeface="Trebuchet MS"/>
              </a:rPr>
              <a:t>an</a:t>
            </a:r>
            <a:r>
              <a:rPr sz="2600" b="1" spc="-35" dirty="0">
                <a:solidFill>
                  <a:srgbClr val="1A1A1A"/>
                </a:solidFill>
                <a:latin typeface="Trebuchet MS"/>
                <a:cs typeface="Trebuchet MS"/>
              </a:rPr>
              <a:t>t</a:t>
            </a:r>
            <a:r>
              <a:rPr sz="2600" b="1" spc="-240" dirty="0">
                <a:solidFill>
                  <a:srgbClr val="1A1A1A"/>
                </a:solidFill>
                <a:latin typeface="Trebuchet MS"/>
                <a:cs typeface="Trebuchet MS"/>
              </a:rPr>
              <a:t> </a:t>
            </a:r>
            <a:r>
              <a:rPr sz="2600" b="1" spc="85" dirty="0">
                <a:solidFill>
                  <a:srgbClr val="1A1A1A"/>
                </a:solidFill>
                <a:latin typeface="Trebuchet MS"/>
                <a:cs typeface="Trebuchet MS"/>
              </a:rPr>
              <a:t>Ana</a:t>
            </a:r>
            <a:r>
              <a:rPr sz="2600" b="1" spc="-30" dirty="0">
                <a:solidFill>
                  <a:srgbClr val="1A1A1A"/>
                </a:solidFill>
                <a:latin typeface="Trebuchet MS"/>
                <a:cs typeface="Trebuchet MS"/>
              </a:rPr>
              <a:t>l</a:t>
            </a:r>
            <a:r>
              <a:rPr sz="2600" b="1" spc="35" dirty="0">
                <a:solidFill>
                  <a:srgbClr val="1A1A1A"/>
                </a:solidFill>
                <a:latin typeface="Trebuchet MS"/>
                <a:cs typeface="Trebuchet MS"/>
              </a:rPr>
              <a:t>ytics</a:t>
            </a:r>
            <a:endParaRPr sz="2600">
              <a:latin typeface="Trebuchet MS"/>
              <a:cs typeface="Trebuchet MS"/>
            </a:endParaRPr>
          </a:p>
        </p:txBody>
      </p:sp>
      <p:pic>
        <p:nvPicPr>
          <p:cNvPr id="5" name="Picture 4">
            <a:extLst>
              <a:ext uri="{FF2B5EF4-FFF2-40B4-BE49-F238E27FC236}">
                <a16:creationId xmlns:a16="http://schemas.microsoft.com/office/drawing/2014/main" id="{35BA4D87-4EA0-4323-BA83-945F47DDA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44460"/>
            <a:ext cx="3657600" cy="2489290"/>
          </a:xfrm>
          <a:prstGeom prst="rect">
            <a:avLst/>
          </a:prstGeom>
        </p:spPr>
      </p:pic>
      <p:pic>
        <p:nvPicPr>
          <p:cNvPr id="7" name="Picture 6">
            <a:extLst>
              <a:ext uri="{FF2B5EF4-FFF2-40B4-BE49-F238E27FC236}">
                <a16:creationId xmlns:a16="http://schemas.microsoft.com/office/drawing/2014/main" id="{0ADA54FC-AECF-475C-98F9-98B5D0799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0"/>
            <a:ext cx="4724401" cy="2395147"/>
          </a:xfrm>
          <a:prstGeom prst="rect">
            <a:avLst/>
          </a:prstGeom>
        </p:spPr>
      </p:pic>
      <p:pic>
        <p:nvPicPr>
          <p:cNvPr id="9" name="Picture 8">
            <a:extLst>
              <a:ext uri="{FF2B5EF4-FFF2-40B4-BE49-F238E27FC236}">
                <a16:creationId xmlns:a16="http://schemas.microsoft.com/office/drawing/2014/main" id="{7AC34B33-9C02-4DAE-972B-35AF38273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2647950"/>
            <a:ext cx="4724401" cy="2523736"/>
          </a:xfrm>
          <a:prstGeom prst="rect">
            <a:avLst/>
          </a:prstGeom>
        </p:spPr>
      </p:pic>
      <p:sp>
        <p:nvSpPr>
          <p:cNvPr id="3" name="TextBox 2"/>
          <p:cNvSpPr txBox="1"/>
          <p:nvPr/>
        </p:nvSpPr>
        <p:spPr>
          <a:xfrm>
            <a:off x="609600" y="3333750"/>
            <a:ext cx="3657600" cy="1815882"/>
          </a:xfrm>
          <a:prstGeom prst="rect">
            <a:avLst/>
          </a:prstGeom>
          <a:noFill/>
        </p:spPr>
        <p:txBody>
          <a:bodyPr wrap="square" rtlCol="0">
            <a:spAutoFit/>
          </a:bodyPr>
          <a:lstStyle/>
          <a:p>
            <a:r>
              <a:rPr lang="en-US" sz="1100" dirty="0" smtClean="0"/>
              <a:t>- In </a:t>
            </a:r>
            <a:r>
              <a:rPr lang="en-US" sz="1100" dirty="0"/>
              <a:t>the 5 years prior to the survey, the infant mortality rate was 67 deaths per 1000 live </a:t>
            </a:r>
            <a:r>
              <a:rPr lang="en-US" sz="1100" dirty="0" smtClean="0"/>
              <a:t>births</a:t>
            </a:r>
          </a:p>
          <a:p>
            <a:endParaRPr lang="en-US" sz="1100" dirty="0" smtClean="0"/>
          </a:p>
          <a:p>
            <a:r>
              <a:rPr lang="en-US" sz="1100" dirty="0" smtClean="0"/>
              <a:t>- During this same period, </a:t>
            </a:r>
            <a:r>
              <a:rPr lang="en-US" sz="1100" dirty="0"/>
              <a:t>the largest births were in the 25-29 age group</a:t>
            </a:r>
            <a:r>
              <a:rPr lang="en-US" sz="1100" dirty="0" smtClean="0"/>
              <a:t>.</a:t>
            </a:r>
          </a:p>
          <a:p>
            <a:endParaRPr lang="en-US" sz="1100" dirty="0" smtClean="0"/>
          </a:p>
          <a:p>
            <a:r>
              <a:rPr lang="en-US" sz="1100" dirty="0" smtClean="0"/>
              <a:t>- An Wealth index combined </a:t>
            </a:r>
            <a:r>
              <a:rPr lang="en-US" sz="1100" dirty="0"/>
              <a:t>has been calculated using a PCA. 285 births out of 1000 lived in the </a:t>
            </a:r>
            <a:r>
              <a:rPr lang="en-US" sz="1100" dirty="0" smtClean="0"/>
              <a:t>poorest category.</a:t>
            </a:r>
          </a:p>
          <a:p>
            <a:endParaRPr lang="en-US" sz="1200" dirty="0"/>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6396D-1CE0-491F-B966-79A291FBF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2647950"/>
            <a:ext cx="3657601" cy="2209800"/>
          </a:xfrm>
          <a:prstGeom prst="rect">
            <a:avLst/>
          </a:prstGeom>
        </p:spPr>
      </p:pic>
      <p:pic>
        <p:nvPicPr>
          <p:cNvPr id="9" name="Picture 8">
            <a:extLst>
              <a:ext uri="{FF2B5EF4-FFF2-40B4-BE49-F238E27FC236}">
                <a16:creationId xmlns:a16="http://schemas.microsoft.com/office/drawing/2014/main" id="{840C4E9E-4E6F-4EF4-887A-6244DDE21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2538612"/>
            <a:ext cx="4648200" cy="2547737"/>
          </a:xfrm>
          <a:prstGeom prst="rect">
            <a:avLst/>
          </a:prstGeom>
        </p:spPr>
      </p:pic>
      <p:pic>
        <p:nvPicPr>
          <p:cNvPr id="11" name="Picture 10">
            <a:extLst>
              <a:ext uri="{FF2B5EF4-FFF2-40B4-BE49-F238E27FC236}">
                <a16:creationId xmlns:a16="http://schemas.microsoft.com/office/drawing/2014/main" id="{C70B55AB-BDC7-461A-A187-2E955D989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7899" y="285750"/>
            <a:ext cx="3815101" cy="2133600"/>
          </a:xfrm>
          <a:prstGeom prst="rect">
            <a:avLst/>
          </a:prstGeom>
        </p:spPr>
      </p:pic>
      <p:sp>
        <p:nvSpPr>
          <p:cNvPr id="2" name="TextBox 1"/>
          <p:cNvSpPr txBox="1"/>
          <p:nvPr/>
        </p:nvSpPr>
        <p:spPr>
          <a:xfrm>
            <a:off x="737849" y="1158954"/>
            <a:ext cx="4191000" cy="1107996"/>
          </a:xfrm>
          <a:prstGeom prst="rect">
            <a:avLst/>
          </a:prstGeom>
          <a:noFill/>
        </p:spPr>
        <p:txBody>
          <a:bodyPr wrap="square" rtlCol="0">
            <a:spAutoFit/>
          </a:bodyPr>
          <a:lstStyle/>
          <a:p>
            <a:pPr algn="ctr"/>
            <a:r>
              <a:rPr lang="en-US" sz="1100" dirty="0" smtClean="0"/>
              <a:t>Out of 1000 live births:</a:t>
            </a:r>
          </a:p>
          <a:p>
            <a:endParaRPr lang="en-US" sz="1100" dirty="0"/>
          </a:p>
          <a:p>
            <a:r>
              <a:rPr lang="en-US" sz="1100" dirty="0"/>
              <a:t>More than 564 </a:t>
            </a:r>
            <a:r>
              <a:rPr lang="en-US" sz="1100" dirty="0" smtClean="0"/>
              <a:t>don’t </a:t>
            </a:r>
            <a:r>
              <a:rPr lang="en-US" sz="1100" dirty="0"/>
              <a:t>have access to an improved water source. And only 115 have access to water on </a:t>
            </a:r>
            <a:r>
              <a:rPr lang="en-US" sz="1100" dirty="0" smtClean="0"/>
              <a:t>premises. </a:t>
            </a:r>
          </a:p>
          <a:p>
            <a:endParaRPr lang="en-US" sz="1100" dirty="0"/>
          </a:p>
          <a:p>
            <a:r>
              <a:rPr lang="en-US" sz="1100" dirty="0"/>
              <a:t>Approximately 240 have no post natal </a:t>
            </a:r>
            <a:r>
              <a:rPr lang="en-US" sz="1100" dirty="0" smtClean="0"/>
              <a:t>check </a:t>
            </a:r>
            <a:r>
              <a:rPr lang="en-US" sz="1100" dirty="0"/>
              <a:t>within 2 </a:t>
            </a:r>
            <a:r>
              <a:rPr lang="en-US" sz="1100" dirty="0" smtClean="0"/>
              <a:t>months.</a:t>
            </a:r>
            <a:endParaRPr lang="en-US" sz="1100" dirty="0"/>
          </a:p>
        </p:txBody>
      </p:sp>
    </p:spTree>
    <p:extLst>
      <p:ext uri="{BB962C8B-B14F-4D97-AF65-F5344CB8AC3E}">
        <p14:creationId xmlns:p14="http://schemas.microsoft.com/office/powerpoint/2010/main" val="157560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6E60EC-8057-4350-B9EE-6091EF9CE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71750"/>
            <a:ext cx="5562600" cy="2571750"/>
          </a:xfrm>
          <a:prstGeom prst="rect">
            <a:avLst/>
          </a:prstGeom>
        </p:spPr>
      </p:pic>
      <p:sp>
        <p:nvSpPr>
          <p:cNvPr id="9" name="TextBox 8">
            <a:extLst>
              <a:ext uri="{FF2B5EF4-FFF2-40B4-BE49-F238E27FC236}">
                <a16:creationId xmlns:a16="http://schemas.microsoft.com/office/drawing/2014/main" id="{BB5C85EF-324C-4213-9BEE-B570D8B2811A}"/>
              </a:ext>
            </a:extLst>
          </p:cNvPr>
          <p:cNvSpPr txBox="1"/>
          <p:nvPr/>
        </p:nvSpPr>
        <p:spPr>
          <a:xfrm>
            <a:off x="914400" y="1047750"/>
            <a:ext cx="2819400" cy="923330"/>
          </a:xfrm>
          <a:prstGeom prst="rect">
            <a:avLst/>
          </a:prstGeom>
          <a:noFill/>
        </p:spPr>
        <p:txBody>
          <a:bodyPr wrap="square" rtlCol="0">
            <a:spAutoFit/>
          </a:bodyPr>
          <a:lstStyle/>
          <a:p>
            <a:r>
              <a:rPr lang="en-US" b="1" dirty="0"/>
              <a:t>Dependency relationship with the variable "Child is Alive or Dead</a:t>
            </a:r>
          </a:p>
        </p:txBody>
      </p:sp>
      <p:sp>
        <p:nvSpPr>
          <p:cNvPr id="10" name="TextBox 9">
            <a:extLst>
              <a:ext uri="{FF2B5EF4-FFF2-40B4-BE49-F238E27FC236}">
                <a16:creationId xmlns:a16="http://schemas.microsoft.com/office/drawing/2014/main" id="{481044E0-E69D-49C8-AC77-3EEDDBBCFEB4}"/>
              </a:ext>
            </a:extLst>
          </p:cNvPr>
          <p:cNvSpPr txBox="1"/>
          <p:nvPr/>
        </p:nvSpPr>
        <p:spPr>
          <a:xfrm>
            <a:off x="6629400" y="2949685"/>
            <a:ext cx="2286000" cy="2031325"/>
          </a:xfrm>
          <a:prstGeom prst="rect">
            <a:avLst/>
          </a:prstGeom>
          <a:noFill/>
        </p:spPr>
        <p:txBody>
          <a:bodyPr wrap="square" rtlCol="0">
            <a:spAutoFit/>
          </a:bodyPr>
          <a:lstStyle/>
          <a:p>
            <a:pPr algn="ctr"/>
            <a:r>
              <a:rPr lang="en-US" sz="1400" b="1" dirty="0"/>
              <a:t>Out of 1000 live births</a:t>
            </a:r>
            <a:r>
              <a:rPr lang="en-US" sz="1400" b="1" dirty="0" smtClean="0"/>
              <a:t>:</a:t>
            </a:r>
          </a:p>
          <a:p>
            <a:pPr algn="ctr"/>
            <a:endParaRPr lang="en-US" sz="1400" b="1" dirty="0"/>
          </a:p>
          <a:p>
            <a:r>
              <a:rPr lang="en-US" sz="1400" dirty="0" smtClean="0"/>
              <a:t>78 died in the Poorer Wealth index combined, more than 60 in the Poorest.</a:t>
            </a:r>
          </a:p>
          <a:p>
            <a:endParaRPr lang="en-US" sz="1400" dirty="0"/>
          </a:p>
          <a:p>
            <a:endParaRPr lang="en-US" sz="1400" dirty="0"/>
          </a:p>
          <a:p>
            <a:r>
              <a:rPr lang="en-US" sz="1400" dirty="0" smtClean="0"/>
              <a:t>70 </a:t>
            </a:r>
            <a:r>
              <a:rPr lang="en-US" sz="1400" dirty="0"/>
              <a:t>knowing that the mother gave birth at home.</a:t>
            </a:r>
          </a:p>
        </p:txBody>
      </p:sp>
      <p:pic>
        <p:nvPicPr>
          <p:cNvPr id="12" name="Picture 11">
            <a:extLst>
              <a:ext uri="{FF2B5EF4-FFF2-40B4-BE49-F238E27FC236}">
                <a16:creationId xmlns:a16="http://schemas.microsoft.com/office/drawing/2014/main" id="{CC53BF4C-6630-48CE-836F-BA97CF1F8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57151"/>
            <a:ext cx="5562600" cy="2514599"/>
          </a:xfrm>
          <a:prstGeom prst="rect">
            <a:avLst/>
          </a:prstGeom>
        </p:spPr>
      </p:pic>
    </p:spTree>
    <p:extLst>
      <p:ext uri="{BB962C8B-B14F-4D97-AF65-F5344CB8AC3E}">
        <p14:creationId xmlns:p14="http://schemas.microsoft.com/office/powerpoint/2010/main" val="340590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1B45-8B13-42EF-BDD3-B8BD3741FE8D}"/>
              </a:ext>
            </a:extLst>
          </p:cNvPr>
          <p:cNvSpPr>
            <a:spLocks noGrp="1"/>
          </p:cNvSpPr>
          <p:nvPr>
            <p:ph type="title"/>
          </p:nvPr>
        </p:nvSpPr>
        <p:spPr>
          <a:xfrm>
            <a:off x="821750" y="303367"/>
            <a:ext cx="7500499" cy="400110"/>
          </a:xfrm>
        </p:spPr>
        <p:txBody>
          <a:bodyPr/>
          <a:lstStyle/>
          <a:p>
            <a:pPr algn="ctr"/>
            <a:r>
              <a:rPr lang="en-US" dirty="0"/>
              <a:t>Prediction </a:t>
            </a:r>
            <a:r>
              <a:rPr lang="en-US" dirty="0" smtClean="0"/>
              <a:t>Models:</a:t>
            </a:r>
            <a:endParaRPr lang="en-US" dirty="0"/>
          </a:p>
        </p:txBody>
      </p:sp>
      <p:sp>
        <p:nvSpPr>
          <p:cNvPr id="3" name="TextBox 2"/>
          <p:cNvSpPr txBox="1"/>
          <p:nvPr/>
        </p:nvSpPr>
        <p:spPr>
          <a:xfrm>
            <a:off x="1524000" y="732052"/>
            <a:ext cx="4267200" cy="415498"/>
          </a:xfrm>
          <a:prstGeom prst="rect">
            <a:avLst/>
          </a:prstGeom>
          <a:noFill/>
        </p:spPr>
        <p:txBody>
          <a:bodyPr wrap="square" rtlCol="0">
            <a:spAutoFit/>
          </a:bodyPr>
          <a:lstStyle/>
          <a:p>
            <a:r>
              <a:rPr lang="en-US" sz="1050" dirty="0"/>
              <a:t>For the prediction, we used 3 algorithms of Supervised Learning</a:t>
            </a:r>
            <a:r>
              <a:rPr lang="en-US" sz="1050" dirty="0" smtClean="0"/>
              <a:t>: Logistic Regression, Random Forest and KNN</a:t>
            </a:r>
            <a:endParaRPr lang="en-US" sz="1050" dirty="0"/>
          </a:p>
        </p:txBody>
      </p:sp>
      <p:sp>
        <p:nvSpPr>
          <p:cNvPr id="4" name="TextBox 3"/>
          <p:cNvSpPr txBox="1"/>
          <p:nvPr/>
        </p:nvSpPr>
        <p:spPr>
          <a:xfrm>
            <a:off x="1828800" y="1504950"/>
            <a:ext cx="5334000" cy="369332"/>
          </a:xfrm>
          <a:prstGeom prst="rect">
            <a:avLst/>
          </a:prstGeom>
          <a:noFill/>
        </p:spPr>
        <p:txBody>
          <a:bodyPr wrap="square" rtlCol="0">
            <a:spAutoFit/>
          </a:bodyPr>
          <a:lstStyle/>
          <a:p>
            <a:r>
              <a:rPr lang="en-US" dirty="0"/>
              <a:t>In the process of verification...</a:t>
            </a:r>
          </a:p>
        </p:txBody>
      </p:sp>
    </p:spTree>
    <p:extLst>
      <p:ext uri="{BB962C8B-B14F-4D97-AF65-F5344CB8AC3E}">
        <p14:creationId xmlns:p14="http://schemas.microsoft.com/office/powerpoint/2010/main" val="145856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504</Words>
  <Application>Microsoft Office PowerPoint</Application>
  <PresentationFormat>On-screen Show (16:9)</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Tahoma</vt:lpstr>
      <vt:lpstr>Trebuchet MS</vt:lpstr>
      <vt:lpstr>Office Theme</vt:lpstr>
      <vt:lpstr>PowerPoint Presentation</vt:lpstr>
      <vt:lpstr>Predicting Under Five Mortality in HAITI</vt:lpstr>
      <vt:lpstr>Agenda</vt:lpstr>
      <vt:lpstr>PowerPoint Presentation</vt:lpstr>
      <vt:lpstr>Systems Analysis</vt:lpstr>
      <vt:lpstr>PowerPoint Presentation</vt:lpstr>
      <vt:lpstr>PowerPoint Presentation</vt:lpstr>
      <vt:lpstr>PowerPoint Presentation</vt:lpstr>
      <vt:lpstr>Prediction Models:</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Template</dc:title>
  <cp:lastModifiedBy>AyitiAnalytics</cp:lastModifiedBy>
  <cp:revision>14</cp:revision>
  <dcterms:created xsi:type="dcterms:W3CDTF">2021-08-26T22:26:08Z</dcterms:created>
  <dcterms:modified xsi:type="dcterms:W3CDTF">2021-09-25T19:06:40Z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