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4.jpg" ContentType="image/jpe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62" r:id="rId3"/>
    <p:sldId id="257" r:id="rId4"/>
    <p:sldId id="258" r:id="rId5"/>
    <p:sldId id="259" r:id="rId6"/>
    <p:sldId id="270" r:id="rId7"/>
    <p:sldId id="264" r:id="rId8"/>
    <p:sldId id="265" r:id="rId9"/>
    <p:sldId id="271" r:id="rId10"/>
    <p:sldId id="266" r:id="rId11"/>
    <p:sldId id="267" r:id="rId12"/>
    <p:sldId id="260" r:id="rId13"/>
    <p:sldId id="272" r:id="rId14"/>
    <p:sldId id="269" r:id="rId15"/>
    <p:sldId id="261" r:id="rId16"/>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0" d="100"/>
          <a:sy n="90" d="100"/>
        </p:scale>
        <p:origin x="81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C82AD8B7-2716-4EAB-9D37-0929FE0E9090}" type="datetimeFigureOut">
              <a:rPr lang="en-US" smtClean="0"/>
              <a:t>6/28/2021</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2C969055-6083-4AE1-ADE9-22B7654B39B8}" type="slidenum">
              <a:rPr lang="en-US" smtClean="0"/>
              <a:t>‹#›</a:t>
            </a:fld>
            <a:endParaRPr lang="en-US"/>
          </a:p>
        </p:txBody>
      </p:sp>
    </p:spTree>
    <p:extLst>
      <p:ext uri="{BB962C8B-B14F-4D97-AF65-F5344CB8AC3E}">
        <p14:creationId xmlns:p14="http://schemas.microsoft.com/office/powerpoint/2010/main" val="309386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969055-6083-4AE1-ADE9-22B7654B39B8}" type="slidenum">
              <a:rPr lang="en-US" smtClean="0"/>
              <a:t>9</a:t>
            </a:fld>
            <a:endParaRPr lang="en-US"/>
          </a:p>
        </p:txBody>
      </p:sp>
    </p:spTree>
    <p:extLst>
      <p:ext uri="{BB962C8B-B14F-4D97-AF65-F5344CB8AC3E}">
        <p14:creationId xmlns:p14="http://schemas.microsoft.com/office/powerpoint/2010/main" val="1247904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21750" y="303367"/>
            <a:ext cx="7500499" cy="4216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rgbClr val="1A1A1A"/>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54480" y="4828426"/>
            <a:ext cx="497334" cy="240017"/>
          </a:xfrm>
          <a:prstGeom prst="rect">
            <a:avLst/>
          </a:prstGeom>
        </p:spPr>
      </p:pic>
      <p:sp>
        <p:nvSpPr>
          <p:cNvPr id="17" name="bg object 17"/>
          <p:cNvSpPr/>
          <p:nvPr/>
        </p:nvSpPr>
        <p:spPr>
          <a:xfrm>
            <a:off x="0" y="49"/>
            <a:ext cx="500380" cy="5143500"/>
          </a:xfrm>
          <a:custGeom>
            <a:avLst/>
            <a:gdLst/>
            <a:ahLst/>
            <a:cxnLst/>
            <a:rect l="l" t="t" r="r" b="b"/>
            <a:pathLst>
              <a:path w="500380" h="5143500">
                <a:moveTo>
                  <a:pt x="499799" y="5143499"/>
                </a:moveTo>
                <a:lnTo>
                  <a:pt x="0" y="5143499"/>
                </a:lnTo>
                <a:lnTo>
                  <a:pt x="0" y="0"/>
                </a:lnTo>
                <a:lnTo>
                  <a:pt x="499799" y="0"/>
                </a:lnTo>
                <a:lnTo>
                  <a:pt x="499799" y="5143499"/>
                </a:lnTo>
                <a:close/>
              </a:path>
            </a:pathLst>
          </a:custGeom>
          <a:solidFill>
            <a:srgbClr val="1A9988"/>
          </a:solidFill>
        </p:spPr>
        <p:txBody>
          <a:bodyPr wrap="square" lIns="0" tIns="0" rIns="0" bIns="0" rtlCol="0"/>
          <a:lstStyle/>
          <a:p>
            <a:endParaRPr/>
          </a:p>
        </p:txBody>
      </p:sp>
      <p:sp>
        <p:nvSpPr>
          <p:cNvPr id="18" name="bg object 18"/>
          <p:cNvSpPr/>
          <p:nvPr/>
        </p:nvSpPr>
        <p:spPr>
          <a:xfrm>
            <a:off x="8636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1A9988"/>
          </a:solidFill>
        </p:spPr>
        <p:txBody>
          <a:bodyPr wrap="square" lIns="0" tIns="0" rIns="0" bIns="0" rtlCol="0"/>
          <a:lstStyle/>
          <a:p>
            <a:endParaRPr/>
          </a:p>
        </p:txBody>
      </p:sp>
      <p:sp>
        <p:nvSpPr>
          <p:cNvPr id="19" name="bg object 19"/>
          <p:cNvSpPr/>
          <p:nvPr/>
        </p:nvSpPr>
        <p:spPr>
          <a:xfrm>
            <a:off x="1158899" y="817225"/>
            <a:ext cx="295275" cy="44450"/>
          </a:xfrm>
          <a:custGeom>
            <a:avLst/>
            <a:gdLst/>
            <a:ahLst/>
            <a:cxnLst/>
            <a:rect l="l" t="t" r="r" b="b"/>
            <a:pathLst>
              <a:path w="295275" h="44450">
                <a:moveTo>
                  <a:pt x="295199" y="44099"/>
                </a:moveTo>
                <a:lnTo>
                  <a:pt x="0" y="44099"/>
                </a:lnTo>
                <a:lnTo>
                  <a:pt x="0" y="0"/>
                </a:lnTo>
                <a:lnTo>
                  <a:pt x="295199" y="0"/>
                </a:lnTo>
                <a:lnTo>
                  <a:pt x="295199" y="44099"/>
                </a:lnTo>
                <a:close/>
              </a:path>
            </a:pathLst>
          </a:custGeom>
          <a:solidFill>
            <a:srgbClr val="EB5500"/>
          </a:solidFill>
        </p:spPr>
        <p:txBody>
          <a:bodyPr wrap="square" lIns="0" tIns="0" rIns="0" bIns="0" rtlCol="0"/>
          <a:lstStyle/>
          <a:p>
            <a:endParaRPr/>
          </a:p>
        </p:txBody>
      </p:sp>
      <p:sp>
        <p:nvSpPr>
          <p:cNvPr id="2" name="Holder 2"/>
          <p:cNvSpPr>
            <a:spLocks noGrp="1"/>
          </p:cNvSpPr>
          <p:nvPr>
            <p:ph type="title"/>
          </p:nvPr>
        </p:nvSpPr>
        <p:spPr>
          <a:xfrm>
            <a:off x="821750" y="303367"/>
            <a:ext cx="7500499" cy="421640"/>
          </a:xfrm>
          <a:prstGeom prst="rect">
            <a:avLst/>
          </a:prstGeom>
        </p:spPr>
        <p:txBody>
          <a:bodyPr wrap="square" lIns="0" tIns="0" rIns="0" bIns="0">
            <a:spAutoFit/>
          </a:bodyPr>
          <a:lstStyle>
            <a:lvl1pPr>
              <a:defRPr sz="2600" b="1" i="0">
                <a:solidFill>
                  <a:srgbClr val="1A1A1A"/>
                </a:solidFill>
                <a:latin typeface="Trebuchet MS"/>
                <a:cs typeface="Trebuchet MS"/>
              </a:defRPr>
            </a:lvl1pPr>
          </a:lstStyle>
          <a:p>
            <a:endParaRPr/>
          </a:p>
        </p:txBody>
      </p:sp>
      <p:sp>
        <p:nvSpPr>
          <p:cNvPr id="3" name="Holder 3"/>
          <p:cNvSpPr>
            <a:spLocks noGrp="1"/>
          </p:cNvSpPr>
          <p:nvPr>
            <p:ph type="body" idx="1"/>
          </p:nvPr>
        </p:nvSpPr>
        <p:spPr>
          <a:xfrm>
            <a:off x="799629" y="1275037"/>
            <a:ext cx="7544740" cy="1892300"/>
          </a:xfrm>
          <a:prstGeom prst="rect">
            <a:avLst/>
          </a:prstGeom>
        </p:spPr>
        <p:txBody>
          <a:bodyPr wrap="square" lIns="0" tIns="0" rIns="0" bIns="0">
            <a:spAutoFit/>
          </a:bodyPr>
          <a:lstStyle>
            <a:lvl1pPr>
              <a:defRPr sz="1600" b="0" i="0">
                <a:solidFill>
                  <a:srgbClr val="595959"/>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olossi509/Mini-Project-2"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3112" y="0"/>
            <a:ext cx="5026660" cy="5153025"/>
            <a:chOff x="-3112" y="0"/>
            <a:chExt cx="5026660" cy="5153025"/>
          </a:xfrm>
        </p:grpSpPr>
        <p:sp>
          <p:nvSpPr>
            <p:cNvPr id="3" name="object 3"/>
            <p:cNvSpPr/>
            <p:nvPr/>
          </p:nvSpPr>
          <p:spPr>
            <a:xfrm>
              <a:off x="1649" y="0"/>
              <a:ext cx="4996180" cy="5143500"/>
            </a:xfrm>
            <a:custGeom>
              <a:avLst/>
              <a:gdLst/>
              <a:ahLst/>
              <a:cxnLst/>
              <a:rect l="l" t="t" r="r" b="b"/>
              <a:pathLst>
                <a:path w="4996180" h="5143500">
                  <a:moveTo>
                    <a:pt x="0" y="5143499"/>
                  </a:moveTo>
                  <a:lnTo>
                    <a:pt x="4996174" y="5143499"/>
                  </a:lnTo>
                  <a:lnTo>
                    <a:pt x="4996174" y="0"/>
                  </a:lnTo>
                  <a:lnTo>
                    <a:pt x="0" y="0"/>
                  </a:lnTo>
                  <a:lnTo>
                    <a:pt x="0" y="5143499"/>
                  </a:lnTo>
                  <a:close/>
                </a:path>
              </a:pathLst>
            </a:custGeom>
            <a:solidFill>
              <a:srgbClr val="1A9988"/>
            </a:solidFill>
          </p:spPr>
          <p:txBody>
            <a:bodyPr wrap="square" lIns="0" tIns="0" rIns="0" bIns="0" rtlCol="0"/>
            <a:lstStyle/>
            <a:p>
              <a:endParaRPr/>
            </a:p>
          </p:txBody>
        </p:sp>
        <p:sp>
          <p:nvSpPr>
            <p:cNvPr id="4" name="object 4"/>
            <p:cNvSpPr/>
            <p:nvPr/>
          </p:nvSpPr>
          <p:spPr>
            <a:xfrm>
              <a:off x="1649" y="0"/>
              <a:ext cx="5017135" cy="5143500"/>
            </a:xfrm>
            <a:custGeom>
              <a:avLst/>
              <a:gdLst/>
              <a:ahLst/>
              <a:cxnLst/>
              <a:rect l="l" t="t" r="r" b="b"/>
              <a:pathLst>
                <a:path w="5017135" h="5143500">
                  <a:moveTo>
                    <a:pt x="0" y="0"/>
                  </a:moveTo>
                  <a:lnTo>
                    <a:pt x="5016599" y="0"/>
                  </a:lnTo>
                  <a:lnTo>
                    <a:pt x="5016599" y="5143499"/>
                  </a:lnTo>
                  <a:lnTo>
                    <a:pt x="0" y="5143499"/>
                  </a:lnTo>
                  <a:lnTo>
                    <a:pt x="0" y="0"/>
                  </a:lnTo>
                  <a:close/>
                </a:path>
              </a:pathLst>
            </a:custGeom>
            <a:ln w="9524">
              <a:solidFill>
                <a:srgbClr val="1A1A1A"/>
              </a:solidFill>
            </a:ln>
          </p:spPr>
          <p:txBody>
            <a:bodyPr wrap="square" lIns="0" tIns="0" rIns="0" bIns="0" rtlCol="0"/>
            <a:lstStyle/>
            <a:p>
              <a:endParaRPr/>
            </a:p>
          </p:txBody>
        </p:sp>
      </p:grpSp>
      <p:grpSp>
        <p:nvGrpSpPr>
          <p:cNvPr id="5" name="object 5"/>
          <p:cNvGrpSpPr/>
          <p:nvPr/>
        </p:nvGrpSpPr>
        <p:grpSpPr>
          <a:xfrm>
            <a:off x="4993062" y="0"/>
            <a:ext cx="4156075" cy="5153025"/>
            <a:chOff x="4993062" y="0"/>
            <a:chExt cx="4156075" cy="5153025"/>
          </a:xfrm>
        </p:grpSpPr>
        <p:pic>
          <p:nvPicPr>
            <p:cNvPr id="6" name="object 6"/>
            <p:cNvPicPr/>
            <p:nvPr/>
          </p:nvPicPr>
          <p:blipFill>
            <a:blip r:embed="rId2" cstate="print"/>
            <a:stretch>
              <a:fillRect/>
            </a:stretch>
          </p:blipFill>
          <p:spPr>
            <a:xfrm>
              <a:off x="5436674" y="2866624"/>
              <a:ext cx="3622496" cy="957179"/>
            </a:xfrm>
            <a:prstGeom prst="rect">
              <a:avLst/>
            </a:prstGeom>
          </p:spPr>
        </p:pic>
        <p:sp>
          <p:nvSpPr>
            <p:cNvPr id="7" name="object 7"/>
            <p:cNvSpPr/>
            <p:nvPr/>
          </p:nvSpPr>
          <p:spPr>
            <a:xfrm>
              <a:off x="4997825" y="0"/>
              <a:ext cx="4146550" cy="5143500"/>
            </a:xfrm>
            <a:custGeom>
              <a:avLst/>
              <a:gdLst/>
              <a:ahLst/>
              <a:cxnLst/>
              <a:rect l="l" t="t" r="r" b="b"/>
              <a:pathLst>
                <a:path w="4146550" h="5143500">
                  <a:moveTo>
                    <a:pt x="4146299" y="5143499"/>
                  </a:moveTo>
                  <a:lnTo>
                    <a:pt x="0" y="5143499"/>
                  </a:lnTo>
                  <a:lnTo>
                    <a:pt x="0" y="0"/>
                  </a:lnTo>
                  <a:lnTo>
                    <a:pt x="4146299" y="0"/>
                  </a:lnTo>
                  <a:lnTo>
                    <a:pt x="4146299" y="5143499"/>
                  </a:lnTo>
                  <a:close/>
                </a:path>
              </a:pathLst>
            </a:custGeom>
            <a:solidFill>
              <a:srgbClr val="FFFFFF"/>
            </a:solidFill>
          </p:spPr>
          <p:txBody>
            <a:bodyPr wrap="square" lIns="0" tIns="0" rIns="0" bIns="0" rtlCol="0"/>
            <a:lstStyle/>
            <a:p>
              <a:endParaRPr/>
            </a:p>
          </p:txBody>
        </p:sp>
        <p:sp>
          <p:nvSpPr>
            <p:cNvPr id="8" name="object 8"/>
            <p:cNvSpPr/>
            <p:nvPr/>
          </p:nvSpPr>
          <p:spPr>
            <a:xfrm>
              <a:off x="4997825" y="0"/>
              <a:ext cx="4146550" cy="5143500"/>
            </a:xfrm>
            <a:custGeom>
              <a:avLst/>
              <a:gdLst/>
              <a:ahLst/>
              <a:cxnLst/>
              <a:rect l="l" t="t" r="r" b="b"/>
              <a:pathLst>
                <a:path w="4146550" h="5143500">
                  <a:moveTo>
                    <a:pt x="0" y="0"/>
                  </a:moveTo>
                  <a:lnTo>
                    <a:pt x="4146299" y="0"/>
                  </a:lnTo>
                  <a:lnTo>
                    <a:pt x="4146299" y="5143499"/>
                  </a:lnTo>
                  <a:lnTo>
                    <a:pt x="0" y="5143499"/>
                  </a:lnTo>
                  <a:lnTo>
                    <a:pt x="0" y="0"/>
                  </a:lnTo>
                  <a:close/>
                </a:path>
              </a:pathLst>
            </a:custGeom>
            <a:ln w="9524">
              <a:solidFill>
                <a:srgbClr val="1A1A1A"/>
              </a:solidFill>
            </a:ln>
          </p:spPr>
          <p:txBody>
            <a:bodyPr wrap="square" lIns="0" tIns="0" rIns="0" bIns="0" rtlCol="0"/>
            <a:lstStyle/>
            <a:p>
              <a:endParaRPr/>
            </a:p>
          </p:txBody>
        </p:sp>
        <p:pic>
          <p:nvPicPr>
            <p:cNvPr id="9" name="object 9"/>
            <p:cNvPicPr/>
            <p:nvPr/>
          </p:nvPicPr>
          <p:blipFill>
            <a:blip r:embed="rId3" cstate="print"/>
            <a:stretch>
              <a:fillRect/>
            </a:stretch>
          </p:blipFill>
          <p:spPr>
            <a:xfrm>
              <a:off x="5053338" y="1277741"/>
              <a:ext cx="4035272" cy="1866119"/>
            </a:xfrm>
            <a:prstGeom prst="rect">
              <a:avLst/>
            </a:prstGeom>
          </p:spPr>
        </p:pic>
      </p:grpSp>
      <p:sp>
        <p:nvSpPr>
          <p:cNvPr id="10" name="object 10"/>
          <p:cNvSpPr txBox="1"/>
          <p:nvPr/>
        </p:nvSpPr>
        <p:spPr>
          <a:xfrm>
            <a:off x="590430" y="590550"/>
            <a:ext cx="3555746" cy="2570127"/>
          </a:xfrm>
          <a:prstGeom prst="rect">
            <a:avLst/>
          </a:prstGeom>
        </p:spPr>
        <p:txBody>
          <a:bodyPr vert="horz" wrap="square" lIns="0" tIns="8890" rIns="0" bIns="0" rtlCol="0">
            <a:spAutoFit/>
          </a:bodyPr>
          <a:lstStyle/>
          <a:p>
            <a:pPr marL="12700" marR="5080">
              <a:lnSpc>
                <a:spcPct val="100699"/>
              </a:lnSpc>
              <a:spcBef>
                <a:spcPts val="70"/>
              </a:spcBef>
            </a:pPr>
            <a:r>
              <a:rPr lang="fr-FR" sz="4000" b="1" spc="25" dirty="0" err="1">
                <a:solidFill>
                  <a:srgbClr val="1A1A1A"/>
                </a:solidFill>
                <a:latin typeface="Trebuchet MS"/>
                <a:cs typeface="Trebuchet MS"/>
              </a:rPr>
              <a:t>Ayiti</a:t>
            </a:r>
            <a:r>
              <a:rPr lang="fr-FR" sz="4000" b="1" spc="25" dirty="0">
                <a:solidFill>
                  <a:srgbClr val="1A1A1A"/>
                </a:solidFill>
                <a:latin typeface="Trebuchet MS"/>
                <a:cs typeface="Trebuchet MS"/>
              </a:rPr>
              <a:t> Analytics </a:t>
            </a:r>
            <a:r>
              <a:rPr lang="fr-FR" sz="4000" b="1" spc="25" dirty="0" err="1">
                <a:solidFill>
                  <a:srgbClr val="1A1A1A"/>
                </a:solidFill>
                <a:latin typeface="Trebuchet MS"/>
                <a:cs typeface="Trebuchet MS"/>
              </a:rPr>
              <a:t>Bootcamp</a:t>
            </a:r>
            <a:endParaRPr lang="fr-FR" sz="4000" b="1" spc="25" dirty="0">
              <a:solidFill>
                <a:srgbClr val="1A1A1A"/>
              </a:solidFill>
              <a:latin typeface="Trebuchet MS"/>
              <a:cs typeface="Trebuchet MS"/>
            </a:endParaRPr>
          </a:p>
          <a:p>
            <a:pPr marL="12700" marR="5080">
              <a:lnSpc>
                <a:spcPct val="100699"/>
              </a:lnSpc>
              <a:spcBef>
                <a:spcPts val="70"/>
              </a:spcBef>
            </a:pPr>
            <a:endParaRPr lang="fr-FR" sz="2800" b="1" spc="25" dirty="0">
              <a:solidFill>
                <a:srgbClr val="1A1A1A"/>
              </a:solidFill>
              <a:latin typeface="Trebuchet MS"/>
              <a:cs typeface="Trebuchet MS"/>
            </a:endParaRPr>
          </a:p>
          <a:p>
            <a:pPr marL="12700" marR="5080">
              <a:lnSpc>
                <a:spcPct val="100699"/>
              </a:lnSpc>
              <a:spcBef>
                <a:spcPts val="70"/>
              </a:spcBef>
            </a:pPr>
            <a:r>
              <a:rPr lang="fr-FR" sz="2800" b="1" spc="25" dirty="0">
                <a:solidFill>
                  <a:schemeClr val="bg1"/>
                </a:solidFill>
                <a:latin typeface="Trebuchet MS"/>
                <a:cs typeface="Trebuchet MS"/>
              </a:rPr>
              <a:t>Data </a:t>
            </a:r>
            <a:r>
              <a:rPr lang="fr-FR" sz="2800" b="1" spc="25" dirty="0" err="1">
                <a:solidFill>
                  <a:schemeClr val="bg1"/>
                </a:solidFill>
                <a:latin typeface="Trebuchet MS"/>
                <a:cs typeface="Trebuchet MS"/>
              </a:rPr>
              <a:t>Processing</a:t>
            </a:r>
            <a:endParaRPr lang="fr-FR" sz="2800" b="1" spc="25" dirty="0">
              <a:solidFill>
                <a:schemeClr val="bg1"/>
              </a:solidFill>
              <a:latin typeface="Trebuchet MS"/>
              <a:cs typeface="Trebuchet MS"/>
            </a:endParaRPr>
          </a:p>
          <a:p>
            <a:pPr marL="12700" marR="5080">
              <a:lnSpc>
                <a:spcPct val="100699"/>
              </a:lnSpc>
              <a:spcBef>
                <a:spcPts val="70"/>
              </a:spcBef>
            </a:pPr>
            <a:r>
              <a:rPr lang="fr-FR" sz="2800" b="1" spc="25" dirty="0" err="1">
                <a:solidFill>
                  <a:schemeClr val="bg1"/>
                </a:solidFill>
                <a:latin typeface="Trebuchet MS"/>
                <a:cs typeface="Trebuchet MS"/>
              </a:rPr>
              <a:t>Presentation</a:t>
            </a:r>
            <a:endParaRPr sz="2800" dirty="0">
              <a:solidFill>
                <a:schemeClr val="bg1"/>
              </a:solidFill>
              <a:latin typeface="Trebuchet MS"/>
              <a:cs typeface="Trebuchet MS"/>
            </a:endParaRPr>
          </a:p>
        </p:txBody>
      </p:sp>
      <p:sp>
        <p:nvSpPr>
          <p:cNvPr id="11" name="object 11"/>
          <p:cNvSpPr txBox="1"/>
          <p:nvPr/>
        </p:nvSpPr>
        <p:spPr>
          <a:xfrm>
            <a:off x="802650" y="3542596"/>
            <a:ext cx="3222625" cy="269240"/>
          </a:xfrm>
          <a:prstGeom prst="rect">
            <a:avLst/>
          </a:prstGeom>
        </p:spPr>
        <p:txBody>
          <a:bodyPr vert="horz" wrap="square" lIns="0" tIns="12700" rIns="0" bIns="0" rtlCol="0">
            <a:spAutoFit/>
          </a:bodyPr>
          <a:lstStyle/>
          <a:p>
            <a:pPr marL="12700">
              <a:lnSpc>
                <a:spcPct val="100000"/>
              </a:lnSpc>
              <a:spcBef>
                <a:spcPts val="100"/>
              </a:spcBef>
            </a:pPr>
            <a:r>
              <a:rPr sz="1600" b="1" spc="-80" dirty="0">
                <a:solidFill>
                  <a:srgbClr val="595959"/>
                </a:solidFill>
                <a:latin typeface="Tahoma"/>
                <a:cs typeface="Tahoma"/>
              </a:rPr>
              <a:t>Du</a:t>
            </a:r>
            <a:r>
              <a:rPr sz="1600" b="1" spc="-65" dirty="0">
                <a:solidFill>
                  <a:srgbClr val="595959"/>
                </a:solidFill>
                <a:latin typeface="Tahoma"/>
                <a:cs typeface="Tahoma"/>
              </a:rPr>
              <a:t>e</a:t>
            </a:r>
            <a:r>
              <a:rPr sz="1600" b="1" spc="-75" dirty="0">
                <a:solidFill>
                  <a:srgbClr val="595959"/>
                </a:solidFill>
                <a:latin typeface="Tahoma"/>
                <a:cs typeface="Tahoma"/>
              </a:rPr>
              <a:t> </a:t>
            </a:r>
            <a:r>
              <a:rPr sz="1600" b="1" spc="-35" dirty="0">
                <a:solidFill>
                  <a:srgbClr val="595959"/>
                </a:solidFill>
                <a:latin typeface="Tahoma"/>
                <a:cs typeface="Tahoma"/>
              </a:rPr>
              <a:t>F</a:t>
            </a:r>
            <a:r>
              <a:rPr sz="1600" b="1" spc="-70" dirty="0">
                <a:solidFill>
                  <a:srgbClr val="595959"/>
                </a:solidFill>
                <a:latin typeface="Tahoma"/>
                <a:cs typeface="Tahoma"/>
              </a:rPr>
              <a:t>r</a:t>
            </a:r>
            <a:r>
              <a:rPr sz="1600" b="1" spc="-55" dirty="0">
                <a:solidFill>
                  <a:srgbClr val="595959"/>
                </a:solidFill>
                <a:latin typeface="Tahoma"/>
                <a:cs typeface="Tahoma"/>
              </a:rPr>
              <a:t>ida</a:t>
            </a:r>
            <a:r>
              <a:rPr sz="1600" b="1" spc="-120" dirty="0">
                <a:solidFill>
                  <a:srgbClr val="595959"/>
                </a:solidFill>
                <a:latin typeface="Tahoma"/>
                <a:cs typeface="Tahoma"/>
              </a:rPr>
              <a:t>y</a:t>
            </a:r>
            <a:r>
              <a:rPr sz="1600" b="1" spc="-85" dirty="0">
                <a:solidFill>
                  <a:srgbClr val="595959"/>
                </a:solidFill>
                <a:latin typeface="Tahoma"/>
                <a:cs typeface="Tahoma"/>
              </a:rPr>
              <a:t>,</a:t>
            </a:r>
            <a:r>
              <a:rPr sz="1600" b="1" spc="-75" dirty="0">
                <a:solidFill>
                  <a:srgbClr val="595959"/>
                </a:solidFill>
                <a:latin typeface="Tahoma"/>
                <a:cs typeface="Tahoma"/>
              </a:rPr>
              <a:t> </a:t>
            </a:r>
            <a:r>
              <a:rPr lang="fr-FR" sz="1600" b="1" spc="-50" dirty="0">
                <a:solidFill>
                  <a:srgbClr val="595959"/>
                </a:solidFill>
                <a:latin typeface="Tahoma"/>
                <a:cs typeface="Tahoma"/>
              </a:rPr>
              <a:t>June</a:t>
            </a:r>
            <a:r>
              <a:rPr sz="1600" b="1" spc="-75" dirty="0">
                <a:solidFill>
                  <a:srgbClr val="595959"/>
                </a:solidFill>
                <a:latin typeface="Tahoma"/>
                <a:cs typeface="Tahoma"/>
              </a:rPr>
              <a:t> </a:t>
            </a:r>
            <a:r>
              <a:rPr lang="fr-FR" sz="1600" b="1" spc="-200" dirty="0">
                <a:solidFill>
                  <a:srgbClr val="595959"/>
                </a:solidFill>
                <a:latin typeface="Tahoma"/>
                <a:cs typeface="Tahoma"/>
              </a:rPr>
              <a:t>25</a:t>
            </a:r>
            <a:r>
              <a:rPr sz="1600" b="1" dirty="0" err="1">
                <a:solidFill>
                  <a:srgbClr val="595959"/>
                </a:solidFill>
                <a:latin typeface="Tahoma"/>
                <a:cs typeface="Tahoma"/>
              </a:rPr>
              <a:t>t</a:t>
            </a:r>
            <a:r>
              <a:rPr sz="1600" b="1" spc="-75" dirty="0" err="1">
                <a:solidFill>
                  <a:srgbClr val="595959"/>
                </a:solidFill>
                <a:latin typeface="Tahoma"/>
                <a:cs typeface="Tahoma"/>
              </a:rPr>
              <a:t>h</a:t>
            </a:r>
            <a:endParaRPr sz="16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B28E31-9B50-4A73-AB76-3740B921D1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276351"/>
            <a:ext cx="5603587" cy="3429000"/>
          </a:xfrm>
          <a:prstGeom prst="rect">
            <a:avLst/>
          </a:prstGeom>
        </p:spPr>
      </p:pic>
      <p:sp>
        <p:nvSpPr>
          <p:cNvPr id="7" name="Text Placeholder 2">
            <a:extLst>
              <a:ext uri="{FF2B5EF4-FFF2-40B4-BE49-F238E27FC236}">
                <a16:creationId xmlns:a16="http://schemas.microsoft.com/office/drawing/2014/main" id="{CD8C40E9-681C-4F44-AAEE-85A3E6B8F972}"/>
              </a:ext>
            </a:extLst>
          </p:cNvPr>
          <p:cNvSpPr>
            <a:spLocks noGrp="1"/>
          </p:cNvSpPr>
          <p:nvPr>
            <p:ph type="title"/>
          </p:nvPr>
        </p:nvSpPr>
        <p:spPr>
          <a:xfrm>
            <a:off x="822325" y="303213"/>
            <a:ext cx="7499350" cy="484748"/>
          </a:xfrm>
        </p:spPr>
        <p:txBody>
          <a:bodyPr/>
          <a:lstStyle/>
          <a:p>
            <a:r>
              <a:rPr lang="en-US" sz="1050" dirty="0"/>
              <a:t>If we were to do all the bootcamp online, who would be the best communes and how many applications would we need to select 30 student and what percentage of students would have a laptop, an internet connection, both at the same time</a:t>
            </a:r>
          </a:p>
        </p:txBody>
      </p:sp>
      <p:sp>
        <p:nvSpPr>
          <p:cNvPr id="8" name="TextBox 7">
            <a:extLst>
              <a:ext uri="{FF2B5EF4-FFF2-40B4-BE49-F238E27FC236}">
                <a16:creationId xmlns:a16="http://schemas.microsoft.com/office/drawing/2014/main" id="{BE680700-0855-4A91-96E9-24A0FDDE995E}"/>
              </a:ext>
            </a:extLst>
          </p:cNvPr>
          <p:cNvSpPr txBox="1"/>
          <p:nvPr/>
        </p:nvSpPr>
        <p:spPr>
          <a:xfrm>
            <a:off x="822324" y="1287426"/>
            <a:ext cx="2073275" cy="3231654"/>
          </a:xfrm>
          <a:prstGeom prst="rect">
            <a:avLst/>
          </a:prstGeom>
          <a:noFill/>
        </p:spPr>
        <p:txBody>
          <a:bodyPr wrap="square" rtlCol="0">
            <a:spAutoFit/>
          </a:bodyPr>
          <a:lstStyle/>
          <a:p>
            <a:endParaRPr lang="en-US" sz="1200" dirty="0"/>
          </a:p>
          <a:p>
            <a:r>
              <a:rPr lang="en-US" sz="1600" dirty="0"/>
              <a:t>Since we already have a Bootcamp in Port-au-Prince, the 3 communes that would be best to select 30 students are </a:t>
            </a:r>
            <a:r>
              <a:rPr lang="en-US" sz="1600" b="1" dirty="0">
                <a:solidFill>
                  <a:schemeClr val="accent1">
                    <a:lumMod val="50000"/>
                  </a:schemeClr>
                </a:solidFill>
              </a:rPr>
              <a:t>Delmas</a:t>
            </a:r>
            <a:r>
              <a:rPr lang="en-US" sz="1600" dirty="0"/>
              <a:t>, where </a:t>
            </a:r>
            <a:r>
              <a:rPr lang="en-US" sz="1600" b="1" dirty="0"/>
              <a:t>58 students </a:t>
            </a:r>
            <a:r>
              <a:rPr lang="en-US" sz="1600" dirty="0"/>
              <a:t>have both internet and computer access, </a:t>
            </a:r>
            <a:r>
              <a:rPr lang="en-US" sz="1600" b="1" dirty="0">
                <a:solidFill>
                  <a:srgbClr val="00B050"/>
                </a:solidFill>
              </a:rPr>
              <a:t>Petion-Ville</a:t>
            </a:r>
            <a:r>
              <a:rPr lang="en-US" sz="1600" dirty="0"/>
              <a:t> where </a:t>
            </a:r>
            <a:r>
              <a:rPr lang="en-US" sz="1600" b="1" dirty="0"/>
              <a:t>21</a:t>
            </a:r>
            <a:r>
              <a:rPr lang="en-US" sz="1600" dirty="0"/>
              <a:t> have access and </a:t>
            </a:r>
            <a:r>
              <a:rPr lang="en-US" sz="1600" b="1" dirty="0">
                <a:solidFill>
                  <a:srgbClr val="FF0000"/>
                </a:solidFill>
              </a:rPr>
              <a:t>Carrefour</a:t>
            </a:r>
            <a:r>
              <a:rPr lang="en-US" sz="1600" dirty="0"/>
              <a:t> </a:t>
            </a:r>
            <a:r>
              <a:rPr lang="en-US" sz="1600" b="1" dirty="0"/>
              <a:t>17</a:t>
            </a:r>
            <a:r>
              <a:rPr lang="en-US" sz="1600" dirty="0"/>
              <a:t>.</a:t>
            </a:r>
          </a:p>
        </p:txBody>
      </p:sp>
    </p:spTree>
    <p:extLst>
      <p:ext uri="{BB962C8B-B14F-4D97-AF65-F5344CB8AC3E}">
        <p14:creationId xmlns:p14="http://schemas.microsoft.com/office/powerpoint/2010/main" val="340342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BC63-5F9B-41C2-9224-AB956BA375E5}"/>
              </a:ext>
            </a:extLst>
          </p:cNvPr>
          <p:cNvSpPr>
            <a:spLocks noGrp="1"/>
          </p:cNvSpPr>
          <p:nvPr>
            <p:ph type="title"/>
          </p:nvPr>
        </p:nvSpPr>
        <p:spPr>
          <a:xfrm>
            <a:off x="821750" y="303367"/>
            <a:ext cx="7500499" cy="369332"/>
          </a:xfrm>
        </p:spPr>
        <p:txBody>
          <a:bodyPr/>
          <a:lstStyle/>
          <a:p>
            <a:r>
              <a:rPr lang="en-US" sz="1200" dirty="0"/>
              <a:t>What are the most effective communication channels (Alumni, Facebook, WhatsApp, Friend ...) that will allow a women to be susceptible to selection</a:t>
            </a:r>
          </a:p>
        </p:txBody>
      </p:sp>
      <p:pic>
        <p:nvPicPr>
          <p:cNvPr id="5" name="Picture 4">
            <a:extLst>
              <a:ext uri="{FF2B5EF4-FFF2-40B4-BE49-F238E27FC236}">
                <a16:creationId xmlns:a16="http://schemas.microsoft.com/office/drawing/2014/main" id="{E249CF17-8373-40A8-9CB0-254807BED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96000" cy="4171950"/>
          </a:xfrm>
          <a:prstGeom prst="rect">
            <a:avLst/>
          </a:prstGeom>
        </p:spPr>
      </p:pic>
      <p:sp>
        <p:nvSpPr>
          <p:cNvPr id="6" name="TextBox 5">
            <a:extLst>
              <a:ext uri="{FF2B5EF4-FFF2-40B4-BE49-F238E27FC236}">
                <a16:creationId xmlns:a16="http://schemas.microsoft.com/office/drawing/2014/main" id="{C32482B6-51C7-470D-A58B-5E7A9D80CE82}"/>
              </a:ext>
            </a:extLst>
          </p:cNvPr>
          <p:cNvSpPr txBox="1"/>
          <p:nvPr/>
        </p:nvSpPr>
        <p:spPr>
          <a:xfrm>
            <a:off x="609600" y="1200150"/>
            <a:ext cx="2133601" cy="3139321"/>
          </a:xfrm>
          <a:prstGeom prst="rect">
            <a:avLst/>
          </a:prstGeom>
          <a:noFill/>
        </p:spPr>
        <p:txBody>
          <a:bodyPr wrap="square" rtlCol="0">
            <a:spAutoFit/>
          </a:bodyPr>
          <a:lstStyle/>
          <a:p>
            <a:endParaRPr lang="en-US" sz="1200" dirty="0"/>
          </a:p>
          <a:p>
            <a:endParaRPr lang="en-US" sz="1200" dirty="0"/>
          </a:p>
          <a:p>
            <a:endParaRPr lang="en-US" sz="1200" dirty="0"/>
          </a:p>
          <a:p>
            <a:r>
              <a:rPr lang="en-US" b="1" dirty="0">
                <a:solidFill>
                  <a:srgbClr val="C00000"/>
                </a:solidFill>
              </a:rPr>
              <a:t>WhatsApp</a:t>
            </a:r>
            <a:r>
              <a:rPr lang="en-US" dirty="0"/>
              <a:t> is the most effective communication channel that will allow </a:t>
            </a:r>
            <a:r>
              <a:rPr lang="en-US" u="sng" dirty="0"/>
              <a:t>a woman </a:t>
            </a:r>
            <a:r>
              <a:rPr lang="en-US" dirty="0"/>
              <a:t>to be susceptible to selection. </a:t>
            </a:r>
          </a:p>
          <a:p>
            <a:r>
              <a:rPr lang="en-US" dirty="0"/>
              <a:t>Then we have </a:t>
            </a:r>
            <a:r>
              <a:rPr lang="en-US" b="1" dirty="0">
                <a:solidFill>
                  <a:srgbClr val="C00000"/>
                </a:solidFill>
              </a:rPr>
              <a:t>Friend</a:t>
            </a:r>
            <a:r>
              <a:rPr lang="en-US" dirty="0"/>
              <a:t> and </a:t>
            </a:r>
            <a:r>
              <a:rPr lang="en-US" b="1" dirty="0">
                <a:solidFill>
                  <a:srgbClr val="C00000"/>
                </a:solidFill>
              </a:rPr>
              <a:t>Alumni</a:t>
            </a:r>
            <a:r>
              <a:rPr lang="en-US" dirty="0"/>
              <a:t>.</a:t>
            </a:r>
          </a:p>
        </p:txBody>
      </p:sp>
    </p:spTree>
    <p:extLst>
      <p:ext uri="{BB962C8B-B14F-4D97-AF65-F5344CB8AC3E}">
        <p14:creationId xmlns:p14="http://schemas.microsoft.com/office/powerpoint/2010/main" val="1389908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5017770" cy="421640"/>
          </a:xfrm>
          <a:prstGeom prst="rect">
            <a:avLst/>
          </a:prstGeom>
        </p:spPr>
        <p:txBody>
          <a:bodyPr vert="horz" wrap="square" lIns="0" tIns="12700" rIns="0" bIns="0" rtlCol="0">
            <a:spAutoFit/>
          </a:bodyPr>
          <a:lstStyle/>
          <a:p>
            <a:pPr marL="12700">
              <a:lnSpc>
                <a:spcPct val="100000"/>
              </a:lnSpc>
              <a:spcBef>
                <a:spcPts val="100"/>
              </a:spcBef>
            </a:pPr>
            <a:r>
              <a:rPr spc="75" dirty="0"/>
              <a:t>Discussion</a:t>
            </a:r>
            <a:r>
              <a:rPr spc="-170" dirty="0"/>
              <a:t> </a:t>
            </a:r>
            <a:r>
              <a:rPr spc="15" dirty="0"/>
              <a:t>&amp;</a:t>
            </a:r>
            <a:r>
              <a:rPr spc="-170" dirty="0"/>
              <a:t> </a:t>
            </a:r>
            <a:r>
              <a:rPr spc="85" dirty="0"/>
              <a:t>Proposed</a:t>
            </a:r>
            <a:r>
              <a:rPr spc="-165" dirty="0"/>
              <a:t> </a:t>
            </a:r>
            <a:r>
              <a:rPr spc="60" dirty="0"/>
              <a:t>Solution</a:t>
            </a:r>
          </a:p>
        </p:txBody>
      </p:sp>
      <p:sp>
        <p:nvSpPr>
          <p:cNvPr id="3" name="object 3"/>
          <p:cNvSpPr txBox="1">
            <a:spLocks noGrp="1"/>
          </p:cNvSpPr>
          <p:nvPr>
            <p:ph type="body" idx="1"/>
          </p:nvPr>
        </p:nvSpPr>
        <p:spPr>
          <a:xfrm>
            <a:off x="799629" y="1275037"/>
            <a:ext cx="7544740" cy="3666901"/>
          </a:xfrm>
          <a:prstGeom prst="rect">
            <a:avLst/>
          </a:prstGeom>
        </p:spPr>
        <p:txBody>
          <a:bodyPr vert="horz" wrap="square" lIns="0" tIns="12700" rIns="0" bIns="0" rtlCol="0">
            <a:spAutoFit/>
          </a:bodyPr>
          <a:lstStyle/>
          <a:p>
            <a:pPr marL="15240" marR="223520">
              <a:lnSpc>
                <a:spcPct val="113300"/>
              </a:lnSpc>
              <a:spcBef>
                <a:spcPts val="100"/>
              </a:spcBef>
            </a:pPr>
            <a:r>
              <a:rPr lang="en-US" spc="-5" dirty="0"/>
              <a:t>Based on these results, the three communes that are likely to receive the Ayiti Analytics training centers are Delmas, Petion-Ville and Carrefour (excluding Port-au-Prince where a 2nd cohort is underway)</a:t>
            </a:r>
          </a:p>
          <a:p>
            <a:pPr marL="15240" marR="223520">
              <a:lnSpc>
                <a:spcPct val="113300"/>
              </a:lnSpc>
              <a:spcBef>
                <a:spcPts val="100"/>
              </a:spcBef>
            </a:pPr>
            <a:endParaRPr lang="en-US" spc="-5" dirty="0"/>
          </a:p>
          <a:p>
            <a:pPr marL="15240" marR="223520">
              <a:lnSpc>
                <a:spcPct val="113300"/>
              </a:lnSpc>
              <a:spcBef>
                <a:spcPts val="100"/>
              </a:spcBef>
            </a:pPr>
            <a:r>
              <a:rPr lang="en-US" spc="-5" dirty="0"/>
              <a:t>Delmas is the commune where more women are interested in participating in a cohort.</a:t>
            </a:r>
          </a:p>
          <a:p>
            <a:pPr marL="15240" marR="223520">
              <a:lnSpc>
                <a:spcPct val="113300"/>
              </a:lnSpc>
              <a:spcBef>
                <a:spcPts val="100"/>
              </a:spcBef>
            </a:pPr>
            <a:endParaRPr lang="en-US" spc="-5" dirty="0"/>
          </a:p>
          <a:p>
            <a:pPr marL="15240" marR="223520">
              <a:lnSpc>
                <a:spcPct val="113300"/>
              </a:lnSpc>
              <a:spcBef>
                <a:spcPts val="100"/>
              </a:spcBef>
            </a:pPr>
            <a:r>
              <a:rPr lang="en-US" spc="-5" dirty="0"/>
              <a:t>A Friend is the most effective communication channel that will allow a student to be likely to be selected.</a:t>
            </a:r>
          </a:p>
          <a:p>
            <a:pPr marL="15240" marR="223520">
              <a:lnSpc>
                <a:spcPct val="113300"/>
              </a:lnSpc>
              <a:spcBef>
                <a:spcPts val="100"/>
              </a:spcBef>
            </a:pPr>
            <a:endParaRPr lang="en-US" spc="-5" dirty="0"/>
          </a:p>
          <a:p>
            <a:pPr marL="15240" marR="223520">
              <a:lnSpc>
                <a:spcPct val="113300"/>
              </a:lnSpc>
              <a:spcBef>
                <a:spcPts val="100"/>
              </a:spcBef>
            </a:pPr>
            <a:r>
              <a:rPr lang="en-US" spc="-5" dirty="0"/>
              <a:t>If Ayiti Analytics were to do the entire bootcamp online, Delmas would already be ready to select 30 students with both a laptop and an internet connection.</a:t>
            </a:r>
            <a:endParaRPr spc="-5" dirty="0"/>
          </a:p>
          <a:p>
            <a:pPr marL="2540">
              <a:lnSpc>
                <a:spcPct val="100000"/>
              </a:lnSpc>
              <a:spcBef>
                <a:spcPts val="30"/>
              </a:spcBef>
            </a:pPr>
            <a:endParaRPr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0C957F-9F87-4506-9CC7-B8A45D1BD776}"/>
              </a:ext>
            </a:extLst>
          </p:cNvPr>
          <p:cNvSpPr>
            <a:spLocks noGrp="1"/>
          </p:cNvSpPr>
          <p:nvPr>
            <p:ph type="body" idx="1"/>
          </p:nvPr>
        </p:nvSpPr>
        <p:spPr>
          <a:xfrm>
            <a:off x="799629" y="1275036"/>
            <a:ext cx="7544740" cy="1477328"/>
          </a:xfrm>
        </p:spPr>
        <p:txBody>
          <a:bodyPr/>
          <a:lstStyle/>
          <a:p>
            <a:r>
              <a:rPr lang="en-US" u="sng" dirty="0"/>
              <a:t>Delmas is by far the best commune to host an Ayiti Analytics training center. </a:t>
            </a:r>
          </a:p>
          <a:p>
            <a:endParaRPr lang="en-US" dirty="0"/>
          </a:p>
          <a:p>
            <a:r>
              <a:rPr lang="en-US" dirty="0"/>
              <a:t>For the other two (and even in general) it would be necessary to review some parameters, such as: Branding on social networks for more visibility, Awareness among women to understand the importance of data for decision-making, Support in terms of resources and work materials (computers, internet connection, ...)</a:t>
            </a:r>
          </a:p>
        </p:txBody>
      </p:sp>
    </p:spTree>
    <p:extLst>
      <p:ext uri="{BB962C8B-B14F-4D97-AF65-F5344CB8AC3E}">
        <p14:creationId xmlns:p14="http://schemas.microsoft.com/office/powerpoint/2010/main" val="1638630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B88C46B-BDE8-4899-9A08-52DDC827CA6B}"/>
              </a:ext>
            </a:extLst>
          </p:cNvPr>
          <p:cNvSpPr/>
          <p:nvPr/>
        </p:nvSpPr>
        <p:spPr>
          <a:xfrm>
            <a:off x="1742167" y="880521"/>
            <a:ext cx="2198914" cy="246222"/>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4" name="Rectangle: Rounded Corners 3">
            <a:extLst>
              <a:ext uri="{FF2B5EF4-FFF2-40B4-BE49-F238E27FC236}">
                <a16:creationId xmlns:a16="http://schemas.microsoft.com/office/drawing/2014/main" id="{6CD313E3-342B-4762-859D-DC16DE20EB4E}"/>
              </a:ext>
            </a:extLst>
          </p:cNvPr>
          <p:cNvSpPr/>
          <p:nvPr/>
        </p:nvSpPr>
        <p:spPr>
          <a:xfrm>
            <a:off x="5774865" y="855179"/>
            <a:ext cx="2460669" cy="272871"/>
          </a:xfrm>
          <a:prstGeom prst="roundRect">
            <a:avLst/>
          </a:prstGeom>
          <a:solidFill>
            <a:srgbClr val="0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5" name="Rectangle: Rounded Corners 4">
            <a:extLst>
              <a:ext uri="{FF2B5EF4-FFF2-40B4-BE49-F238E27FC236}">
                <a16:creationId xmlns:a16="http://schemas.microsoft.com/office/drawing/2014/main" id="{B0DBE0FB-82E3-46C5-8514-625EF4ADC5C3}"/>
              </a:ext>
            </a:extLst>
          </p:cNvPr>
          <p:cNvSpPr/>
          <p:nvPr/>
        </p:nvSpPr>
        <p:spPr>
          <a:xfrm rot="16200000">
            <a:off x="143913" y="3939094"/>
            <a:ext cx="1194165" cy="291048"/>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6" name="Rectangle: Rounded Corners 5">
            <a:extLst>
              <a:ext uri="{FF2B5EF4-FFF2-40B4-BE49-F238E27FC236}">
                <a16:creationId xmlns:a16="http://schemas.microsoft.com/office/drawing/2014/main" id="{E510A4BC-B4BC-4102-8723-416256101FA0}"/>
              </a:ext>
            </a:extLst>
          </p:cNvPr>
          <p:cNvSpPr/>
          <p:nvPr/>
        </p:nvSpPr>
        <p:spPr>
          <a:xfrm rot="16200000">
            <a:off x="136528" y="2128245"/>
            <a:ext cx="1194163" cy="291054"/>
          </a:xfrm>
          <a:prstGeom prst="roundRect">
            <a:avLst/>
          </a:prstGeom>
          <a:solidFill>
            <a:srgbClr val="CC33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7" name="Straight Connector 6">
            <a:extLst>
              <a:ext uri="{FF2B5EF4-FFF2-40B4-BE49-F238E27FC236}">
                <a16:creationId xmlns:a16="http://schemas.microsoft.com/office/drawing/2014/main" id="{460F2661-47F1-4357-B1AA-395F55C09C3D}"/>
              </a:ext>
              <a:ext uri="{C183D7F6-B498-43B3-948B-1728B52AA6E4}">
                <adec:decorative xmlns:adec="http://schemas.microsoft.com/office/drawing/2017/decorative" val="1"/>
              </a:ext>
            </a:extLst>
          </p:cNvPr>
          <p:cNvCxnSpPr>
            <a:cxnSpLocks/>
          </p:cNvCxnSpPr>
          <p:nvPr/>
        </p:nvCxnSpPr>
        <p:spPr>
          <a:xfrm>
            <a:off x="533400" y="3086832"/>
            <a:ext cx="846890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4002D2F-9D6C-4B73-8E15-637AF178A2F9}"/>
              </a:ext>
              <a:ext uri="{C183D7F6-B498-43B3-948B-1728B52AA6E4}">
                <adec:decorative xmlns:adec="http://schemas.microsoft.com/office/drawing/2017/decorative" val="1"/>
              </a:ext>
            </a:extLst>
          </p:cNvPr>
          <p:cNvCxnSpPr>
            <a:cxnSpLocks/>
          </p:cNvCxnSpPr>
          <p:nvPr/>
        </p:nvCxnSpPr>
        <p:spPr>
          <a:xfrm>
            <a:off x="4780257" y="1003632"/>
            <a:ext cx="0" cy="3620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FC81B4E-5C86-4F71-A01B-6ED49D17FD2A}"/>
              </a:ext>
            </a:extLst>
          </p:cNvPr>
          <p:cNvSpPr/>
          <p:nvPr/>
        </p:nvSpPr>
        <p:spPr>
          <a:xfrm>
            <a:off x="1410319" y="1816317"/>
            <a:ext cx="2482388"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solid management team, very motivated </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 multidisciplinary team using data</a:t>
            </a:r>
          </a:p>
        </p:txBody>
      </p:sp>
      <p:sp>
        <p:nvSpPr>
          <p:cNvPr id="10" name="Rectangle 9">
            <a:extLst>
              <a:ext uri="{FF2B5EF4-FFF2-40B4-BE49-F238E27FC236}">
                <a16:creationId xmlns:a16="http://schemas.microsoft.com/office/drawing/2014/main" id="{1B65FF5C-A6D5-4E15-BE20-E6E720977133}"/>
              </a:ext>
            </a:extLst>
          </p:cNvPr>
          <p:cNvSpPr/>
          <p:nvPr/>
        </p:nvSpPr>
        <p:spPr>
          <a:xfrm>
            <a:off x="5609299" y="1849528"/>
            <a:ext cx="2885160" cy="800219"/>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Social Media Marketing Strategy still weak </a:t>
            </a:r>
          </a:p>
          <a:p>
            <a:pPr marL="171450" indent="-171450">
              <a:spcBef>
                <a:spcPts val="1200"/>
              </a:spcBef>
              <a:buClr>
                <a:schemeClr val="tx2"/>
              </a:buClr>
              <a:buFont typeface="Segoe UI Light" panose="020B0502040204020203" pitchFamily="34" charset="0"/>
              <a:buChar char="›"/>
            </a:pPr>
            <a:endParaRPr lang="en-US" sz="1400" dirty="0">
              <a:solidFill>
                <a:schemeClr val="tx1">
                  <a:lumMod val="75000"/>
                  <a:lumOff val="25000"/>
                </a:schemeClr>
              </a:solidFill>
              <a:cs typeface="Segoe UI" panose="020B0502040204020203" pitchFamily="34" charset="0"/>
            </a:endParaRPr>
          </a:p>
        </p:txBody>
      </p:sp>
      <p:sp>
        <p:nvSpPr>
          <p:cNvPr id="11" name="Rectangle 10">
            <a:extLst>
              <a:ext uri="{FF2B5EF4-FFF2-40B4-BE49-F238E27FC236}">
                <a16:creationId xmlns:a16="http://schemas.microsoft.com/office/drawing/2014/main" id="{79118068-822A-46EB-BD97-C5B475E6A4E8}"/>
              </a:ext>
            </a:extLst>
          </p:cNvPr>
          <p:cNvSpPr/>
          <p:nvPr/>
        </p:nvSpPr>
        <p:spPr>
          <a:xfrm>
            <a:off x="1349088" y="3576786"/>
            <a:ext cx="2735154"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An innovative approach to teaching Data in Haiti for Decision-making (online, advanced software..) </a:t>
            </a:r>
          </a:p>
        </p:txBody>
      </p:sp>
      <p:sp>
        <p:nvSpPr>
          <p:cNvPr id="12" name="Rectangle 11">
            <a:extLst>
              <a:ext uri="{FF2B5EF4-FFF2-40B4-BE49-F238E27FC236}">
                <a16:creationId xmlns:a16="http://schemas.microsoft.com/office/drawing/2014/main" id="{009CEDAC-3069-443D-94C7-D5C108593847}"/>
              </a:ext>
            </a:extLst>
          </p:cNvPr>
          <p:cNvSpPr/>
          <p:nvPr/>
        </p:nvSpPr>
        <p:spPr>
          <a:xfrm>
            <a:off x="5619434" y="3576786"/>
            <a:ext cx="2175478"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Political instability</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Lack of resources and working materials (internet connection, computers)</a:t>
            </a:r>
          </a:p>
        </p:txBody>
      </p:sp>
      <p:sp>
        <p:nvSpPr>
          <p:cNvPr id="13" name="Rectangle 12">
            <a:extLst>
              <a:ext uri="{FF2B5EF4-FFF2-40B4-BE49-F238E27FC236}">
                <a16:creationId xmlns:a16="http://schemas.microsoft.com/office/drawing/2014/main" id="{0752DD5D-B20A-4263-9A75-BDF102D41CA2}"/>
              </a:ext>
            </a:extLst>
          </p:cNvPr>
          <p:cNvSpPr/>
          <p:nvPr/>
        </p:nvSpPr>
        <p:spPr>
          <a:xfrm>
            <a:off x="1041374" y="128108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14" name="Rectangle 13">
            <a:extLst>
              <a:ext uri="{FF2B5EF4-FFF2-40B4-BE49-F238E27FC236}">
                <a16:creationId xmlns:a16="http://schemas.microsoft.com/office/drawing/2014/main" id="{C77322D7-79E3-47E4-8A0B-FE17A35C201D}"/>
              </a:ext>
            </a:extLst>
          </p:cNvPr>
          <p:cNvSpPr/>
          <p:nvPr/>
        </p:nvSpPr>
        <p:spPr>
          <a:xfrm>
            <a:off x="4933478" y="124973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15" name="Rectangle 14">
            <a:extLst>
              <a:ext uri="{FF2B5EF4-FFF2-40B4-BE49-F238E27FC236}">
                <a16:creationId xmlns:a16="http://schemas.microsoft.com/office/drawing/2014/main" id="{B7458332-AD36-48E5-B0CA-D995BB9F07F4}"/>
              </a:ext>
            </a:extLst>
          </p:cNvPr>
          <p:cNvSpPr/>
          <p:nvPr/>
        </p:nvSpPr>
        <p:spPr>
          <a:xfrm>
            <a:off x="1018337" y="3118187"/>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16" name="Rectangle 15">
            <a:extLst>
              <a:ext uri="{FF2B5EF4-FFF2-40B4-BE49-F238E27FC236}">
                <a16:creationId xmlns:a16="http://schemas.microsoft.com/office/drawing/2014/main" id="{483681DA-4CB7-47AE-B1B7-53EA4F333595}"/>
              </a:ext>
            </a:extLst>
          </p:cNvPr>
          <p:cNvSpPr/>
          <p:nvPr/>
        </p:nvSpPr>
        <p:spPr>
          <a:xfrm>
            <a:off x="4923764" y="3124390"/>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1440235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408686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50" dirty="0">
                <a:solidFill>
                  <a:srgbClr val="1A1A1A"/>
                </a:solidFill>
                <a:latin typeface="Trebuchet MS"/>
                <a:cs typeface="Trebuchet MS"/>
              </a:rPr>
              <a:t>e</a:t>
            </a:r>
            <a:r>
              <a:rPr sz="2600" b="1" spc="-20" dirty="0">
                <a:solidFill>
                  <a:srgbClr val="1A1A1A"/>
                </a:solidFill>
                <a:latin typeface="Trebuchet MS"/>
                <a:cs typeface="Trebuchet MS"/>
              </a:rPr>
              <a:t>f</a:t>
            </a:r>
            <a:r>
              <a:rPr sz="2600" b="1" spc="-25" dirty="0">
                <a:solidFill>
                  <a:srgbClr val="1A1A1A"/>
                </a:solidFill>
                <a:latin typeface="Trebuchet MS"/>
                <a:cs typeface="Trebuchet MS"/>
              </a:rPr>
              <a:t>e</a:t>
            </a:r>
            <a:r>
              <a:rPr sz="2600" b="1" spc="-40" dirty="0">
                <a:solidFill>
                  <a:srgbClr val="1A1A1A"/>
                </a:solidFill>
                <a:latin typeface="Trebuchet MS"/>
                <a:cs typeface="Trebuchet MS"/>
              </a:rPr>
              <a:t>r</a:t>
            </a:r>
            <a:r>
              <a:rPr sz="2600" b="1" spc="80" dirty="0">
                <a:solidFill>
                  <a:srgbClr val="1A1A1A"/>
                </a:solidFill>
                <a:latin typeface="Trebuchet MS"/>
                <a:cs typeface="Trebuchet MS"/>
              </a:rPr>
              <a:t>en</a:t>
            </a:r>
            <a:r>
              <a:rPr sz="2600" b="1" spc="55" dirty="0">
                <a:solidFill>
                  <a:srgbClr val="1A1A1A"/>
                </a:solidFill>
                <a:latin typeface="Trebuchet MS"/>
                <a:cs typeface="Trebuchet MS"/>
              </a:rPr>
              <a:t>c</a:t>
            </a:r>
            <a:r>
              <a:rPr sz="2600" b="1" spc="110" dirty="0">
                <a:solidFill>
                  <a:srgbClr val="1A1A1A"/>
                </a:solidFill>
                <a:latin typeface="Trebuchet MS"/>
                <a:cs typeface="Trebuchet MS"/>
              </a:rPr>
              <a:t>es</a:t>
            </a:r>
            <a:r>
              <a:rPr sz="2600" b="1" spc="-160" dirty="0">
                <a:solidFill>
                  <a:srgbClr val="1A1A1A"/>
                </a:solidFill>
                <a:latin typeface="Trebuchet MS"/>
                <a:cs typeface="Trebuchet MS"/>
              </a:rPr>
              <a:t> </a:t>
            </a:r>
            <a:r>
              <a:rPr sz="2600" b="1" spc="15" dirty="0">
                <a:solidFill>
                  <a:srgbClr val="1A1A1A"/>
                </a:solidFill>
                <a:latin typeface="Trebuchet MS"/>
                <a:cs typeface="Trebuchet MS"/>
              </a:rPr>
              <a:t>&amp;</a:t>
            </a:r>
            <a:r>
              <a:rPr sz="2600" b="1" spc="-240" dirty="0">
                <a:solidFill>
                  <a:srgbClr val="1A1A1A"/>
                </a:solidFill>
                <a:latin typeface="Trebuchet MS"/>
                <a:cs typeface="Trebuchet MS"/>
              </a:rPr>
              <a:t> </a:t>
            </a:r>
            <a:r>
              <a:rPr sz="2600" b="1" spc="80" dirty="0">
                <a:solidFill>
                  <a:srgbClr val="1A1A1A"/>
                </a:solidFill>
                <a:latin typeface="Trebuchet MS"/>
                <a:cs typeface="Trebuchet MS"/>
              </a:rPr>
              <a:t>Appendi</a:t>
            </a:r>
            <a:r>
              <a:rPr sz="2600" b="1" spc="60" dirty="0">
                <a:solidFill>
                  <a:srgbClr val="1A1A1A"/>
                </a:solidFill>
                <a:latin typeface="Trebuchet MS"/>
                <a:cs typeface="Trebuchet MS"/>
              </a:rPr>
              <a:t>c</a:t>
            </a:r>
            <a:r>
              <a:rPr sz="2600" b="1" spc="110" dirty="0">
                <a:solidFill>
                  <a:srgbClr val="1A1A1A"/>
                </a:solidFill>
                <a:latin typeface="Trebuchet MS"/>
                <a:cs typeface="Trebuchet MS"/>
              </a:rPr>
              <a:t>es</a:t>
            </a:r>
            <a:endParaRPr sz="2600">
              <a:latin typeface="Trebuchet MS"/>
              <a:cs typeface="Trebuchet MS"/>
            </a:endParaRPr>
          </a:p>
        </p:txBody>
      </p:sp>
      <p:sp>
        <p:nvSpPr>
          <p:cNvPr id="3" name="object 3"/>
          <p:cNvSpPr txBox="1"/>
          <p:nvPr/>
        </p:nvSpPr>
        <p:spPr>
          <a:xfrm>
            <a:off x="802475" y="1275037"/>
            <a:ext cx="7130415" cy="1135952"/>
          </a:xfrm>
          <a:prstGeom prst="rect">
            <a:avLst/>
          </a:prstGeom>
        </p:spPr>
        <p:txBody>
          <a:bodyPr vert="horz" wrap="square" lIns="0" tIns="12700" rIns="0" bIns="0" rtlCol="0">
            <a:spAutoFit/>
          </a:bodyPr>
          <a:lstStyle/>
          <a:p>
            <a:pPr marL="12700" marR="5080">
              <a:lnSpc>
                <a:spcPct val="113300"/>
              </a:lnSpc>
              <a:spcBef>
                <a:spcPts val="100"/>
              </a:spcBef>
            </a:pPr>
            <a:r>
              <a:rPr lang="en-US" sz="1600" dirty="0">
                <a:hlinkClick r:id="rId2"/>
              </a:rPr>
              <a:t>bolossi509/Mini-Project-2: Data Processing Project (github.com)</a:t>
            </a:r>
            <a:endParaRPr lang="en-US" sz="1600" dirty="0"/>
          </a:p>
          <a:p>
            <a:pPr marL="12700" marR="5080">
              <a:lnSpc>
                <a:spcPct val="113300"/>
              </a:lnSpc>
              <a:spcBef>
                <a:spcPts val="100"/>
              </a:spcBef>
            </a:pPr>
            <a:endParaRPr lang="en-US" sz="1600" dirty="0">
              <a:latin typeface="Tahoma"/>
              <a:cs typeface="Tahoma"/>
            </a:endParaRPr>
          </a:p>
          <a:p>
            <a:pPr marL="12700" marR="5080">
              <a:lnSpc>
                <a:spcPct val="113300"/>
              </a:lnSpc>
              <a:spcBef>
                <a:spcPts val="100"/>
              </a:spcBef>
            </a:pPr>
            <a:r>
              <a:rPr lang="en-US" sz="1600" dirty="0">
                <a:latin typeface="+mj-lt"/>
                <a:cs typeface="Tahoma"/>
              </a:rPr>
              <a:t>https://drive.google.com/drive/folders/1zDRIaOh-oTZ2a942m732innBhpND--I2?usp=sharing</a:t>
            </a:r>
            <a:endParaRPr sz="1600" dirty="0">
              <a:latin typeface="+mj-lt"/>
              <a:cs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4893250" cy="412934"/>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75" dirty="0"/>
              <a:t>esen</a:t>
            </a:r>
            <a:r>
              <a:rPr spc="-35" dirty="0"/>
              <a:t>t</a:t>
            </a:r>
            <a:r>
              <a:rPr lang="en-US" spc="-235" dirty="0"/>
              <a:t>ed by</a:t>
            </a:r>
            <a:endParaRPr spc="80" dirty="0"/>
          </a:p>
        </p:txBody>
      </p:sp>
      <p:sp>
        <p:nvSpPr>
          <p:cNvPr id="3" name="object 3"/>
          <p:cNvSpPr txBox="1"/>
          <p:nvPr/>
        </p:nvSpPr>
        <p:spPr>
          <a:xfrm>
            <a:off x="3083085" y="2036347"/>
            <a:ext cx="5263829" cy="535403"/>
          </a:xfrm>
          <a:prstGeom prst="rect">
            <a:avLst/>
          </a:prstGeom>
        </p:spPr>
        <p:txBody>
          <a:bodyPr vert="horz" wrap="square" lIns="0" tIns="45085" rIns="0" bIns="0" rtlCol="0">
            <a:spAutoFit/>
          </a:bodyPr>
          <a:lstStyle/>
          <a:p>
            <a:pPr marL="12065">
              <a:lnSpc>
                <a:spcPct val="100000"/>
              </a:lnSpc>
              <a:spcBef>
                <a:spcPts val="355"/>
              </a:spcBef>
              <a:tabLst>
                <a:tab pos="363855" algn="l"/>
                <a:tab pos="364490" algn="l"/>
              </a:tabLst>
            </a:pPr>
            <a:r>
              <a:rPr lang="en-US" spc="-165" dirty="0">
                <a:latin typeface="Trebuchet MS" panose="020B0603020202020204" pitchFamily="34" charset="0"/>
                <a:cs typeface="Tahoma"/>
              </a:rPr>
              <a:t>Fred Junior NOEL, </a:t>
            </a:r>
            <a:r>
              <a:rPr lang="en-US" i="1" spc="-165" dirty="0">
                <a:latin typeface="Trebuchet MS" panose="020B0603020202020204" pitchFamily="34" charset="0"/>
                <a:cs typeface="Tahoma"/>
              </a:rPr>
              <a:t>Economist-Statistician, Data Analyst.</a:t>
            </a:r>
            <a:endParaRPr lang="en-US" spc="-165" dirty="0">
              <a:latin typeface="Trebuchet MS" panose="020B0603020202020204" pitchFamily="34" charset="0"/>
              <a:cs typeface="Tahoma"/>
            </a:endParaRPr>
          </a:p>
          <a:p>
            <a:pPr marL="12065">
              <a:lnSpc>
                <a:spcPct val="100000"/>
              </a:lnSpc>
              <a:spcBef>
                <a:spcPts val="355"/>
              </a:spcBef>
              <a:tabLst>
                <a:tab pos="363855" algn="l"/>
                <a:tab pos="364490" algn="l"/>
              </a:tabLst>
            </a:pPr>
            <a:r>
              <a:rPr lang="en-US" sz="1050" b="0" i="0" dirty="0">
                <a:solidFill>
                  <a:schemeClr val="tx2">
                    <a:lumMod val="60000"/>
                    <a:lumOff val="40000"/>
                  </a:schemeClr>
                </a:solidFill>
                <a:effectLst/>
                <a:latin typeface="Trebuchet MS" panose="020B0603020202020204" pitchFamily="34" charset="0"/>
              </a:rPr>
              <a:t>https://www.linkedin.com/in/fred-junior-noel-ab58a2166</a:t>
            </a:r>
            <a:endParaRPr sz="1050" dirty="0">
              <a:solidFill>
                <a:schemeClr val="tx2">
                  <a:lumMod val="60000"/>
                  <a:lumOff val="40000"/>
                </a:schemeClr>
              </a:solidFill>
              <a:latin typeface="Trebuchet MS" panose="020B0603020202020204" pitchFamily="34" charset="0"/>
              <a:cs typeface="Tahoma"/>
            </a:endParaRPr>
          </a:p>
        </p:txBody>
      </p:sp>
      <p:pic>
        <p:nvPicPr>
          <p:cNvPr id="5" name="Picture 4">
            <a:extLst>
              <a:ext uri="{FF2B5EF4-FFF2-40B4-BE49-F238E27FC236}">
                <a16:creationId xmlns:a16="http://schemas.microsoft.com/office/drawing/2014/main" id="{516040AC-BA4F-4B18-BB5F-8792E9A94B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7407" b="33704"/>
          <a:stretch/>
        </p:blipFill>
        <p:spPr>
          <a:xfrm>
            <a:off x="1143000" y="1052167"/>
            <a:ext cx="1512838" cy="151958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1750" y="303367"/>
            <a:ext cx="1376680" cy="421640"/>
          </a:xfrm>
          <a:prstGeom prst="rect">
            <a:avLst/>
          </a:prstGeom>
        </p:spPr>
        <p:txBody>
          <a:bodyPr vert="horz" wrap="square" lIns="0" tIns="12700" rIns="0" bIns="0" rtlCol="0">
            <a:spAutoFit/>
          </a:bodyPr>
          <a:lstStyle/>
          <a:p>
            <a:pPr marL="12700">
              <a:lnSpc>
                <a:spcPct val="100000"/>
              </a:lnSpc>
              <a:spcBef>
                <a:spcPts val="100"/>
              </a:spcBef>
            </a:pPr>
            <a:r>
              <a:rPr spc="-10" dirty="0"/>
              <a:t>P</a:t>
            </a:r>
            <a:r>
              <a:rPr spc="-25" dirty="0"/>
              <a:t>r</a:t>
            </a:r>
            <a:r>
              <a:rPr spc="105" dirty="0"/>
              <a:t>oblem</a:t>
            </a:r>
          </a:p>
        </p:txBody>
      </p:sp>
      <p:sp>
        <p:nvSpPr>
          <p:cNvPr id="3" name="object 3"/>
          <p:cNvSpPr txBox="1"/>
          <p:nvPr/>
        </p:nvSpPr>
        <p:spPr>
          <a:xfrm>
            <a:off x="1066800" y="1123950"/>
            <a:ext cx="6679565" cy="3470887"/>
          </a:xfrm>
          <a:prstGeom prst="rect">
            <a:avLst/>
          </a:prstGeom>
        </p:spPr>
        <p:txBody>
          <a:bodyPr vert="horz" wrap="square" lIns="0" tIns="8890" rIns="0" bIns="0" rtlCol="0">
            <a:spAutoFit/>
          </a:bodyPr>
          <a:lstStyle/>
          <a:p>
            <a:pPr marL="12700" marR="5080">
              <a:lnSpc>
                <a:spcPct val="101600"/>
              </a:lnSpc>
              <a:spcBef>
                <a:spcPts val="70"/>
              </a:spcBef>
            </a:pPr>
            <a:r>
              <a:rPr lang="en-US" sz="1600" dirty="0">
                <a:latin typeface="Tahoma"/>
                <a:cs typeface="Tahoma"/>
              </a:rPr>
              <a:t>Ayiti Analytics Data wants to expand its training centers throughout all the communes of the country. As a data analyst, my role is to help them realize this dream.</a:t>
            </a:r>
            <a:endParaRPr sz="1600" dirty="0">
              <a:latin typeface="Tahoma"/>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Ayiti Analytics wants to expand its trainings through 3 communes immediately. This will allow them to find talented students in their fields for future projects, thus having a larger family of data specialists. Also, this training will allow students to have advanced training in data science for much more advanced analysis in their field and others.</a:t>
            </a:r>
            <a:endParaRPr lang="en-US" sz="1600" dirty="0">
              <a:solidFill>
                <a:srgbClr val="595959"/>
              </a:solidFill>
              <a:latin typeface="MS PGothic"/>
              <a:cs typeface="Tahoma"/>
            </a:endParaRPr>
          </a:p>
          <a:p>
            <a:pPr marL="41275">
              <a:lnSpc>
                <a:spcPct val="100000"/>
              </a:lnSpc>
              <a:spcBef>
                <a:spcPts val="30"/>
              </a:spcBef>
              <a:tabLst>
                <a:tab pos="469265" algn="l"/>
              </a:tabLst>
            </a:pPr>
            <a:endParaRPr sz="1600" dirty="0">
              <a:latin typeface="Tahoma"/>
              <a:cs typeface="Tahoma"/>
            </a:endParaRPr>
          </a:p>
          <a:p>
            <a:pPr marL="41275">
              <a:lnSpc>
                <a:spcPct val="100000"/>
              </a:lnSpc>
              <a:spcBef>
                <a:spcPts val="30"/>
              </a:spcBef>
              <a:tabLst>
                <a:tab pos="469265" algn="l"/>
              </a:tabLst>
            </a:pPr>
            <a:r>
              <a:rPr lang="en-US" sz="1600" dirty="0">
                <a:latin typeface="Tahoma"/>
                <a:cs typeface="Tahoma"/>
              </a:rPr>
              <a:t>Haiti Analytics is in its infancy. Expanding these trainings throughout the country is essential. 2 cohorts are already organized in Port-au-Prince. But the training must be decentralized. Many other opportunities can come from this action.</a:t>
            </a:r>
            <a:endParaRPr sz="1600" dirty="0">
              <a:latin typeface="Tahoma"/>
              <a:cs typeface="Tahom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2139950" cy="421640"/>
          </a:xfrm>
          <a:prstGeom prst="rect">
            <a:avLst/>
          </a:prstGeom>
        </p:spPr>
        <p:txBody>
          <a:bodyPr vert="horz" wrap="square" lIns="0" tIns="12700" rIns="0" bIns="0" rtlCol="0">
            <a:spAutoFit/>
          </a:bodyPr>
          <a:lstStyle/>
          <a:p>
            <a:pPr marL="12700">
              <a:lnSpc>
                <a:spcPct val="100000"/>
              </a:lnSpc>
              <a:spcBef>
                <a:spcPts val="100"/>
              </a:spcBef>
            </a:pPr>
            <a:r>
              <a:rPr sz="2600" b="1" spc="110" dirty="0">
                <a:solidFill>
                  <a:srgbClr val="1A1A1A"/>
                </a:solidFill>
                <a:latin typeface="Trebuchet MS"/>
                <a:cs typeface="Trebuchet MS"/>
              </a:rPr>
              <a:t>Methodology</a:t>
            </a:r>
            <a:endParaRPr sz="2600">
              <a:latin typeface="Trebuchet MS"/>
              <a:cs typeface="Trebuchet MS"/>
            </a:endParaRPr>
          </a:p>
        </p:txBody>
      </p:sp>
      <p:sp>
        <p:nvSpPr>
          <p:cNvPr id="3" name="object 3"/>
          <p:cNvSpPr txBox="1"/>
          <p:nvPr/>
        </p:nvSpPr>
        <p:spPr>
          <a:xfrm>
            <a:off x="802475" y="1275037"/>
            <a:ext cx="7401559" cy="1376531"/>
          </a:xfrm>
          <a:prstGeom prst="rect">
            <a:avLst/>
          </a:prstGeom>
        </p:spPr>
        <p:txBody>
          <a:bodyPr vert="horz" wrap="square" lIns="0" tIns="12700" rIns="0" bIns="0" rtlCol="0">
            <a:spAutoFit/>
          </a:bodyPr>
          <a:lstStyle/>
          <a:p>
            <a:pPr marL="12700" marR="5080">
              <a:lnSpc>
                <a:spcPct val="113300"/>
              </a:lnSpc>
              <a:spcBef>
                <a:spcPts val="100"/>
              </a:spcBef>
            </a:pPr>
            <a:r>
              <a:rPr lang="en-US" sz="1600" dirty="0">
                <a:latin typeface="Tahoma"/>
                <a:cs typeface="Tahoma"/>
              </a:rPr>
              <a:t>We had to work with data from different data frames, coming from the registration files launched by Ayiti Analytics. Then we used Python to process and analyze the data.  We used embedded libraries like NumPy, Pandas, Matplotlib, Seaborn, and more. Then, we interpreted the graphs in this Power Point presentation.</a:t>
            </a:r>
            <a:endParaRPr sz="16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1750" y="303367"/>
            <a:ext cx="1197610" cy="421640"/>
          </a:xfrm>
          <a:prstGeom prst="rect">
            <a:avLst/>
          </a:prstGeom>
        </p:spPr>
        <p:txBody>
          <a:bodyPr vert="horz" wrap="square" lIns="0" tIns="12700" rIns="0" bIns="0" rtlCol="0">
            <a:spAutoFit/>
          </a:bodyPr>
          <a:lstStyle/>
          <a:p>
            <a:pPr marL="12700">
              <a:lnSpc>
                <a:spcPct val="100000"/>
              </a:lnSpc>
              <a:spcBef>
                <a:spcPts val="100"/>
              </a:spcBef>
            </a:pPr>
            <a:r>
              <a:rPr sz="2600" b="1" spc="95" dirty="0">
                <a:solidFill>
                  <a:srgbClr val="1A1A1A"/>
                </a:solidFill>
                <a:latin typeface="Trebuchet MS"/>
                <a:cs typeface="Trebuchet MS"/>
              </a:rPr>
              <a:t>R</a:t>
            </a:r>
            <a:r>
              <a:rPr sz="2600" b="1" spc="100" dirty="0">
                <a:solidFill>
                  <a:srgbClr val="1A1A1A"/>
                </a:solidFill>
                <a:latin typeface="Trebuchet MS"/>
                <a:cs typeface="Trebuchet MS"/>
              </a:rPr>
              <a:t>esu</a:t>
            </a:r>
            <a:r>
              <a:rPr sz="2600" b="1" spc="40" dirty="0">
                <a:solidFill>
                  <a:srgbClr val="1A1A1A"/>
                </a:solidFill>
                <a:latin typeface="Trebuchet MS"/>
                <a:cs typeface="Trebuchet MS"/>
              </a:rPr>
              <a:t>l</a:t>
            </a:r>
            <a:r>
              <a:rPr sz="2600" b="1" spc="65" dirty="0">
                <a:solidFill>
                  <a:srgbClr val="1A1A1A"/>
                </a:solidFill>
                <a:latin typeface="Trebuchet MS"/>
                <a:cs typeface="Trebuchet MS"/>
              </a:rPr>
              <a:t>ts</a:t>
            </a:r>
            <a:endParaRPr sz="2600" dirty="0">
              <a:latin typeface="Trebuchet MS"/>
              <a:cs typeface="Trebuchet MS"/>
            </a:endParaRPr>
          </a:p>
        </p:txBody>
      </p:sp>
      <p:sp>
        <p:nvSpPr>
          <p:cNvPr id="3" name="object 3"/>
          <p:cNvSpPr txBox="1"/>
          <p:nvPr/>
        </p:nvSpPr>
        <p:spPr>
          <a:xfrm>
            <a:off x="1066800" y="1200150"/>
            <a:ext cx="7517130" cy="3237489"/>
          </a:xfrm>
          <a:prstGeom prst="rect">
            <a:avLst/>
          </a:prstGeom>
        </p:spPr>
        <p:txBody>
          <a:bodyPr vert="horz" wrap="square" lIns="0" tIns="12700" rIns="0" bIns="0" rtlCol="0">
            <a:spAutoFit/>
          </a:bodyPr>
          <a:lstStyle/>
          <a:p>
            <a:pPr marL="12700" marR="5080">
              <a:lnSpc>
                <a:spcPct val="113300"/>
              </a:lnSpc>
              <a:spcBef>
                <a:spcPts val="100"/>
              </a:spcBef>
            </a:pPr>
            <a:r>
              <a:rPr lang="en-US" sz="1600" b="1" dirty="0">
                <a:latin typeface="Trebuchet MS" panose="020B0603020202020204" pitchFamily="34" charset="0"/>
                <a:ea typeface="Tahoma" panose="020B0604030504040204" pitchFamily="34" charset="0"/>
                <a:cs typeface="Tahoma" panose="020B0604030504040204" pitchFamily="34" charset="0"/>
              </a:rPr>
              <a:t>The main questions we will address:</a:t>
            </a:r>
          </a:p>
          <a:p>
            <a:pPr marL="12700" marR="5080">
              <a:lnSpc>
                <a:spcPct val="113300"/>
              </a:lnSpc>
              <a:spcBef>
                <a:spcPts val="100"/>
              </a:spcBef>
            </a:pPr>
            <a:endParaRPr lang="en-US" sz="1600" b="1" dirty="0">
              <a:latin typeface="Trebuchet MS" panose="020B0603020202020204" pitchFamily="34" charset="0"/>
              <a:ea typeface="Tahoma" panose="020B0604030504040204" pitchFamily="34" charset="0"/>
              <a:cs typeface="Tahoma" panose="020B0604030504040204" pitchFamily="34" charset="0"/>
            </a:endParaRPr>
          </a:p>
          <a:p>
            <a:pPr marL="12700" marR="5080">
              <a:lnSpc>
                <a:spcPct val="113300"/>
              </a:lnSpc>
              <a:spcBef>
                <a:spcPts val="100"/>
              </a:spcBef>
            </a:pPr>
            <a:endParaRPr lang="en-US" sz="1600" b="1" dirty="0">
              <a:latin typeface="Tahoma" panose="020B0604030504040204" pitchFamily="34" charset="0"/>
              <a:ea typeface="Tahoma" panose="020B0604030504040204" pitchFamily="34" charset="0"/>
              <a:cs typeface="Tahoma" panose="020B0604030504040204" pitchFamily="34" charset="0"/>
            </a:endParaRP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applications must be made to select 25% women for each on average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student to be susceptible to selection</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is the average number of university students who should participate in this program</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will be the average number of applications per week that we could have</a:t>
            </a:r>
          </a:p>
          <a:p>
            <a:pPr marL="184150" marR="5080" indent="-171450">
              <a:lnSpc>
                <a:spcPct val="113300"/>
              </a:lnSpc>
              <a:spcBef>
                <a:spcPts val="100"/>
              </a:spcBef>
              <a:buFont typeface="Wingdings" panose="05000000000000000000" pitchFamily="2" charset="2"/>
              <a:buChar char="q"/>
            </a:pPr>
            <a:r>
              <a:rPr lang="en-US" sz="1200" dirty="0">
                <a:latin typeface="Tahoma" panose="020B0604030504040204" pitchFamily="34" charset="0"/>
                <a:ea typeface="Tahoma" panose="020B0604030504040204" pitchFamily="34" charset="0"/>
                <a:cs typeface="Tahoma" panose="020B0604030504040204" pitchFamily="34" charset="0"/>
              </a:rPr>
              <a:t>How many weeks should we extend the application process to select 60 students per commune?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If we were to do all the bootcamp online, who would be the best communes and how many applications would we need to select 30 student and what percentage of students would have a laptop, an internet connection, both at the same time</a:t>
            </a:r>
          </a:p>
          <a:p>
            <a:pPr marL="184150" marR="5080" indent="-171450">
              <a:lnSpc>
                <a:spcPct val="113300"/>
              </a:lnSpc>
              <a:spcBef>
                <a:spcPts val="100"/>
              </a:spcBef>
              <a:buFont typeface="Wingdings" panose="05000000000000000000" pitchFamily="2" charset="2"/>
              <a:buChar char="q"/>
            </a:pPr>
            <a:r>
              <a:rPr lang="en-US" sz="1200" dirty="0">
                <a:latin typeface="Tahoma"/>
                <a:cs typeface="Tahoma"/>
              </a:rPr>
              <a:t>What are the most effective communication channels (Alumni, Facebook, WhatsApp, Friend ...) that will allow a women to be susceptible to selection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C469E-2AD2-4F65-997B-54AF53F1EB2C}"/>
              </a:ext>
            </a:extLst>
          </p:cNvPr>
          <p:cNvSpPr>
            <a:spLocks noGrp="1"/>
          </p:cNvSpPr>
          <p:nvPr>
            <p:ph type="title"/>
          </p:nvPr>
        </p:nvSpPr>
        <p:spPr>
          <a:xfrm>
            <a:off x="821750" y="303367"/>
            <a:ext cx="7500499" cy="169277"/>
          </a:xfrm>
        </p:spPr>
        <p:txBody>
          <a:bodyPr/>
          <a:lstStyle/>
          <a:p>
            <a:r>
              <a:rPr lang="en-US" sz="1100" dirty="0"/>
              <a:t>How many applications must be made to select 25% women for each on average</a:t>
            </a:r>
          </a:p>
        </p:txBody>
      </p:sp>
      <p:pic>
        <p:nvPicPr>
          <p:cNvPr id="4" name="Picture 3">
            <a:extLst>
              <a:ext uri="{FF2B5EF4-FFF2-40B4-BE49-F238E27FC236}">
                <a16:creationId xmlns:a16="http://schemas.microsoft.com/office/drawing/2014/main" id="{5463A3C9-FB14-44C0-A9EC-E3473CD8A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204" y="1276350"/>
            <a:ext cx="3905795" cy="2057400"/>
          </a:xfrm>
          <a:prstGeom prst="rect">
            <a:avLst/>
          </a:prstGeom>
        </p:spPr>
      </p:pic>
      <p:sp>
        <p:nvSpPr>
          <p:cNvPr id="5" name="TextBox 4">
            <a:extLst>
              <a:ext uri="{FF2B5EF4-FFF2-40B4-BE49-F238E27FC236}">
                <a16:creationId xmlns:a16="http://schemas.microsoft.com/office/drawing/2014/main" id="{B4D84D1F-AD05-48FC-A672-9C3F837C6DD2}"/>
              </a:ext>
            </a:extLst>
          </p:cNvPr>
          <p:cNvSpPr txBox="1"/>
          <p:nvPr/>
        </p:nvSpPr>
        <p:spPr>
          <a:xfrm>
            <a:off x="4876800" y="666750"/>
            <a:ext cx="4038600" cy="4585871"/>
          </a:xfrm>
          <a:prstGeom prst="rect">
            <a:avLst/>
          </a:prstGeom>
          <a:noFill/>
        </p:spPr>
        <p:txBody>
          <a:bodyPr wrap="square" rtlCol="0">
            <a:spAutoFit/>
          </a:bodyPr>
          <a:lstStyle/>
          <a:p>
            <a:r>
              <a:rPr lang="en-US" sz="1600" dirty="0"/>
              <a:t>For the commune of </a:t>
            </a:r>
            <a:r>
              <a:rPr lang="en-US" sz="1600" b="1" dirty="0" err="1"/>
              <a:t>Carrrefour</a:t>
            </a:r>
            <a:r>
              <a:rPr lang="en-US" sz="1600" dirty="0"/>
              <a:t>, the percentage of women (applicants) is </a:t>
            </a:r>
            <a:r>
              <a:rPr lang="en-US" sz="1600" b="1" dirty="0">
                <a:solidFill>
                  <a:srgbClr val="CC3300"/>
                </a:solidFill>
              </a:rPr>
              <a:t>26%</a:t>
            </a:r>
            <a:r>
              <a:rPr lang="en-US" sz="1600" dirty="0"/>
              <a:t>. </a:t>
            </a:r>
            <a:r>
              <a:rPr lang="en-US" sz="1600" b="1" dirty="0">
                <a:solidFill>
                  <a:srgbClr val="00B050"/>
                </a:solidFill>
              </a:rPr>
              <a:t>So it's easy to find a representative cohort sample with 25% women. </a:t>
            </a:r>
          </a:p>
          <a:p>
            <a:endParaRPr lang="en-US" sz="1600" b="1" dirty="0">
              <a:solidFill>
                <a:srgbClr val="00B050"/>
              </a:solidFill>
            </a:endParaRPr>
          </a:p>
          <a:p>
            <a:r>
              <a:rPr lang="en-US" sz="1600" dirty="0"/>
              <a:t>For </a:t>
            </a:r>
            <a:r>
              <a:rPr lang="en-US" sz="1600" b="1" dirty="0"/>
              <a:t>Delmas</a:t>
            </a:r>
            <a:r>
              <a:rPr lang="en-US" sz="1600" dirty="0"/>
              <a:t>, the number of female applicants is </a:t>
            </a:r>
            <a:r>
              <a:rPr lang="en-US" sz="1600" b="1" dirty="0">
                <a:solidFill>
                  <a:srgbClr val="CC3300"/>
                </a:solidFill>
              </a:rPr>
              <a:t>17%</a:t>
            </a:r>
            <a:r>
              <a:rPr lang="en-US" sz="1600" dirty="0"/>
              <a:t> out of a total of 71. To have a sample with 25% women, </a:t>
            </a:r>
            <a:r>
              <a:rPr lang="en-US" sz="1600" b="1" dirty="0">
                <a:solidFill>
                  <a:srgbClr val="00B050"/>
                </a:solidFill>
              </a:rPr>
              <a:t>the total number of applicants must be at least </a:t>
            </a:r>
            <a:r>
              <a:rPr lang="en-US" sz="1600" b="1" u="sng" dirty="0">
                <a:solidFill>
                  <a:srgbClr val="00B050"/>
                </a:solidFill>
              </a:rPr>
              <a:t>((71 * 25%)/17%)= 105.</a:t>
            </a:r>
          </a:p>
          <a:p>
            <a:endParaRPr lang="en-US" sz="1600" b="1" dirty="0">
              <a:solidFill>
                <a:srgbClr val="00B050"/>
              </a:solidFill>
            </a:endParaRPr>
          </a:p>
          <a:p>
            <a:r>
              <a:rPr lang="en-US" sz="1600" dirty="0"/>
              <a:t>Finally, for the commune of </a:t>
            </a:r>
            <a:r>
              <a:rPr lang="en-US" sz="1600" b="1" dirty="0"/>
              <a:t>Petion-Ville</a:t>
            </a:r>
            <a:r>
              <a:rPr lang="en-US" sz="1600" dirty="0"/>
              <a:t>, women represent </a:t>
            </a:r>
            <a:r>
              <a:rPr lang="en-US" sz="1600" b="1" dirty="0">
                <a:solidFill>
                  <a:srgbClr val="CC3300"/>
                </a:solidFill>
              </a:rPr>
              <a:t>14%</a:t>
            </a:r>
            <a:r>
              <a:rPr lang="en-US" sz="1600" dirty="0"/>
              <a:t> of the participants. Similarly, to have a sample with 25% women </a:t>
            </a:r>
            <a:r>
              <a:rPr lang="en-US" sz="1600" b="1" dirty="0">
                <a:solidFill>
                  <a:srgbClr val="00B050"/>
                </a:solidFill>
              </a:rPr>
              <a:t>a total of at least </a:t>
            </a:r>
            <a:r>
              <a:rPr lang="en-US" sz="1600" b="1" u="sng" dirty="0">
                <a:solidFill>
                  <a:srgbClr val="00B050"/>
                </a:solidFill>
              </a:rPr>
              <a:t>((29 * 25%)/14%)= 52 </a:t>
            </a:r>
            <a:r>
              <a:rPr lang="en-US" sz="1600" b="1" dirty="0">
                <a:solidFill>
                  <a:srgbClr val="00B050"/>
                </a:solidFill>
              </a:rPr>
              <a:t>is required.</a:t>
            </a:r>
          </a:p>
          <a:p>
            <a:endParaRPr lang="en-US" dirty="0"/>
          </a:p>
          <a:p>
            <a:endParaRPr lang="en-US" dirty="0"/>
          </a:p>
        </p:txBody>
      </p:sp>
    </p:spTree>
    <p:extLst>
      <p:ext uri="{BB962C8B-B14F-4D97-AF65-F5344CB8AC3E}">
        <p14:creationId xmlns:p14="http://schemas.microsoft.com/office/powerpoint/2010/main" val="989289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1135A-74F7-499B-979D-170A25ACB242}"/>
              </a:ext>
            </a:extLst>
          </p:cNvPr>
          <p:cNvSpPr>
            <a:spLocks noGrp="1"/>
          </p:cNvSpPr>
          <p:nvPr>
            <p:ph type="title"/>
          </p:nvPr>
        </p:nvSpPr>
        <p:spPr>
          <a:xfrm>
            <a:off x="821750" y="303367"/>
            <a:ext cx="7500499" cy="338554"/>
          </a:xfrm>
        </p:spPr>
        <p:txBody>
          <a:bodyPr/>
          <a:lstStyle/>
          <a:p>
            <a:r>
              <a:rPr lang="en-US" sz="1100" dirty="0"/>
              <a:t>What are the most effective communication channels (Alumni, Facebook, WhatsApp, Friend ...) that will allow a student to be susceptible to selection</a:t>
            </a:r>
          </a:p>
        </p:txBody>
      </p:sp>
      <p:sp>
        <p:nvSpPr>
          <p:cNvPr id="3" name="Text Placeholder 2">
            <a:extLst>
              <a:ext uri="{FF2B5EF4-FFF2-40B4-BE49-F238E27FC236}">
                <a16:creationId xmlns:a16="http://schemas.microsoft.com/office/drawing/2014/main" id="{8AED76A7-8713-4370-AAAD-377ABFF15733}"/>
              </a:ext>
            </a:extLst>
          </p:cNvPr>
          <p:cNvSpPr>
            <a:spLocks noGrp="1"/>
          </p:cNvSpPr>
          <p:nvPr>
            <p:ph type="body" idx="1"/>
          </p:nvPr>
        </p:nvSpPr>
        <p:spPr>
          <a:xfrm>
            <a:off x="799629" y="1275036"/>
            <a:ext cx="2172171" cy="2462213"/>
          </a:xfrm>
        </p:spPr>
        <p:txBody>
          <a:bodyPr/>
          <a:lstStyle/>
          <a:p>
            <a:endParaRPr lang="en-US" dirty="0"/>
          </a:p>
          <a:p>
            <a:endParaRPr lang="en-US" dirty="0"/>
          </a:p>
          <a:p>
            <a:r>
              <a:rPr lang="en-US" dirty="0"/>
              <a:t>The most effective communication channels that will make a student responsive to the selection are </a:t>
            </a:r>
            <a:r>
              <a:rPr lang="en-US" b="1" dirty="0"/>
              <a:t>Friend</a:t>
            </a:r>
            <a:r>
              <a:rPr lang="en-US" dirty="0"/>
              <a:t> (with 22 students), </a:t>
            </a:r>
            <a:r>
              <a:rPr lang="en-US" b="1" dirty="0"/>
              <a:t>WhatsApp</a:t>
            </a:r>
            <a:r>
              <a:rPr lang="en-US" dirty="0"/>
              <a:t> (13) and </a:t>
            </a:r>
            <a:r>
              <a:rPr lang="en-US" b="1" dirty="0"/>
              <a:t>Facebook</a:t>
            </a:r>
            <a:r>
              <a:rPr lang="en-US" dirty="0"/>
              <a:t> (9)</a:t>
            </a:r>
          </a:p>
        </p:txBody>
      </p:sp>
      <p:pic>
        <p:nvPicPr>
          <p:cNvPr id="5" name="Picture 4">
            <a:extLst>
              <a:ext uri="{FF2B5EF4-FFF2-40B4-BE49-F238E27FC236}">
                <a16:creationId xmlns:a16="http://schemas.microsoft.com/office/drawing/2014/main" id="{A453BAEE-8E8B-449C-A9AE-2C80164F65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971550"/>
            <a:ext cx="6019800" cy="4038600"/>
          </a:xfrm>
          <a:prstGeom prst="rect">
            <a:avLst/>
          </a:prstGeom>
        </p:spPr>
      </p:pic>
    </p:spTree>
    <p:extLst>
      <p:ext uri="{BB962C8B-B14F-4D97-AF65-F5344CB8AC3E}">
        <p14:creationId xmlns:p14="http://schemas.microsoft.com/office/powerpoint/2010/main" val="464275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66436-03D6-4B2E-8C9D-B9EB9184B73B}"/>
              </a:ext>
            </a:extLst>
          </p:cNvPr>
          <p:cNvSpPr>
            <a:spLocks noGrp="1"/>
          </p:cNvSpPr>
          <p:nvPr>
            <p:ph type="title"/>
          </p:nvPr>
        </p:nvSpPr>
        <p:spPr>
          <a:xfrm>
            <a:off x="821750" y="303367"/>
            <a:ext cx="7500499" cy="184666"/>
          </a:xfrm>
        </p:spPr>
        <p:txBody>
          <a:bodyPr/>
          <a:lstStyle/>
          <a:p>
            <a:r>
              <a:rPr lang="en-US" sz="1200" dirty="0"/>
              <a:t>What will be the average number of applications per week that we could have</a:t>
            </a:r>
          </a:p>
        </p:txBody>
      </p:sp>
      <p:sp>
        <p:nvSpPr>
          <p:cNvPr id="3" name="Text Placeholder 2">
            <a:extLst>
              <a:ext uri="{FF2B5EF4-FFF2-40B4-BE49-F238E27FC236}">
                <a16:creationId xmlns:a16="http://schemas.microsoft.com/office/drawing/2014/main" id="{37B74D2D-95B8-42A6-8934-96E28060603C}"/>
              </a:ext>
            </a:extLst>
          </p:cNvPr>
          <p:cNvSpPr>
            <a:spLocks noGrp="1"/>
          </p:cNvSpPr>
          <p:nvPr>
            <p:ph type="body" idx="1"/>
          </p:nvPr>
        </p:nvSpPr>
        <p:spPr>
          <a:xfrm>
            <a:off x="799629" y="1275036"/>
            <a:ext cx="2095971" cy="2800767"/>
          </a:xfrm>
        </p:spPr>
        <p:txBody>
          <a:bodyPr/>
          <a:lstStyle/>
          <a:p>
            <a:endParaRPr lang="en-US" sz="1400" dirty="0"/>
          </a:p>
          <a:p>
            <a:endParaRPr lang="en-US" sz="1400" dirty="0"/>
          </a:p>
          <a:p>
            <a:r>
              <a:rPr lang="en-US" sz="1400" dirty="0"/>
              <a:t>Here we have the evolution of the applications per week. We can see a decrease over the weeks. </a:t>
            </a:r>
          </a:p>
          <a:p>
            <a:endParaRPr lang="en-US" sz="1400" dirty="0"/>
          </a:p>
          <a:p>
            <a:r>
              <a:rPr lang="en-US" sz="1400" b="1" dirty="0"/>
              <a:t>The average number of applications per week is </a:t>
            </a:r>
            <a:r>
              <a:rPr lang="en-US" sz="1400" b="1" dirty="0">
                <a:solidFill>
                  <a:schemeClr val="accent6">
                    <a:lumMod val="75000"/>
                  </a:schemeClr>
                </a:solidFill>
              </a:rPr>
              <a:t>50</a:t>
            </a:r>
            <a:r>
              <a:rPr lang="en-US" sz="1400" b="1" dirty="0"/>
              <a:t>. </a:t>
            </a:r>
          </a:p>
        </p:txBody>
      </p:sp>
      <p:pic>
        <p:nvPicPr>
          <p:cNvPr id="5" name="Picture 4">
            <a:extLst>
              <a:ext uri="{FF2B5EF4-FFF2-40B4-BE49-F238E27FC236}">
                <a16:creationId xmlns:a16="http://schemas.microsoft.com/office/drawing/2014/main" id="{02ABEBDA-2A7C-4D47-906C-A560AD51C4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047750"/>
            <a:ext cx="5410200" cy="3795987"/>
          </a:xfrm>
          <a:prstGeom prst="rect">
            <a:avLst/>
          </a:prstGeom>
        </p:spPr>
      </p:pic>
    </p:spTree>
    <p:extLst>
      <p:ext uri="{BB962C8B-B14F-4D97-AF65-F5344CB8AC3E}">
        <p14:creationId xmlns:p14="http://schemas.microsoft.com/office/powerpoint/2010/main" val="329360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88ED4-2AE0-449A-99E0-29F029DECAD8}"/>
              </a:ext>
            </a:extLst>
          </p:cNvPr>
          <p:cNvSpPr>
            <a:spLocks noGrp="1"/>
          </p:cNvSpPr>
          <p:nvPr>
            <p:ph type="title"/>
          </p:nvPr>
        </p:nvSpPr>
        <p:spPr>
          <a:xfrm>
            <a:off x="821750" y="303367"/>
            <a:ext cx="7500499" cy="169277"/>
          </a:xfrm>
        </p:spPr>
        <p:txBody>
          <a:bodyPr/>
          <a:lstStyle/>
          <a:p>
            <a:r>
              <a:rPr lang="en-US" sz="1100" dirty="0"/>
              <a:t>How many weeks should we extend the application process to select 60 students per commune?</a:t>
            </a:r>
          </a:p>
        </p:txBody>
      </p:sp>
      <p:pic>
        <p:nvPicPr>
          <p:cNvPr id="4" name="Picture 3">
            <a:extLst>
              <a:ext uri="{FF2B5EF4-FFF2-40B4-BE49-F238E27FC236}">
                <a16:creationId xmlns:a16="http://schemas.microsoft.com/office/drawing/2014/main" id="{095EADEE-87C3-4491-B1C1-00B3801861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168" y="1352550"/>
            <a:ext cx="4800599" cy="3124200"/>
          </a:xfrm>
          <a:prstGeom prst="rect">
            <a:avLst/>
          </a:prstGeom>
        </p:spPr>
      </p:pic>
      <p:sp>
        <p:nvSpPr>
          <p:cNvPr id="6" name="TextBox 5">
            <a:extLst>
              <a:ext uri="{FF2B5EF4-FFF2-40B4-BE49-F238E27FC236}">
                <a16:creationId xmlns:a16="http://schemas.microsoft.com/office/drawing/2014/main" id="{BF686E0B-476E-44C9-A8E8-4FC8FC1766D4}"/>
              </a:ext>
            </a:extLst>
          </p:cNvPr>
          <p:cNvSpPr txBox="1"/>
          <p:nvPr/>
        </p:nvSpPr>
        <p:spPr>
          <a:xfrm>
            <a:off x="5507665" y="971550"/>
            <a:ext cx="3505200" cy="3416320"/>
          </a:xfrm>
          <a:prstGeom prst="rect">
            <a:avLst/>
          </a:prstGeom>
          <a:noFill/>
        </p:spPr>
        <p:txBody>
          <a:bodyPr wrap="square" rtlCol="0">
            <a:spAutoFit/>
          </a:bodyPr>
          <a:lstStyle/>
          <a:p>
            <a:r>
              <a:rPr lang="en-US" sz="1200" i="1" dirty="0">
                <a:latin typeface="Trebuchet MS" panose="020B0603020202020204" pitchFamily="34" charset="0"/>
              </a:rPr>
              <a:t>Here we work with the average number of applications per week: 50.</a:t>
            </a:r>
          </a:p>
          <a:p>
            <a:endParaRPr lang="en-US" sz="1200" dirty="0">
              <a:latin typeface="Trebuchet MS" panose="020B0603020202020204" pitchFamily="34" charset="0"/>
            </a:endParaRPr>
          </a:p>
          <a:p>
            <a:endParaRPr lang="en-US" sz="1200" dirty="0">
              <a:latin typeface="Trebuchet MS" panose="020B0603020202020204" pitchFamily="34" charset="0"/>
            </a:endParaRPr>
          </a:p>
          <a:p>
            <a:r>
              <a:rPr lang="en-US" sz="1200" dirty="0">
                <a:latin typeface="Trebuchet MS" panose="020B0603020202020204" pitchFamily="34" charset="0"/>
              </a:rPr>
              <a:t>For the commune of </a:t>
            </a:r>
            <a:r>
              <a:rPr lang="en-US" sz="1200" b="1" dirty="0">
                <a:solidFill>
                  <a:schemeClr val="tx2">
                    <a:lumMod val="60000"/>
                    <a:lumOff val="40000"/>
                  </a:schemeClr>
                </a:solidFill>
                <a:latin typeface="Trebuchet MS" panose="020B0603020202020204" pitchFamily="34" charset="0"/>
              </a:rPr>
              <a:t>Delmas</a:t>
            </a:r>
            <a:r>
              <a:rPr lang="en-US" sz="1200" dirty="0">
                <a:latin typeface="Trebuchet MS" panose="020B0603020202020204" pitchFamily="34" charset="0"/>
              </a:rPr>
              <a:t> with 71 participants in 5 weeks, </a:t>
            </a:r>
            <a:r>
              <a:rPr lang="en-US" sz="1200" b="1" u="sng" dirty="0">
                <a:solidFill>
                  <a:schemeClr val="tx2">
                    <a:lumMod val="60000"/>
                    <a:lumOff val="40000"/>
                  </a:schemeClr>
                </a:solidFill>
                <a:latin typeface="Trebuchet MS" panose="020B0603020202020204" pitchFamily="34" charset="0"/>
              </a:rPr>
              <a:t>we do not need additional weeks.</a:t>
            </a:r>
          </a:p>
          <a:p>
            <a:endParaRPr lang="en-US" sz="1200" dirty="0">
              <a:latin typeface="Trebuchet MS" panose="020B0603020202020204" pitchFamily="34" charset="0"/>
            </a:endParaRPr>
          </a:p>
          <a:p>
            <a:r>
              <a:rPr lang="en-US" sz="1200" dirty="0">
                <a:latin typeface="Trebuchet MS" panose="020B0603020202020204" pitchFamily="34" charset="0"/>
              </a:rPr>
              <a:t>Among the 50 applicants on average per week, 11.69% are from </a:t>
            </a:r>
            <a:r>
              <a:rPr lang="en-US" sz="1200" b="1" dirty="0">
                <a:solidFill>
                  <a:srgbClr val="00B050"/>
                </a:solidFill>
                <a:latin typeface="Trebuchet MS" panose="020B0603020202020204" pitchFamily="34" charset="0"/>
              </a:rPr>
              <a:t>Petion-Ville</a:t>
            </a:r>
            <a:r>
              <a:rPr lang="en-US" sz="1200" dirty="0">
                <a:latin typeface="Trebuchet MS" panose="020B0603020202020204" pitchFamily="34" charset="0"/>
              </a:rPr>
              <a:t> (that is 5.8). In order to have 60 students, this commune must count on 11 weeks in total, </a:t>
            </a:r>
            <a:r>
              <a:rPr lang="en-US" sz="1200" b="1" u="sng" dirty="0">
                <a:solidFill>
                  <a:srgbClr val="00B050"/>
                </a:solidFill>
                <a:latin typeface="Trebuchet MS" panose="020B0603020202020204" pitchFamily="34" charset="0"/>
              </a:rPr>
              <a:t>that is to say 6 more weeks.</a:t>
            </a:r>
          </a:p>
          <a:p>
            <a:endParaRPr lang="en-US" sz="1200" b="1" u="sng" dirty="0">
              <a:solidFill>
                <a:srgbClr val="00B050"/>
              </a:solidFill>
              <a:latin typeface="Trebuchet MS" panose="020B0603020202020204" pitchFamily="34" charset="0"/>
            </a:endParaRPr>
          </a:p>
          <a:p>
            <a:r>
              <a:rPr lang="en-US" sz="1200" dirty="0">
                <a:latin typeface="Trebuchet MS" panose="020B0603020202020204" pitchFamily="34" charset="0"/>
              </a:rPr>
              <a:t>Similarly, for </a:t>
            </a:r>
            <a:r>
              <a:rPr lang="en-US" sz="1200" b="1" dirty="0">
                <a:solidFill>
                  <a:srgbClr val="C00000"/>
                </a:solidFill>
                <a:latin typeface="Trebuchet MS" panose="020B0603020202020204" pitchFamily="34" charset="0"/>
              </a:rPr>
              <a:t>Carrefour</a:t>
            </a:r>
            <a:r>
              <a:rPr lang="en-US" sz="1200" dirty="0">
                <a:latin typeface="Trebuchet MS" panose="020B0603020202020204" pitchFamily="34" charset="0"/>
              </a:rPr>
              <a:t> with 9.27% of the 50 applicants on average per week (that is 4.6). </a:t>
            </a:r>
            <a:r>
              <a:rPr lang="en-US" sz="1200" b="1" u="sng" dirty="0">
                <a:solidFill>
                  <a:srgbClr val="C00000"/>
                </a:solidFill>
                <a:latin typeface="Trebuchet MS" panose="020B0603020202020204" pitchFamily="34" charset="0"/>
              </a:rPr>
              <a:t>This community needs 13 weeks in total, which is 8 weeks more.</a:t>
            </a:r>
          </a:p>
        </p:txBody>
      </p:sp>
    </p:spTree>
    <p:extLst>
      <p:ext uri="{BB962C8B-B14F-4D97-AF65-F5344CB8AC3E}">
        <p14:creationId xmlns:p14="http://schemas.microsoft.com/office/powerpoint/2010/main" val="1368487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558</TotalTime>
  <Words>1158</Words>
  <Application>Microsoft Office PowerPoint</Application>
  <PresentationFormat>On-screen Show (16:9)</PresentationFormat>
  <Paragraphs>91</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MS PGothic</vt:lpstr>
      <vt:lpstr>Calibri</vt:lpstr>
      <vt:lpstr>Segoe UI Light</vt:lpstr>
      <vt:lpstr>Tahoma</vt:lpstr>
      <vt:lpstr>Trebuchet MS</vt:lpstr>
      <vt:lpstr>Wingdings</vt:lpstr>
      <vt:lpstr>Office Theme</vt:lpstr>
      <vt:lpstr>PowerPoint Presentation</vt:lpstr>
      <vt:lpstr>Presented by</vt:lpstr>
      <vt:lpstr>Problem</vt:lpstr>
      <vt:lpstr>PowerPoint Presentation</vt:lpstr>
      <vt:lpstr>PowerPoint Presentation</vt:lpstr>
      <vt:lpstr>How many applications must be made to select 25% women for each on average</vt:lpstr>
      <vt:lpstr>What are the most effective communication channels (Alumni, Facebook, WhatsApp, Friend ...) that will allow a student to be susceptible to selection</vt:lpstr>
      <vt:lpstr>What will be the average number of applications per week that we could have</vt:lpstr>
      <vt:lpstr>How many weeks should we extend the application process to select 60 students per commune?</vt:lpstr>
      <vt:lpstr>If we were to do all the bootcamp online, who would be the best communes and how many applications would we need to select 30 student and what percentage of students would have a laptop, an internet connection, both at the same time</vt:lpstr>
      <vt:lpstr>What are the most effective communication channels (Alumni, Facebook, WhatsApp, Friend ...) that will allow a women to be susceptible to selection</vt:lpstr>
      <vt:lpstr>Discussion &amp; Proposed Solution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Fred Junior Noel</cp:lastModifiedBy>
  <cp:revision>33</cp:revision>
  <dcterms:created xsi:type="dcterms:W3CDTF">2021-06-27T06:05:59Z</dcterms:created>
  <dcterms:modified xsi:type="dcterms:W3CDTF">2021-06-28T10:04:19Z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