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958a417f1f00a7b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g6958a417f1f00a7b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09B8-CDF1-4238-A19D-A6170E485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A5BAE-5CF9-49F5-A540-6100DB813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3ECA-FC52-463E-A7AD-CA7B3833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70B6-79BA-4E46-B58A-6C06B190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FBE2-C538-4614-8374-5A692BC5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82D7-28F5-45D4-AA78-3DAFFB53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BB673-B7B7-45E2-930B-EBDC9CD77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9936-F36D-4008-9D85-1975B2B9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2988-DF16-4872-8839-F046D73C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0D91-509C-4675-800B-C78D2088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99A24-FBFC-41CA-80FE-44ADBD84B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01C4-8237-4A12-828B-56FCF36A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4C90-9B6F-402E-8D37-E03FB75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21CD-6F99-49D8-B6D2-D3836F5C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AB02-7ADC-4692-A213-80BFF1FD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FBDF-CCF7-4FC8-8C15-FC1399F6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63D9-B577-4EA7-A58D-D830584B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4434-5A07-4901-9D3B-DA8DC8AE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F93D-DB33-4E7A-AAEA-D654339C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9432-ED01-4EB2-89BA-143703D7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1140-1053-4AE4-BF9D-B5C51CCE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1B45-226F-4FC3-8177-E0A45B59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6094-C6D8-4D87-9786-111814CE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6CB2-1B44-498F-BD2B-57C75DF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13A1-E9B4-46C8-AEF7-0AFF8059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D19C-C694-4529-9DAB-8C4ED3A8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BEC1-5946-4C23-9C40-C52F4AC63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8C24A-540C-46CD-8CFF-523C9D66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3AD5-FF94-4480-AC17-27A631F9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70386-EFEB-449E-A687-3DE150FD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F8E9-75BC-4082-AD47-F7C3F85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B985-5CE5-4695-A8BF-331F4A91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B02D-00BC-4FA5-82AD-891C8976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34BB1-0EA2-4228-AE2B-6C261DA7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FE500-5B8B-4940-82DB-82CB9E917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A623C-D784-4772-B310-4EB4A2CF7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73F4D-21AF-477C-B6ED-6DBB7526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F8C85-BBDA-49A5-860D-02830639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63ACA-3C53-4735-87D8-2CA3F8D6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8FB2-4B7B-48BA-A5BA-30C886B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4ED1E-520C-4982-8F01-D7E60027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3A6ED-1498-46C8-A114-DAC94565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81840-8E1E-4EAD-BE89-EE12D10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3CEEF-B307-4869-BB09-86FB45F1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5919F-6465-496F-A6E8-BDED781D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E7CC3-3000-4584-AC7D-BBDB3059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B58C-CC72-4E9E-B292-AA8B7F4A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993A-CFBC-4B84-89A2-3EEF94D3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5986F-D97D-4F88-815D-77C1D06F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CAB21-9774-4137-A3E6-25A7580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19591-CB5E-4C19-AD53-AEEB01F6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99223-AC5D-4ED7-B10E-3EA7E3BD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8716-3D84-4950-B335-0FBC0338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477E9-6849-4DA3-98A5-A7FCDD146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2AC1C-F3DC-4D06-9A66-DFF6E701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516EB-7B03-47D3-951E-22B00C6E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54A9-2305-441C-868E-103BC79F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14082-F36A-4699-812C-A7A4CAD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30B6-E39B-4384-A8AA-30A10864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367BC-163E-4F5A-9BE8-A1C98BD5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2AA3-67FF-4E0F-984A-3E46F1E91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68BD-63F8-47A4-BDF2-84D28C72566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38FB-2E56-4D81-975D-74AE39425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ED08-66E4-4CDE-A6BD-7086EB31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C56E1-15FB-4406-9A11-FB022DC13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918"/>
            <a:ext cx="6182588" cy="5325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FC56D-5015-4D0F-A428-0A530B01D774}"/>
              </a:ext>
            </a:extLst>
          </p:cNvPr>
          <p:cNvSpPr txBox="1"/>
          <p:nvPr/>
        </p:nvSpPr>
        <p:spPr>
          <a:xfrm>
            <a:off x="6749716" y="1685896"/>
            <a:ext cx="51495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clients are women: 61% against 31 for men.</a:t>
            </a:r>
          </a:p>
          <a:p>
            <a:endParaRPr lang="en-US" dirty="0"/>
          </a:p>
          <a:p>
            <a:r>
              <a:rPr lang="en-US" dirty="0"/>
              <a:t>For education, the secondary level has the highest percentage, 47%. It is followed by the Primary level which is 35%.</a:t>
            </a:r>
          </a:p>
          <a:p>
            <a:endParaRPr lang="en-US" dirty="0"/>
          </a:p>
          <a:p>
            <a:r>
              <a:rPr lang="en-US" dirty="0"/>
              <a:t>More than half of the clients (53%) are divorced, while 46% are married.</a:t>
            </a:r>
          </a:p>
          <a:p>
            <a:endParaRPr lang="en-US" dirty="0"/>
          </a:p>
          <a:p>
            <a:r>
              <a:rPr lang="en-US" dirty="0"/>
              <a:t>More than half of the clients (51%) are in a rental situation. 41% have a mortgage and only 8% own their home.</a:t>
            </a:r>
          </a:p>
        </p:txBody>
      </p:sp>
    </p:spTree>
    <p:extLst>
      <p:ext uri="{BB962C8B-B14F-4D97-AF65-F5344CB8AC3E}">
        <p14:creationId xmlns:p14="http://schemas.microsoft.com/office/powerpoint/2010/main" val="283936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54E90-253A-4C2B-856B-A0CA3D3C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82"/>
            <a:ext cx="6182588" cy="6359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F757E-16CC-4B7A-A021-3E4F0FB364A2}"/>
              </a:ext>
            </a:extLst>
          </p:cNvPr>
          <p:cNvSpPr txBox="1"/>
          <p:nvPr/>
        </p:nvSpPr>
        <p:spPr>
          <a:xfrm>
            <a:off x="7062537" y="2550695"/>
            <a:ext cx="4656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are fewer and fewer high-risk clients.</a:t>
            </a:r>
          </a:p>
          <a:p>
            <a:endParaRPr lang="en-US"/>
          </a:p>
          <a:p>
            <a:r>
              <a:rPr lang="en-US"/>
              <a:t>Most loans are for education (20%), medical care (18%) and 18% for business...</a:t>
            </a:r>
          </a:p>
          <a:p>
            <a:endParaRPr lang="en-US"/>
          </a:p>
          <a:p>
            <a:r>
              <a:rPr lang="en-US"/>
              <a:t>80% of loans are for short term.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2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233" y="558573"/>
            <a:ext cx="6182588" cy="581451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6593305" y="1065175"/>
            <a:ext cx="52098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78% of loans are repaid versus 22% that are charged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Homeowners are more likely to pay off their loans (93%), followed by those who have already taken out a mortgage (87%)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riskier the loan, the more likely it is to be charged-off, and therefore the less likely it is to be fully paid: 90% of low-risk loans are fully paid while 98% of high-risk loans are charged-off.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Bachelors have the highest fully paid rate (79%)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/>
        </p:nvSpPr>
        <p:spPr>
          <a:xfrm>
            <a:off x="1219196" y="1304533"/>
            <a:ext cx="97536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our analysis of the data, we can make the following recommendations: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G-risk clients should not be eligible to receive a loan. Only 2% of these clients are able to pay their loans in full.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Clients with their own homes are more likely to guarantee a full repayment of the loan. It is wise to look into this type of case further. Although clients who already have a mortgage on their home have a fairly favorable repayment rate.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Clients who do not declare an adequate level of education are more likely to not be fully paid, and therefore less likely to be charged off. This is a case that needs to be looked at more closely before a loan can be arranged for them.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Translated with www.DeepL.com/Translator (free version)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