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6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3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0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76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6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52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0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9D38-AE99-441C-ACAA-CB2C972A25F3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C9BB-8108-4148-BF7B-23FDA3114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8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SV -3D color space | Download Scientific Diagram">
            <a:extLst>
              <a:ext uri="{FF2B5EF4-FFF2-40B4-BE49-F238E27FC236}">
                <a16:creationId xmlns:a16="http://schemas.microsoft.com/office/drawing/2014/main" id="{4EB5F8A6-7355-4709-B01D-666CB4137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SV -3D color space | Download Scientific Diagram">
            <a:extLst>
              <a:ext uri="{FF2B5EF4-FFF2-40B4-BE49-F238E27FC236}">
                <a16:creationId xmlns:a16="http://schemas.microsoft.com/office/drawing/2014/main" id="{FCD8C22A-4B94-49EB-8013-23780352B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HSV -3D color space  ">
            <a:extLst>
              <a:ext uri="{FF2B5EF4-FFF2-40B4-BE49-F238E27FC236}">
                <a16:creationId xmlns:a16="http://schemas.microsoft.com/office/drawing/2014/main" id="{BA772733-67B7-48E3-A2FF-872F9485E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1CA99-65DA-485F-B705-60DBCC51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24" y="1761664"/>
            <a:ext cx="6547059" cy="4358917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id="{B9230B06-1129-4EA5-8061-C9C1C0CF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HSV color space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E044FDD-41F9-46A3-B97C-2F25265A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06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756270A-F6B5-4D51-8D60-ED5F3336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12" y="3883893"/>
            <a:ext cx="3017735" cy="28117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A3FCF9-E70D-4E59-84E6-DF5CE5463E78}"/>
              </a:ext>
            </a:extLst>
          </p:cNvPr>
          <p:cNvSpPr/>
          <p:nvPr/>
        </p:nvSpPr>
        <p:spPr>
          <a:xfrm>
            <a:off x="299883" y="1910575"/>
            <a:ext cx="10373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bins=(2, 2, 3)</a:t>
            </a:r>
          </a:p>
          <a:p>
            <a:r>
              <a:rPr lang="en-US" altLang="zh-TW" dirty="0"/>
              <a:t># Initialize the histogram array</a:t>
            </a:r>
          </a:p>
          <a:p>
            <a:r>
              <a:rPr lang="en-US" altLang="zh-TW" dirty="0"/>
              <a:t>    hist = </a:t>
            </a:r>
            <a:r>
              <a:rPr lang="en-US" altLang="zh-TW" dirty="0" err="1"/>
              <a:t>np.zeros</a:t>
            </a:r>
            <a:r>
              <a:rPr lang="en-US" altLang="zh-TW" dirty="0"/>
              <a:t>(bins, </a:t>
            </a:r>
            <a:r>
              <a:rPr lang="en-US" altLang="zh-TW" dirty="0" err="1"/>
              <a:t>dtype</a:t>
            </a:r>
            <a:r>
              <a:rPr lang="en-US" altLang="zh-TW" dirty="0"/>
              <a:t>=np.float32)</a:t>
            </a:r>
          </a:p>
          <a:p>
            <a:r>
              <a:rPr lang="en-US" altLang="zh-TW" dirty="0"/>
              <a:t># Define the number of channels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num_channels</a:t>
            </a:r>
            <a:r>
              <a:rPr lang="en-US" altLang="zh-TW" dirty="0"/>
              <a:t> = </a:t>
            </a:r>
            <a:r>
              <a:rPr lang="en-US" altLang="zh-TW" dirty="0" err="1"/>
              <a:t>len</a:t>
            </a:r>
            <a:r>
              <a:rPr lang="en-US" altLang="zh-TW" dirty="0"/>
              <a:t>(channels)</a:t>
            </a:r>
          </a:p>
          <a:p>
            <a:r>
              <a:rPr lang="en-US" altLang="zh-TW" dirty="0"/>
              <a:t>ranges=(0, 256, 0, 256, 0, 256)</a:t>
            </a:r>
          </a:p>
          <a:p>
            <a:r>
              <a:rPr lang="en-US" altLang="zh-TW" dirty="0" err="1"/>
              <a:t>bin_ranges</a:t>
            </a:r>
            <a:r>
              <a:rPr lang="en-US" altLang="zh-TW" dirty="0"/>
              <a:t> = [(ranges[2 * </a:t>
            </a:r>
            <a:r>
              <a:rPr lang="en-US" altLang="zh-TW" dirty="0" err="1"/>
              <a:t>i</a:t>
            </a:r>
            <a:r>
              <a:rPr lang="en-US" altLang="zh-TW" dirty="0"/>
              <a:t>], ranges[2 * </a:t>
            </a:r>
            <a:r>
              <a:rPr lang="en-US" altLang="zh-TW" dirty="0" err="1"/>
              <a:t>i</a:t>
            </a:r>
            <a:r>
              <a:rPr lang="en-US" altLang="zh-TW" dirty="0"/>
              <a:t> + 1])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num_channels</a:t>
            </a:r>
            <a:r>
              <a:rPr lang="en-US" altLang="zh-TW" dirty="0"/>
              <a:t>)]</a:t>
            </a:r>
            <a:endParaRPr lang="en-US" altLang="zh-TW" sz="1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2742B8-2427-4033-92DF-0751FBF6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12" y="453616"/>
            <a:ext cx="7886700" cy="1325563"/>
          </a:xfrm>
        </p:spPr>
        <p:txBody>
          <a:bodyPr>
            <a:normAutofit/>
          </a:bodyPr>
          <a:lstStyle/>
          <a:p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BE98583-9887-4F56-9E9F-87B2CC0F2CF2}"/>
                  </a:ext>
                </a:extLst>
              </p:cNvPr>
              <p:cNvSpPr txBox="1"/>
              <p:nvPr/>
            </p:nvSpPr>
            <p:spPr>
              <a:xfrm>
                <a:off x="589935" y="4452539"/>
                <a:ext cx="4896465" cy="1495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a:rPr lang="en-US" altLang="zh-TW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index</m:t>
                      </m:r>
                      <m:r>
                        <a:rPr lang="en-US" altLang="zh-TW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TW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(# </m:t>
                      </m:r>
                      <m:r>
                        <a:rPr lang="en-US" altLang="zh-TW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𝑏𝑖𝑛𝑠</m:t>
                      </m:r>
                      <m:r>
                        <a:rPr lang="en-US" altLang="zh-TW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b="0" dirty="0">
                  <a:solidFill>
                    <a:srgbClr val="0000FF"/>
                  </a:solidFill>
                </a:endParaRPr>
              </a:p>
              <a:p>
                <a:r>
                  <a:rPr lang="en-US" altLang="zh-TW" sz="1600" dirty="0">
                    <a:solidFill>
                      <a:srgbClr val="0000FF"/>
                    </a:solidFill>
                  </a:rPr>
                  <a:t>     </a:t>
                </a:r>
              </a:p>
              <a:p>
                <a:r>
                  <a:rPr lang="en-US" altLang="zh-TW" sz="1600" dirty="0">
                    <a:solidFill>
                      <a:srgbClr val="0000FF"/>
                    </a:solidFill>
                  </a:rPr>
                  <a:t>    </a:t>
                </a:r>
                <a:r>
                  <a:rPr lang="en-US" altLang="zh-TW" sz="1600" dirty="0" err="1">
                    <a:solidFill>
                      <a:srgbClr val="0000FF"/>
                    </a:solidFill>
                  </a:rPr>
                  <a:t>bin_indices</a:t>
                </a:r>
                <a:r>
                  <a:rPr lang="en-US" altLang="zh-TW" sz="1600" dirty="0">
                    <a:solidFill>
                      <a:srgbClr val="0000FF"/>
                    </a:solidFill>
                  </a:rPr>
                  <a:t>=[H_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altLang="zh-TW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altLang="zh-TW" sz="1600" dirty="0">
                    <a:solidFill>
                      <a:srgbClr val="0000FF"/>
                    </a:solidFill>
                  </a:rPr>
                  <a:t>, V_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sz="1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index</m:t>
                    </m:r>
                  </m:oMath>
                </a14:m>
                <a:r>
                  <a:rPr lang="en-US" altLang="zh-TW" sz="1600" dirty="0">
                    <a:solidFill>
                      <a:srgbClr val="0000FF"/>
                    </a:solidFill>
                  </a:rPr>
                  <a:t>]</a:t>
                </a:r>
              </a:p>
              <a:p>
                <a:r>
                  <a:rPr lang="en-US" altLang="zh-TW" sz="1600" dirty="0">
                    <a:solidFill>
                      <a:srgbClr val="0000FF"/>
                    </a:solidFill>
                  </a:rPr>
                  <a:t>    </a:t>
                </a:r>
              </a:p>
              <a:p>
                <a:r>
                  <a:rPr lang="en-US" altLang="zh-TW" sz="1600" dirty="0">
                    <a:solidFill>
                      <a:srgbClr val="0000FF"/>
                    </a:solidFill>
                  </a:rPr>
                  <a:t>     hist[</a:t>
                </a:r>
                <a:r>
                  <a:rPr lang="en-US" altLang="zh-TW" sz="1600" dirty="0" err="1">
                    <a:solidFill>
                      <a:srgbClr val="0000FF"/>
                    </a:solidFill>
                  </a:rPr>
                  <a:t>bin_indices</a:t>
                </a:r>
                <a:r>
                  <a:rPr lang="en-US" altLang="zh-TW" sz="1600" dirty="0">
                    <a:solidFill>
                      <a:srgbClr val="0000FF"/>
                    </a:solidFill>
                  </a:rPr>
                  <a:t>]+=1</a:t>
                </a:r>
                <a:endParaRPr lang="zh-TW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BE98583-9887-4F56-9E9F-87B2CC0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4452539"/>
                <a:ext cx="4896465" cy="1495602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FF04FCAE-00D2-4047-B815-E2D377E8345E}"/>
              </a:ext>
            </a:extLst>
          </p:cNvPr>
          <p:cNvSpPr/>
          <p:nvPr/>
        </p:nvSpPr>
        <p:spPr>
          <a:xfrm>
            <a:off x="6651523" y="795517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hist =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[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[ [1, 2, 3] ,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 [4, 5, 6]] ,</a:t>
            </a:r>
          </a:p>
          <a:p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[ [7, 8, 9],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[10, 11, 12] ]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2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083C3-2A79-4D37-9EE5-2EB3B87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BB3138-CAAC-40DE-9527-13A7648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0" y="2331782"/>
            <a:ext cx="846860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930557-67AF-40C7-9423-4C35012E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HSV histogram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33EC21-5C7E-4918-9A08-9F23958D5977}"/>
              </a:ext>
            </a:extLst>
          </p:cNvPr>
          <p:cNvSpPr txBox="1"/>
          <p:nvPr/>
        </p:nvSpPr>
        <p:spPr>
          <a:xfrm>
            <a:off x="334298" y="1342104"/>
            <a:ext cx="676951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shape of HSV histogram is  </a:t>
            </a:r>
            <a:r>
              <a:rPr lang="en-US" altLang="zh-TW" sz="2800" dirty="0"/>
              <a:t>(2,2,3)</a:t>
            </a:r>
          </a:p>
          <a:p>
            <a:endParaRPr lang="en-US" altLang="zh-TW" sz="2400" dirty="0"/>
          </a:p>
          <a:p>
            <a:r>
              <a:rPr lang="en-US" altLang="zh-TW" sz="2400" dirty="0"/>
              <a:t>hist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</a:p>
          <a:p>
            <a:r>
              <a:rPr lang="en-US" altLang="zh-TW" sz="2800" dirty="0"/>
              <a:t>[</a:t>
            </a:r>
          </a:p>
          <a:p>
            <a:r>
              <a:rPr lang="en-US" altLang="zh-TW" sz="2800" dirty="0"/>
              <a:t>   [ [1, 2, 3] , </a:t>
            </a:r>
          </a:p>
          <a:p>
            <a:r>
              <a:rPr lang="en-US" altLang="zh-TW" sz="2800" dirty="0"/>
              <a:t>     [4, 5, 6]] ,</a:t>
            </a:r>
          </a:p>
          <a:p>
            <a:endParaRPr lang="en-US" altLang="zh-TW" sz="2800" dirty="0"/>
          </a:p>
          <a:p>
            <a:r>
              <a:rPr lang="en-US" altLang="zh-TW" sz="2800" dirty="0"/>
              <a:t>   [ [7, 8, 9], </a:t>
            </a:r>
          </a:p>
          <a:p>
            <a:r>
              <a:rPr lang="en-US" altLang="zh-TW" sz="2800" dirty="0"/>
              <a:t>   [10, 11, 12] ]</a:t>
            </a:r>
          </a:p>
          <a:p>
            <a:r>
              <a:rPr lang="en-US" altLang="zh-TW" sz="2800" dirty="0"/>
              <a:t>]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922141-4959-474F-A850-08F014023960}"/>
              </a:ext>
            </a:extLst>
          </p:cNvPr>
          <p:cNvSpPr/>
          <p:nvPr/>
        </p:nvSpPr>
        <p:spPr>
          <a:xfrm>
            <a:off x="2718618" y="2451670"/>
            <a:ext cx="6096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/>
              <a:t>H</a:t>
            </a:r>
          </a:p>
          <a:p>
            <a:r>
              <a:rPr lang="en-US" altLang="zh-TW" sz="2000" dirty="0"/>
              <a:t>hist[0,:,:]</a:t>
            </a:r>
            <a:r>
              <a:rPr lang="en-US" altLang="zh-TW" sz="2000" dirty="0">
                <a:sym typeface="Wingdings" panose="05000000000000000000" pitchFamily="2" charset="2"/>
              </a:rPr>
              <a:t></a:t>
            </a:r>
            <a:r>
              <a:rPr lang="en-US" altLang="zh-TW" sz="2000" dirty="0"/>
              <a:t>[[1, 2, 3], [4, 5, 6]]</a:t>
            </a:r>
          </a:p>
          <a:p>
            <a:r>
              <a:rPr lang="en-US" altLang="zh-TW" sz="2000" dirty="0"/>
              <a:t>hist[1,:,:] </a:t>
            </a:r>
            <a:r>
              <a:rPr lang="en-US" altLang="zh-TW" sz="2000" dirty="0">
                <a:sym typeface="Wingdings" panose="05000000000000000000" pitchFamily="2" charset="2"/>
              </a:rPr>
              <a:t></a:t>
            </a:r>
            <a:r>
              <a:rPr lang="en-US" altLang="zh-TW" sz="2000" dirty="0"/>
              <a:t>[[7, 8, 9],  [10, 11, 12] ]</a:t>
            </a:r>
          </a:p>
          <a:p>
            <a:endParaRPr lang="en-US" altLang="zh-TW" sz="3200" dirty="0"/>
          </a:p>
          <a:p>
            <a:r>
              <a:rPr lang="en-US" altLang="zh-TW" sz="3200" dirty="0"/>
              <a:t>S</a:t>
            </a:r>
          </a:p>
          <a:p>
            <a:r>
              <a:rPr lang="en-US" altLang="zh-TW" sz="2000" dirty="0"/>
              <a:t>hist[:,0,:] </a:t>
            </a:r>
            <a:r>
              <a:rPr lang="en-US" altLang="zh-TW" sz="2000" dirty="0">
                <a:sym typeface="Wingdings" panose="05000000000000000000" pitchFamily="2" charset="2"/>
              </a:rPr>
              <a:t> </a:t>
            </a:r>
            <a:r>
              <a:rPr lang="en-US" altLang="zh-TW" sz="2000" dirty="0"/>
              <a:t> [[1, 2, 3] , [7, 8, 9]]</a:t>
            </a:r>
          </a:p>
          <a:p>
            <a:r>
              <a:rPr lang="en-US" altLang="zh-TW" sz="2000" dirty="0"/>
              <a:t>hist[:,1,:] </a:t>
            </a:r>
            <a:r>
              <a:rPr lang="en-US" altLang="zh-TW" sz="2000" dirty="0">
                <a:sym typeface="Wingdings" panose="05000000000000000000" pitchFamily="2" charset="2"/>
              </a:rPr>
              <a:t> [</a:t>
            </a:r>
            <a:r>
              <a:rPr lang="en-US" altLang="zh-TW" sz="2000" dirty="0"/>
              <a:t>[4, 5, 6], [10, 11, 12]]</a:t>
            </a:r>
          </a:p>
          <a:p>
            <a:r>
              <a:rPr lang="en-US" altLang="zh-TW" sz="3200" dirty="0"/>
              <a:t>V</a:t>
            </a:r>
          </a:p>
          <a:p>
            <a:r>
              <a:rPr lang="en-US" altLang="zh-TW" sz="2000" dirty="0"/>
              <a:t>hist[:,:,0] </a:t>
            </a:r>
            <a:r>
              <a:rPr lang="en-US" altLang="zh-TW" sz="2000" dirty="0">
                <a:sym typeface="Wingdings" panose="05000000000000000000" pitchFamily="2" charset="2"/>
              </a:rPr>
              <a:t> </a:t>
            </a:r>
            <a:r>
              <a:rPr lang="en-US" altLang="zh-TW" sz="2000" dirty="0"/>
              <a:t> [[1, 4] , [7,10]]</a:t>
            </a:r>
          </a:p>
          <a:p>
            <a:r>
              <a:rPr lang="en-US" altLang="zh-TW" sz="2000" dirty="0"/>
              <a:t>hist[:,:,1] </a:t>
            </a:r>
            <a:r>
              <a:rPr lang="en-US" altLang="zh-TW" sz="2000" dirty="0">
                <a:sym typeface="Wingdings" panose="05000000000000000000" pitchFamily="2" charset="2"/>
              </a:rPr>
              <a:t> </a:t>
            </a:r>
            <a:r>
              <a:rPr lang="en-US" altLang="zh-TW" sz="2000" dirty="0"/>
              <a:t>[[2, 5] , [8,11]]</a:t>
            </a:r>
          </a:p>
          <a:p>
            <a:r>
              <a:rPr lang="en-US" altLang="zh-TW" sz="2000" dirty="0"/>
              <a:t>hist[:,:,2]</a:t>
            </a:r>
            <a:r>
              <a:rPr lang="en-US" altLang="zh-TW" sz="2000" dirty="0">
                <a:sym typeface="Wingdings" panose="05000000000000000000" pitchFamily="2" charset="2"/>
              </a:rPr>
              <a:t>  </a:t>
            </a:r>
            <a:r>
              <a:rPr lang="en-US" altLang="zh-TW" sz="2000" dirty="0"/>
              <a:t>[[3, 6] , [9,12]]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9C69DE-C9A5-4D51-9325-3E2737175D46}"/>
              </a:ext>
            </a:extLst>
          </p:cNvPr>
          <p:cNvSpPr/>
          <p:nvPr/>
        </p:nvSpPr>
        <p:spPr>
          <a:xfrm>
            <a:off x="3312765" y="2403675"/>
            <a:ext cx="3095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</a:rPr>
              <a:t>hist.sum(axis=(1,2))</a:t>
            </a:r>
            <a:r>
              <a:rPr lang="en-US" altLang="zh-TW" sz="2000" dirty="0">
                <a:solidFill>
                  <a:srgbClr val="0000FF"/>
                </a:solidFill>
              </a:rPr>
              <a:t>=(21,57)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8265FB-E899-4458-84BF-FC35449FC128}"/>
              </a:ext>
            </a:extLst>
          </p:cNvPr>
          <p:cNvSpPr/>
          <p:nvPr/>
        </p:nvSpPr>
        <p:spPr>
          <a:xfrm>
            <a:off x="3268518" y="4129238"/>
            <a:ext cx="3095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</a:rPr>
              <a:t>hist.sum(axis=(</a:t>
            </a:r>
            <a:r>
              <a:rPr lang="en-US" altLang="zh-TW" sz="2000" dirty="0">
                <a:solidFill>
                  <a:srgbClr val="0000FF"/>
                </a:solidFill>
              </a:rPr>
              <a:t>0</a:t>
            </a:r>
            <a:r>
              <a:rPr lang="zh-TW" altLang="en-US" sz="2000" dirty="0">
                <a:solidFill>
                  <a:srgbClr val="0000FF"/>
                </a:solidFill>
              </a:rPr>
              <a:t>,2))</a:t>
            </a:r>
            <a:r>
              <a:rPr lang="en-US" altLang="zh-TW" sz="2000" dirty="0">
                <a:solidFill>
                  <a:srgbClr val="0000FF"/>
                </a:solidFill>
              </a:rPr>
              <a:t>=(30,48)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FE85E8-8F4E-44FF-82BC-96E215151BD1}"/>
              </a:ext>
            </a:extLst>
          </p:cNvPr>
          <p:cNvSpPr/>
          <p:nvPr/>
        </p:nvSpPr>
        <p:spPr>
          <a:xfrm>
            <a:off x="3224272" y="5235368"/>
            <a:ext cx="3419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0000FF"/>
                </a:solidFill>
              </a:rPr>
              <a:t>hist.sum(axis=(</a:t>
            </a:r>
            <a:r>
              <a:rPr lang="en-US" altLang="zh-TW" sz="2000" dirty="0">
                <a:solidFill>
                  <a:srgbClr val="0000FF"/>
                </a:solidFill>
              </a:rPr>
              <a:t>0</a:t>
            </a:r>
            <a:r>
              <a:rPr lang="zh-TW" altLang="en-US" sz="2000" dirty="0">
                <a:solidFill>
                  <a:srgbClr val="0000FF"/>
                </a:solidFill>
              </a:rPr>
              <a:t>,</a:t>
            </a:r>
            <a:r>
              <a:rPr lang="en-US" altLang="zh-TW" sz="2000" dirty="0">
                <a:solidFill>
                  <a:srgbClr val="0000FF"/>
                </a:solidFill>
              </a:rPr>
              <a:t>1</a:t>
            </a:r>
            <a:r>
              <a:rPr lang="zh-TW" altLang="en-US" sz="2000" dirty="0">
                <a:solidFill>
                  <a:srgbClr val="0000FF"/>
                </a:solidFill>
              </a:rPr>
              <a:t>))</a:t>
            </a:r>
            <a:r>
              <a:rPr lang="en-US" altLang="zh-TW" sz="2000" dirty="0">
                <a:solidFill>
                  <a:srgbClr val="0000FF"/>
                </a:solidFill>
              </a:rPr>
              <a:t>=(22,26,30)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77BB6B2-03F2-43C4-A594-AAE2D5248F99}"/>
              </a:ext>
            </a:extLst>
          </p:cNvPr>
          <p:cNvGrpSpPr/>
          <p:nvPr/>
        </p:nvGrpSpPr>
        <p:grpSpPr>
          <a:xfrm>
            <a:off x="6985820" y="1710813"/>
            <a:ext cx="1637071" cy="4380272"/>
            <a:chOff x="6985820" y="1710813"/>
            <a:chExt cx="1637071" cy="4380272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5002578-189C-4CB8-BC95-858196140C0E}"/>
                </a:ext>
              </a:extLst>
            </p:cNvPr>
            <p:cNvCxnSpPr/>
            <p:nvPr/>
          </p:nvCxnSpPr>
          <p:spPr>
            <a:xfrm>
              <a:off x="6985820" y="2890683"/>
              <a:ext cx="1548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16D1E7F4-5E15-4B89-A6E9-0F1C20F8DDFF}"/>
                </a:ext>
              </a:extLst>
            </p:cNvPr>
            <p:cNvCxnSpPr/>
            <p:nvPr/>
          </p:nvCxnSpPr>
          <p:spPr>
            <a:xfrm flipV="1">
              <a:off x="7015315" y="1784555"/>
              <a:ext cx="0" cy="1091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487384F-2E1C-41DC-9158-EBDE289959D0}"/>
                </a:ext>
              </a:extLst>
            </p:cNvPr>
            <p:cNvSpPr/>
            <p:nvPr/>
          </p:nvSpPr>
          <p:spPr>
            <a:xfrm>
              <a:off x="7295536" y="2521974"/>
              <a:ext cx="191729" cy="368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868CE97-8CA6-4C51-819E-148D7EF6A4D3}"/>
                </a:ext>
              </a:extLst>
            </p:cNvPr>
            <p:cNvSpPr/>
            <p:nvPr/>
          </p:nvSpPr>
          <p:spPr>
            <a:xfrm>
              <a:off x="7752735" y="1710813"/>
              <a:ext cx="206479" cy="116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72B91D1-C89C-4665-A888-80C53425AD83}"/>
                </a:ext>
              </a:extLst>
            </p:cNvPr>
            <p:cNvCxnSpPr/>
            <p:nvPr/>
          </p:nvCxnSpPr>
          <p:spPr>
            <a:xfrm>
              <a:off x="7000568" y="4601496"/>
              <a:ext cx="1548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C98C6D03-F043-41A5-A6A2-293BE3C60413}"/>
                </a:ext>
              </a:extLst>
            </p:cNvPr>
            <p:cNvCxnSpPr/>
            <p:nvPr/>
          </p:nvCxnSpPr>
          <p:spPr>
            <a:xfrm flipV="1">
              <a:off x="7030063" y="3495368"/>
              <a:ext cx="0" cy="1091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9F03468-99B0-4513-BB19-234B3B90D51E}"/>
                </a:ext>
              </a:extLst>
            </p:cNvPr>
            <p:cNvSpPr/>
            <p:nvPr/>
          </p:nvSpPr>
          <p:spPr>
            <a:xfrm>
              <a:off x="7310284" y="3982065"/>
              <a:ext cx="162233" cy="61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7A2E69F-363E-4F22-9750-EF38657E86E9}"/>
                </a:ext>
              </a:extLst>
            </p:cNvPr>
            <p:cNvSpPr/>
            <p:nvPr/>
          </p:nvSpPr>
          <p:spPr>
            <a:xfrm>
              <a:off x="7767483" y="3598607"/>
              <a:ext cx="191731" cy="988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D1F9BCD1-388D-40DA-9AA4-A4EBB5D51CF3}"/>
                </a:ext>
              </a:extLst>
            </p:cNvPr>
            <p:cNvCxnSpPr/>
            <p:nvPr/>
          </p:nvCxnSpPr>
          <p:spPr>
            <a:xfrm>
              <a:off x="7074310" y="6091083"/>
              <a:ext cx="1548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9428531F-5D1D-4237-B92A-C7DF89B4D633}"/>
                </a:ext>
              </a:extLst>
            </p:cNvPr>
            <p:cNvCxnSpPr/>
            <p:nvPr/>
          </p:nvCxnSpPr>
          <p:spPr>
            <a:xfrm flipV="1">
              <a:off x="7103805" y="4984955"/>
              <a:ext cx="0" cy="1091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CC094B-E8C7-4F64-964E-263B3EE04371}"/>
                </a:ext>
              </a:extLst>
            </p:cNvPr>
            <p:cNvSpPr/>
            <p:nvPr/>
          </p:nvSpPr>
          <p:spPr>
            <a:xfrm>
              <a:off x="7384025" y="5737123"/>
              <a:ext cx="235975" cy="339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06914E-C93A-4B31-81B4-253BD46CDB82}"/>
                </a:ext>
              </a:extLst>
            </p:cNvPr>
            <p:cNvSpPr/>
            <p:nvPr/>
          </p:nvSpPr>
          <p:spPr>
            <a:xfrm>
              <a:off x="7723238" y="5574890"/>
              <a:ext cx="206479" cy="501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20330B-E62B-422D-AB72-7F69CAB6F787}"/>
                </a:ext>
              </a:extLst>
            </p:cNvPr>
            <p:cNvSpPr/>
            <p:nvPr/>
          </p:nvSpPr>
          <p:spPr>
            <a:xfrm>
              <a:off x="8062451" y="5427408"/>
              <a:ext cx="221227" cy="663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9B2C5F-ECA5-4178-BF1B-629AC3D08FFA}"/>
              </a:ext>
            </a:extLst>
          </p:cNvPr>
          <p:cNvSpPr txBox="1"/>
          <p:nvPr/>
        </p:nvSpPr>
        <p:spPr>
          <a:xfrm>
            <a:off x="2669458" y="2109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只分彩度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E73569-26A0-4265-80CF-5C3F441A0B49}"/>
              </a:ext>
            </a:extLst>
          </p:cNvPr>
          <p:cNvSpPr txBox="1"/>
          <p:nvPr/>
        </p:nvSpPr>
        <p:spPr>
          <a:xfrm>
            <a:off x="2698955" y="36717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只分飽和度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7DB072-3C24-4397-99F4-3F41CE7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17" y="147638"/>
            <a:ext cx="1885264" cy="18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2710</TotalTime>
  <Words>399</Words>
  <Application>Microsoft Office PowerPoint</Application>
  <PresentationFormat>如螢幕大小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HSV color space</vt:lpstr>
      <vt:lpstr>PowerPoint 簡報</vt:lpstr>
      <vt:lpstr>PowerPoint 簡報</vt:lpstr>
      <vt:lpstr>HSV 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新尖兵01</dc:creator>
  <cp:lastModifiedBy>新尖兵01</cp:lastModifiedBy>
  <cp:revision>11</cp:revision>
  <dcterms:created xsi:type="dcterms:W3CDTF">2024-08-03T13:47:45Z</dcterms:created>
  <dcterms:modified xsi:type="dcterms:W3CDTF">2024-08-05T10:59:12Z</dcterms:modified>
</cp:coreProperties>
</file>