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906000"/>
  <p:notesSz cx="7099300" cy="102346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62">
          <p15:clr>
            <a:srgbClr val="000000"/>
          </p15:clr>
        </p15:guide>
        <p15:guide id="2" pos="3029">
          <p15:clr>
            <a:srgbClr val="000000"/>
          </p15:clr>
        </p15:guide>
        <p15:guide id="3" pos="126">
          <p15:clr>
            <a:srgbClr val="000000"/>
          </p15:clr>
        </p15:guide>
        <p15:guide id="4" pos="6142">
          <p15:clr>
            <a:srgbClr val="000000"/>
          </p15:clr>
        </p15:guide>
      </p15:sldGuideLst>
    </p:ext>
    <p:ext uri="{2D200454-40CA-4A62-9FC3-DE9A4176ACB9}">
      <p15:notesGuideLst>
        <p15:guide id="1" orient="horz" pos="3223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  <p:ext uri="GoogleSlidesCustomDataVersion2">
      <go:slidesCustomData xmlns:go="http://customooxmlschemas.google.com/" r:id="rId24" roundtripDataSignature="AMtx7miAJ6vxC9m+Rk0mc/nTAHYAzwEr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734F41-8203-4B76-8885-E144A71965DC}">
  <a:tblStyle styleId="{26734F41-8203-4B76-8885-E144A71965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62" orient="horz"/>
        <p:guide pos="3029"/>
        <p:guide pos="126"/>
        <p:guide pos="61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7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9462" y="768350"/>
            <a:ext cx="554037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89003ff6c_0_33:notes"/>
          <p:cNvSpPr txBox="1"/>
          <p:nvPr>
            <p:ph idx="1" type="body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2789003ff6c_0_33:notes"/>
          <p:cNvSpPr/>
          <p:nvPr>
            <p:ph idx="2" type="sldImg"/>
          </p:nvPr>
        </p:nvSpPr>
        <p:spPr>
          <a:xfrm>
            <a:off x="779463" y="768350"/>
            <a:ext cx="55404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3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14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5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6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8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9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779463" y="768350"/>
            <a:ext cx="554037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5251052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917177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75"/>
              <a:buFont typeface="Malgun Gothic"/>
              <a:buNone/>
              <a:defRPr sz="487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675878" y="1709739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75"/>
              <a:buFont typeface="Malgun Gothic"/>
              <a:buNone/>
              <a:defRPr sz="487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675878" y="4589464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888888"/>
              </a:buClr>
              <a:buSzPts val="1950"/>
              <a:buNone/>
              <a:defRPr sz="195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25"/>
              <a:buNone/>
              <a:defRPr sz="162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463"/>
              <a:buNone/>
              <a:defRPr sz="146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682328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 b="1" sz="1950"/>
            </a:lvl1pPr>
            <a:lvl2pPr indent="-2286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b="1" sz="1625"/>
            </a:lvl2pPr>
            <a:lvl3pPr indent="-2286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None/>
              <a:defRPr b="1" sz="1463"/>
            </a:lvl3pPr>
            <a:lvl4pPr indent="-2286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682328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 b="1" sz="1950"/>
            </a:lvl1pPr>
            <a:lvl2pPr indent="-2286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b="1" sz="1625"/>
            </a:lvl2pPr>
            <a:lvl3pPr indent="-2286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None/>
              <a:defRPr b="1" sz="1463"/>
            </a:lvl3pPr>
            <a:lvl4pPr indent="-2286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73062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275"/>
              <a:buChar char="•"/>
              <a:defRPr sz="2275"/>
            </a:lvl2pPr>
            <a:lvl3pPr indent="-352425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  <a:defRPr sz="1950"/>
            </a:lvl3pPr>
            <a:lvl4pPr indent="-331787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4pPr>
            <a:lvl5pPr indent="-331787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5pPr>
            <a:lvl6pPr indent="-331787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6pPr>
            <a:lvl7pPr indent="-331787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7pPr>
            <a:lvl8pPr indent="-331787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8pPr>
            <a:lvl9pPr indent="-331787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138"/>
              <a:buNone/>
              <a:defRPr sz="1138"/>
            </a:lvl2pPr>
            <a:lvl3pPr indent="-2286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/>
            </a:lvl3pPr>
            <a:lvl4pPr indent="-2286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4pPr>
            <a:lvl5pPr indent="-2286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5pPr>
            <a:lvl6pPr indent="-2286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6pPr>
            <a:lvl7pPr indent="-2286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7pPr>
            <a:lvl8pPr indent="-2286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8pPr>
            <a:lvl9pPr indent="-2286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138"/>
              <a:buNone/>
              <a:defRPr sz="1138"/>
            </a:lvl2pPr>
            <a:lvl3pPr indent="-2286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/>
            </a:lvl3pPr>
            <a:lvl4pPr indent="-2286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4pPr>
            <a:lvl5pPr indent="-2286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5pPr>
            <a:lvl6pPr indent="-2286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6pPr>
            <a:lvl7pPr indent="-2286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7pPr>
            <a:lvl8pPr indent="-2286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8pPr>
            <a:lvl9pPr indent="-2286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Malgun Gothic"/>
              <a:buNone/>
              <a:defRPr b="0" i="0" sz="357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3062" lvl="0" marL="4572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b="0" i="0" sz="227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21500" lvl="3" marL="18288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21500" lvl="4" marL="22860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21500" lvl="5" marL="27432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21500" lvl="6" marL="32004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21500" lvl="7" marL="36576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21500" lvl="8" marL="41148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b="0" i="0" sz="9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som8884.github.io/persona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5DBE5">
            <a:alpha val="94510"/>
          </a:srgbClr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188300" y="2786400"/>
            <a:ext cx="75294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75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이다솜 </a:t>
            </a:r>
            <a:endParaRPr b="1" sz="3575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75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포트폴리오 프로젝트 완료 보고서</a:t>
            </a:r>
            <a:endParaRPr b="1" sz="3575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534275" y="2673850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"/>
          <p:cNvSpPr/>
          <p:nvPr/>
        </p:nvSpPr>
        <p:spPr>
          <a:xfrm rot="2125634">
            <a:off x="2670070" y="2761156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"/>
          <p:cNvSpPr/>
          <p:nvPr/>
        </p:nvSpPr>
        <p:spPr>
          <a:xfrm rot="3521836">
            <a:off x="2833444" y="2845412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/>
          <p:nvPr>
            <p:ph type="title"/>
          </p:nvPr>
        </p:nvSpPr>
        <p:spPr>
          <a:xfrm>
            <a:off x="125750" y="377224"/>
            <a:ext cx="7339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작업내용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_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홈페이지 세부 구현 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4/6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5544343" y="2843818"/>
            <a:ext cx="3857700" cy="2069100"/>
          </a:xfrm>
          <a:prstGeom prst="roundRect">
            <a:avLst>
              <a:gd fmla="val 1100" name="adj"/>
            </a:avLst>
          </a:prstGeom>
          <a:solidFill>
            <a:schemeClr val="lt1"/>
          </a:solidFill>
          <a:ln cap="flat" cmpd="sng" w="254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8" name="Google Shape;318;p10"/>
          <p:cNvSpPr txBox="1"/>
          <p:nvPr/>
        </p:nvSpPr>
        <p:spPr>
          <a:xfrm>
            <a:off x="5544352" y="2541250"/>
            <a:ext cx="17490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PORTFOLIO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5544350" y="3155350"/>
            <a:ext cx="46914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Malgun Gothic"/>
              <a:buChar char="●"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슬릭을 활용-&gt; 도트 대신 사진을 넣고 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다음작품이 무엇인지 알 수 있도록 배치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Malgun Gothic"/>
              <a:buChar char="●"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화살표, 버튼의 색상을 타이틀 배경색으로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지정하여 통일감 연출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Malgun Gothic"/>
              <a:buChar char="●"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사용한 기술스택, 참여도 및 부연설명 서술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0" name="Google Shape;32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23" y="2541249"/>
            <a:ext cx="4868702" cy="2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0"/>
          <p:cNvSpPr/>
          <p:nvPr/>
        </p:nvSpPr>
        <p:spPr>
          <a:xfrm>
            <a:off x="6434700" y="243350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Google Shape;322;p10"/>
          <p:cNvSpPr/>
          <p:nvPr/>
        </p:nvSpPr>
        <p:spPr>
          <a:xfrm rot="2125634">
            <a:off x="6570495" y="330656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Google Shape;323;p10"/>
          <p:cNvSpPr/>
          <p:nvPr/>
        </p:nvSpPr>
        <p:spPr>
          <a:xfrm rot="3521836">
            <a:off x="6733869" y="414912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/>
          <p:nvPr>
            <p:ph type="title"/>
          </p:nvPr>
        </p:nvSpPr>
        <p:spPr>
          <a:xfrm>
            <a:off x="125750" y="377224"/>
            <a:ext cx="7339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작업내용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_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홈페이지 세부 구현 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5/6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5544343" y="2843818"/>
            <a:ext cx="3857700" cy="2069100"/>
          </a:xfrm>
          <a:prstGeom prst="roundRect">
            <a:avLst>
              <a:gd fmla="val 1100" name="adj"/>
            </a:avLst>
          </a:prstGeom>
          <a:solidFill>
            <a:schemeClr val="lt1"/>
          </a:solidFill>
          <a:ln cap="flat" cmpd="sng" w="254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5544352" y="2541250"/>
            <a:ext cx="17490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LEARNING ARCHIVE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5544350" y="3155350"/>
            <a:ext cx="46914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Malgun Gothic"/>
              <a:buChar char="●"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5개월 동안 배운 내용을 보기 쉽도록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	나열함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Malgun Gothic"/>
              <a:buChar char="●"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5개월 과정을 노란색 배경을 두어 내용이 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돋보일 수 있도록 함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2" name="Google Shape;33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73" y="2541249"/>
            <a:ext cx="4868702" cy="2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1"/>
          <p:cNvSpPr/>
          <p:nvPr/>
        </p:nvSpPr>
        <p:spPr>
          <a:xfrm>
            <a:off x="6434700" y="250575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Google Shape;334;p11"/>
          <p:cNvSpPr/>
          <p:nvPr/>
        </p:nvSpPr>
        <p:spPr>
          <a:xfrm rot="2125634">
            <a:off x="6570495" y="337881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Google Shape;335;p11"/>
          <p:cNvSpPr/>
          <p:nvPr/>
        </p:nvSpPr>
        <p:spPr>
          <a:xfrm rot="3521836">
            <a:off x="6733869" y="422137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789003ff6c_0_33"/>
          <p:cNvSpPr txBox="1"/>
          <p:nvPr>
            <p:ph type="title"/>
          </p:nvPr>
        </p:nvSpPr>
        <p:spPr>
          <a:xfrm>
            <a:off x="125750" y="377224"/>
            <a:ext cx="7339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작업내용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_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홈페이지 세부 구현 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6/6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341" name="Google Shape;341;g2789003ff6c_0_33"/>
          <p:cNvSpPr/>
          <p:nvPr/>
        </p:nvSpPr>
        <p:spPr>
          <a:xfrm>
            <a:off x="5544343" y="2843818"/>
            <a:ext cx="3857700" cy="2069100"/>
          </a:xfrm>
          <a:prstGeom prst="roundRect">
            <a:avLst>
              <a:gd fmla="val 1100" name="adj"/>
            </a:avLst>
          </a:prstGeom>
          <a:solidFill>
            <a:schemeClr val="lt1"/>
          </a:solidFill>
          <a:ln cap="flat" cmpd="sng" w="254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2" name="Google Shape;342;g2789003ff6c_0_33"/>
          <p:cNvSpPr txBox="1"/>
          <p:nvPr/>
        </p:nvSpPr>
        <p:spPr>
          <a:xfrm>
            <a:off x="5544352" y="2541250"/>
            <a:ext cx="17490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789003ff6c_0_33"/>
          <p:cNvSpPr txBox="1"/>
          <p:nvPr/>
        </p:nvSpPr>
        <p:spPr>
          <a:xfrm>
            <a:off x="5544350" y="3155350"/>
            <a:ext cx="46914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Malgun Gothic"/>
              <a:buChar char="●"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간단하게 이메일과 연락처만 기재하여 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단순화 함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Malgun Gothic"/>
              <a:buChar char="●"/>
            </a:pPr>
            <a:r>
              <a:rPr lang="en-US" sz="12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애니메이션을 넣어 지루함을 줄임.</a:t>
            </a:r>
            <a:endParaRPr sz="1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4" name="Google Shape;344;g2789003ff6c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98" y="2541249"/>
            <a:ext cx="4868702" cy="2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2789003ff6c_0_33"/>
          <p:cNvSpPr/>
          <p:nvPr/>
        </p:nvSpPr>
        <p:spPr>
          <a:xfrm>
            <a:off x="6975325" y="272275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Google Shape;346;g2789003ff6c_0_33"/>
          <p:cNvSpPr/>
          <p:nvPr/>
        </p:nvSpPr>
        <p:spPr>
          <a:xfrm rot="2125634">
            <a:off x="7111120" y="359581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Google Shape;347;g2789003ff6c_0_33"/>
          <p:cNvSpPr/>
          <p:nvPr/>
        </p:nvSpPr>
        <p:spPr>
          <a:xfrm rot="3521836">
            <a:off x="7274494" y="443837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DBE5">
            <a:alpha val="94510"/>
          </a:srgbClr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/>
          <p:nvPr>
            <p:ph type="title"/>
          </p:nvPr>
        </p:nvSpPr>
        <p:spPr>
          <a:xfrm>
            <a:off x="0" y="228599"/>
            <a:ext cx="4040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작업내용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_ </a:t>
            </a:r>
            <a:r>
              <a:rPr b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작품 현황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-174815" y="1215626"/>
            <a:ext cx="2095054" cy="287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List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5363"/>
            <a:ext cx="9601200" cy="355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3"/>
          <p:cNvSpPr/>
          <p:nvPr/>
        </p:nvSpPr>
        <p:spPr>
          <a:xfrm>
            <a:off x="3726650" y="69925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Google Shape;356;p13"/>
          <p:cNvSpPr/>
          <p:nvPr/>
        </p:nvSpPr>
        <p:spPr>
          <a:xfrm rot="2125634">
            <a:off x="3862445" y="157231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Google Shape;357;p13"/>
          <p:cNvSpPr/>
          <p:nvPr/>
        </p:nvSpPr>
        <p:spPr>
          <a:xfrm rot="3521836">
            <a:off x="4025819" y="241487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DBE5">
            <a:alpha val="94510"/>
          </a:srgbClr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/>
          <p:nvPr>
            <p:ph type="title"/>
          </p:nvPr>
        </p:nvSpPr>
        <p:spPr>
          <a:xfrm>
            <a:off x="229351" y="888310"/>
            <a:ext cx="216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문제해결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363" name="Google Shape;363;p14"/>
          <p:cNvSpPr txBox="1"/>
          <p:nvPr/>
        </p:nvSpPr>
        <p:spPr>
          <a:xfrm>
            <a:off x="212725" y="1893426"/>
            <a:ext cx="9348900" cy="412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335751" y="2021164"/>
            <a:ext cx="18606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문제, 도전과제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368099" y="3297100"/>
            <a:ext cx="8880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두개의 slick을 동시에 제어 </a:t>
            </a:r>
            <a:r>
              <a:rPr lang="en-US"/>
              <a:t> &gt;&gt;  강사님께 질문하여 두개의 slick을 연동 시킴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슬릭의 도트를 숫자로 표시하기</a:t>
            </a:r>
            <a:r>
              <a:rPr lang="en-US"/>
              <a:t> &gt;&gt; 인터</a:t>
            </a:r>
            <a:r>
              <a:rPr lang="en-US"/>
              <a:t>넷 검색</a:t>
            </a:r>
            <a:r>
              <a:rPr lang="en-US"/>
              <a:t>을 통하여 옵션을 찾아 응용함.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탭 클릭 시 스타일 초기화 현상</a:t>
            </a:r>
            <a:r>
              <a:rPr lang="en-US"/>
              <a:t>  &gt;&gt; 강사님께</a:t>
            </a:r>
            <a:r>
              <a:rPr lang="en-US"/>
              <a:t>서 알려주신 </a:t>
            </a:r>
            <a:r>
              <a:rPr lang="en-US"/>
              <a:t>새로운 옵션을 활용</a:t>
            </a:r>
            <a:r>
              <a:rPr lang="en-US"/>
              <a:t>해 </a:t>
            </a:r>
            <a:r>
              <a:rPr lang="en-US"/>
              <a:t>수정함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그라디언트 라이너를 활용한 패턴 배경 스타일</a:t>
            </a:r>
            <a:r>
              <a:rPr lang="en-US"/>
              <a:t> &gt;&gt; 수치를 조절하여 원리를 찾고 직접 그려보며 이해함.</a:t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2028425" y="684175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Google Shape;367;p14"/>
          <p:cNvSpPr/>
          <p:nvPr/>
        </p:nvSpPr>
        <p:spPr>
          <a:xfrm rot="2125634">
            <a:off x="2164220" y="771481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Google Shape;368;p14"/>
          <p:cNvSpPr/>
          <p:nvPr/>
        </p:nvSpPr>
        <p:spPr>
          <a:xfrm rot="3521836">
            <a:off x="2327594" y="855737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DBE5">
            <a:alpha val="94510"/>
          </a:srgbClr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"/>
          <p:cNvSpPr txBox="1"/>
          <p:nvPr>
            <p:ph type="title"/>
          </p:nvPr>
        </p:nvSpPr>
        <p:spPr>
          <a:xfrm>
            <a:off x="0" y="228599"/>
            <a:ext cx="2302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향후 계획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374" name="Google Shape;374;p15"/>
          <p:cNvSpPr txBox="1"/>
          <p:nvPr/>
        </p:nvSpPr>
        <p:spPr>
          <a:xfrm>
            <a:off x="1275252" y="1399721"/>
            <a:ext cx="7200900" cy="67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5" name="Google Shape;375;p15"/>
          <p:cNvSpPr txBox="1"/>
          <p:nvPr/>
        </p:nvSpPr>
        <p:spPr>
          <a:xfrm>
            <a:off x="1777049" y="1606472"/>
            <a:ext cx="66960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포트폴리오 웹사이트와 관련된 향후 계획, 추가 작업, 개선 사항 등을 기술합니다.]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6" name="Google Shape;376;p15"/>
          <p:cNvGraphicFramePr/>
          <p:nvPr/>
        </p:nvGraphicFramePr>
        <p:xfrm>
          <a:off x="554539" y="2526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{26734F41-8203-4B76-8885-E144A71965DC}</a:tableStyleId>
              </a:tblPr>
              <a:tblGrid>
                <a:gridCol w="1512875"/>
                <a:gridCol w="7129450"/>
              </a:tblGrid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범위</a:t>
                      </a:r>
                      <a:endParaRPr sz="1463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방법</a:t>
                      </a:r>
                      <a:endParaRPr sz="1463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93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rPr b="1" i="0" lang="en-US" sz="1200" cap="none" strike="noStrike">
                          <a:solidFill>
                            <a:schemeClr val="dk2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향후 계획</a:t>
                      </a:r>
                      <a:endParaRPr b="1" sz="1463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>
                        <a:alpha val="94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100">
                          <a:latin typeface="Gulim"/>
                          <a:ea typeface="Gulim"/>
                          <a:cs typeface="Gulim"/>
                          <a:sym typeface="Gulim"/>
                        </a:rPr>
                        <a:t>다양한 작품을 만들어보며 학습한 내용 회상 및 새로운 기술 습득</a:t>
                      </a:r>
                      <a:endParaRPr sz="11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ulim"/>
                        <a:buChar char="•"/>
                      </a:pPr>
                      <a:r>
                        <a:rPr lang="en-US" sz="1100">
                          <a:latin typeface="Gulim"/>
                          <a:ea typeface="Gulim"/>
                          <a:cs typeface="Gulim"/>
                          <a:sym typeface="Gulim"/>
                        </a:rPr>
                        <a:t>꾸준한 복습 및 반복 작업을 통한 내용 </a:t>
                      </a:r>
                      <a:endParaRPr sz="11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ulim"/>
                        <a:buChar char="•"/>
                      </a:pPr>
                      <a:r>
                        <a:rPr lang="en-US" sz="1100">
                          <a:latin typeface="Gulim"/>
                          <a:ea typeface="Gulim"/>
                          <a:cs typeface="Gulim"/>
                          <a:sym typeface="Gulim"/>
                        </a:rPr>
                        <a:t>디자인 툴(포토샵, 일러스트) 심화 학습 </a:t>
                      </a:r>
                      <a:endParaRPr sz="11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rPr b="1" i="0" lang="en-US" sz="1200" cap="none" strike="noStrike">
                          <a:solidFill>
                            <a:schemeClr val="dk2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추가 작업</a:t>
                      </a:r>
                      <a:endParaRPr b="1" sz="1463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>
                        <a:alpha val="94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다양한 레이아웃의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추가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피드백 반영하여 포트폴리오 수정</a:t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작업한 포트폴리오 리뉴얼</a:t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rPr b="1" i="0" lang="en-US" sz="1200" cap="none" strike="noStrike">
                          <a:solidFill>
                            <a:schemeClr val="dk2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개선 사항</a:t>
                      </a:r>
                      <a:endParaRPr b="1" sz="1463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>
                        <a:alpha val="94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포트폴리오 부분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다양한 애니메이션과 제이쿼리를 활용한 동적인 css 구성</a:t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7" name="Google Shape;377;p15"/>
          <p:cNvSpPr/>
          <p:nvPr/>
        </p:nvSpPr>
        <p:spPr>
          <a:xfrm>
            <a:off x="1905575" y="41025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Google Shape;378;p15"/>
          <p:cNvSpPr/>
          <p:nvPr/>
        </p:nvSpPr>
        <p:spPr>
          <a:xfrm rot="2125634">
            <a:off x="2041370" y="128331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Google Shape;379;p15"/>
          <p:cNvSpPr/>
          <p:nvPr/>
        </p:nvSpPr>
        <p:spPr>
          <a:xfrm rot="3521836">
            <a:off x="2204744" y="212587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/>
          <p:nvPr/>
        </p:nvSpPr>
        <p:spPr>
          <a:xfrm>
            <a:off x="2075425" y="2679375"/>
            <a:ext cx="6122700" cy="2626200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16"/>
          <p:cNvSpPr txBox="1"/>
          <p:nvPr/>
        </p:nvSpPr>
        <p:spPr>
          <a:xfrm>
            <a:off x="1620675" y="2452000"/>
            <a:ext cx="6465900" cy="2722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보고서를 통해 개인 포트폴리오 웹사이트 프로젝트의 </a:t>
            </a:r>
            <a:endParaRPr b="1"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완료와 성과를 간략하게 소개했습니다. </a:t>
            </a:r>
            <a:endParaRPr b="1"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저의 작업물과 경험을 효과적으로 전달할 수 있는   </a:t>
            </a:r>
            <a:endParaRPr b="1"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웹사이트를 구축하여, 앞으로 다양한 기회에서 </a:t>
            </a:r>
            <a:endParaRPr b="1"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적극 활용할 계획입니다.</a:t>
            </a:r>
            <a:endParaRPr sz="2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16"/>
          <p:cNvSpPr txBox="1"/>
          <p:nvPr>
            <p:ph type="title"/>
          </p:nvPr>
        </p:nvSpPr>
        <p:spPr>
          <a:xfrm>
            <a:off x="1620675" y="1653199"/>
            <a:ext cx="1454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7960700" y="1895875"/>
            <a:ext cx="32950" cy="406256"/>
          </a:xfrm>
          <a:custGeom>
            <a:rect b="b" l="l" r="r" t="t"/>
            <a:pathLst>
              <a:path extrusionOk="0" h="21667" w="544">
                <a:moveTo>
                  <a:pt x="0" y="0"/>
                </a:moveTo>
                <a:cubicBezTo>
                  <a:pt x="896" y="7168"/>
                  <a:pt x="387" y="14444"/>
                  <a:pt x="387" y="21667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8" name="Google Shape;388;p16"/>
          <p:cNvSpPr/>
          <p:nvPr/>
        </p:nvSpPr>
        <p:spPr>
          <a:xfrm rot="2290581">
            <a:off x="8393587" y="2078993"/>
            <a:ext cx="32950" cy="406275"/>
          </a:xfrm>
          <a:custGeom>
            <a:rect b="b" l="l" r="r" t="t"/>
            <a:pathLst>
              <a:path extrusionOk="0" h="21667" w="544">
                <a:moveTo>
                  <a:pt x="0" y="0"/>
                </a:moveTo>
                <a:cubicBezTo>
                  <a:pt x="896" y="7168"/>
                  <a:pt x="387" y="14444"/>
                  <a:pt x="387" y="21667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9" name="Google Shape;389;p16"/>
          <p:cNvSpPr/>
          <p:nvPr/>
        </p:nvSpPr>
        <p:spPr>
          <a:xfrm rot="-7494883">
            <a:off x="1235777" y="4972665"/>
            <a:ext cx="32950" cy="406265"/>
          </a:xfrm>
          <a:custGeom>
            <a:rect b="b" l="l" r="r" t="t"/>
            <a:pathLst>
              <a:path extrusionOk="0" h="21667" w="544">
                <a:moveTo>
                  <a:pt x="0" y="0"/>
                </a:moveTo>
                <a:cubicBezTo>
                  <a:pt x="896" y="7168"/>
                  <a:pt x="387" y="14444"/>
                  <a:pt x="387" y="21667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0" name="Google Shape;390;p16"/>
          <p:cNvSpPr/>
          <p:nvPr/>
        </p:nvSpPr>
        <p:spPr>
          <a:xfrm rot="-8919325">
            <a:off x="1473470" y="5284494"/>
            <a:ext cx="32950" cy="406301"/>
          </a:xfrm>
          <a:custGeom>
            <a:rect b="b" l="l" r="r" t="t"/>
            <a:pathLst>
              <a:path extrusionOk="0" h="21667" w="544">
                <a:moveTo>
                  <a:pt x="0" y="0"/>
                </a:moveTo>
                <a:cubicBezTo>
                  <a:pt x="896" y="7168"/>
                  <a:pt x="387" y="14444"/>
                  <a:pt x="387" y="21667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7689850" y="6527800"/>
            <a:ext cx="2016125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2438175" y="2457625"/>
            <a:ext cx="64620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1.    프로젝트 정보</a:t>
            </a:r>
            <a:endParaRPr b="1" i="0" sz="17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00050" rtl="0" algn="l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2.    </a:t>
            </a:r>
            <a:r>
              <a:rPr b="1" lang="en-US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프로젝트 요약</a:t>
            </a:r>
            <a:endParaRPr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00050" rtl="0" algn="l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3.    </a:t>
            </a:r>
            <a:r>
              <a:rPr b="1" lang="en-US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작업내용</a:t>
            </a:r>
            <a:endParaRPr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00050" rtl="0" algn="l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4.    </a:t>
            </a:r>
            <a:r>
              <a:rPr b="1" lang="en-US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문제 해결</a:t>
            </a:r>
            <a:endParaRPr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00050" rtl="0" algn="l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5.    </a:t>
            </a:r>
            <a:r>
              <a:rPr b="1" lang="en-US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향후 계획</a:t>
            </a:r>
            <a:endParaRPr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00050" rtl="0" algn="l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6.    </a:t>
            </a:r>
            <a:r>
              <a:rPr b="1" lang="en-US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결론</a:t>
            </a:r>
            <a:endParaRPr b="1" sz="17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00050" rtl="0" algn="l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108650" y="1567625"/>
            <a:ext cx="206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CONTENT </a:t>
            </a:r>
            <a:endParaRPr sz="22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835050" y="1370700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2"/>
          <p:cNvSpPr/>
          <p:nvPr/>
        </p:nvSpPr>
        <p:spPr>
          <a:xfrm rot="2125634">
            <a:off x="3970845" y="1458006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2"/>
          <p:cNvSpPr/>
          <p:nvPr/>
        </p:nvSpPr>
        <p:spPr>
          <a:xfrm rot="3521836">
            <a:off x="4134219" y="1542262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DBE5">
            <a:alpha val="94510"/>
          </a:srgbClr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1479174" y="1276981"/>
            <a:ext cx="1720850" cy="30797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프로젝트 명</a:t>
            </a:r>
            <a:endParaRPr b="1" i="0" sz="14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489075" y="1597025"/>
            <a:ext cx="6911975" cy="441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489075" y="2344737"/>
            <a:ext cx="1735137" cy="30797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703994" y="2330247"/>
            <a:ext cx="1433512" cy="304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094377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lim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프로젝트 기간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489075" y="2660650"/>
            <a:ext cx="6911975" cy="579437"/>
          </a:xfrm>
          <a:prstGeom prst="rect">
            <a:avLst/>
          </a:prstGeom>
          <a:noFill/>
          <a:ln cap="flat" cmpd="sng" w="9525">
            <a:solidFill>
              <a:srgbClr val="043D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801115" y="1679237"/>
            <a:ext cx="4248300" cy="276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▪ </a:t>
            </a:r>
            <a:r>
              <a:rPr b="1" 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이다솜 </a:t>
            </a:r>
            <a:r>
              <a:rPr b="1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포트폴리오 웹사이트 구축 프로젝트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847908" y="2835189"/>
            <a:ext cx="6243600" cy="276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▪ 구축 기간 : 202</a:t>
            </a:r>
            <a:r>
              <a:rPr b="1" 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r>
              <a:rPr b="1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년 0</a:t>
            </a:r>
            <a:r>
              <a:rPr b="1" 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r>
              <a:rPr b="1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월 01일 ~ 202</a:t>
            </a:r>
            <a:r>
              <a:rPr b="1" 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r>
              <a:rPr b="1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년 </a:t>
            </a:r>
            <a:r>
              <a:rPr b="1" 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8</a:t>
            </a:r>
            <a:r>
              <a:rPr b="1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월 </a:t>
            </a:r>
            <a:r>
              <a:rPr b="1" 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01</a:t>
            </a:r>
            <a:r>
              <a:rPr b="1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0" y="189450"/>
            <a:ext cx="3048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프로젝트 정보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487487" y="3548062"/>
            <a:ext cx="1735137" cy="30797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631175" y="3541712"/>
            <a:ext cx="1724100" cy="307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094377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lim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프로젝트 작성자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487487" y="3863975"/>
            <a:ext cx="6911975" cy="579437"/>
          </a:xfrm>
          <a:prstGeom prst="rect">
            <a:avLst/>
          </a:prstGeom>
          <a:noFill/>
          <a:ln cap="flat" cmpd="sng" w="9525">
            <a:solidFill>
              <a:srgbClr val="043D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846315" y="4021888"/>
            <a:ext cx="6243600" cy="276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▪ </a:t>
            </a:r>
            <a:r>
              <a:rPr b="1" 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이다솜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501775" y="4765675"/>
            <a:ext cx="3451225" cy="30797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695337" y="4759325"/>
            <a:ext cx="3149600" cy="307975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094377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lim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포트폴리오 웹사이트 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501775" y="5081587"/>
            <a:ext cx="6911975" cy="579437"/>
          </a:xfrm>
          <a:prstGeom prst="rect">
            <a:avLst/>
          </a:prstGeom>
          <a:noFill/>
          <a:ln cap="flat" cmpd="sng" w="9525">
            <a:solidFill>
              <a:srgbClr val="043D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815324" y="5197936"/>
            <a:ext cx="624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rPr b="1" 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▪</a:t>
            </a:r>
            <a:r>
              <a:rPr lang="en-US" sz="115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https://dasom8884.github.io/personal/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2467175" y="77150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3"/>
          <p:cNvSpPr/>
          <p:nvPr/>
        </p:nvSpPr>
        <p:spPr>
          <a:xfrm rot="2125634">
            <a:off x="2602970" y="164456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3"/>
          <p:cNvSpPr/>
          <p:nvPr/>
        </p:nvSpPr>
        <p:spPr>
          <a:xfrm rot="3521836">
            <a:off x="2766344" y="248712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DBE5">
            <a:alpha val="94510"/>
          </a:srgbClr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0" y="187900"/>
            <a:ext cx="28851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프로젝트 요약</a:t>
            </a:r>
            <a:endParaRPr b="1" sz="2800">
              <a:solidFill>
                <a:schemeClr val="dk2"/>
              </a:solidFill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>
            <a:off x="2960400" y="1534032"/>
            <a:ext cx="3961385" cy="3988471"/>
            <a:chOff x="1632" y="1384"/>
            <a:chExt cx="2495" cy="2511"/>
          </a:xfrm>
        </p:grpSpPr>
        <p:grpSp>
          <p:nvGrpSpPr>
            <p:cNvPr id="132" name="Google Shape;132;p4"/>
            <p:cNvGrpSpPr/>
            <p:nvPr/>
          </p:nvGrpSpPr>
          <p:grpSpPr>
            <a:xfrm>
              <a:off x="1858" y="1882"/>
              <a:ext cx="2019" cy="2013"/>
              <a:chOff x="1634" y="1712"/>
              <a:chExt cx="2019" cy="2013"/>
            </a:xfrm>
          </p:grpSpPr>
          <p:sp>
            <p:nvSpPr>
              <p:cNvPr id="133" name="Google Shape;133;p4"/>
              <p:cNvSpPr/>
              <p:nvPr/>
            </p:nvSpPr>
            <p:spPr>
              <a:xfrm rot="8100000">
                <a:off x="2428" y="1797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rot="8100000">
                <a:off x="2674" y="2032"/>
                <a:ext cx="410" cy="410"/>
              </a:xfrm>
              <a:prstGeom prst="cube">
                <a:avLst>
                  <a:gd fmla="val 3770" name="adj"/>
                </a:avLst>
              </a:prstGeom>
              <a:solidFill>
                <a:srgbClr val="00B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rot="8100000">
                <a:off x="2915" y="2280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33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rot="8100000">
                <a:off x="3159" y="2529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 rot="8100000">
                <a:off x="2193" y="2031"/>
                <a:ext cx="410" cy="410"/>
              </a:xfrm>
              <a:prstGeom prst="cube">
                <a:avLst>
                  <a:gd fmla="val 3770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 rot="8100000">
                <a:off x="1953" y="2264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FF66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rot="8100000">
                <a:off x="1719" y="2508"/>
                <a:ext cx="410" cy="410"/>
              </a:xfrm>
              <a:prstGeom prst="cube">
                <a:avLst>
                  <a:gd fmla="val 3770" name="adj"/>
                </a:avLst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rot="8100000">
                <a:off x="1960" y="2750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A23C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rot="8100000">
                <a:off x="2200" y="2985"/>
                <a:ext cx="410" cy="410"/>
              </a:xfrm>
              <a:prstGeom prst="cube">
                <a:avLst>
                  <a:gd fmla="val 3770" name="adj"/>
                </a:avLst>
              </a:prstGeom>
              <a:solidFill>
                <a:srgbClr val="BB47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rot="8100000">
                <a:off x="2918" y="2762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4A887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 rot="8100000">
                <a:off x="2683" y="3001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69AD9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 rot="8100000">
                <a:off x="2448" y="3231"/>
                <a:ext cx="410" cy="410"/>
              </a:xfrm>
              <a:prstGeom prst="cube">
                <a:avLst>
                  <a:gd fmla="val 3770" name="adj"/>
                </a:avLst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1860" y="1743"/>
              <a:ext cx="2019" cy="2013"/>
              <a:chOff x="1634" y="1712"/>
              <a:chExt cx="2019" cy="2013"/>
            </a:xfrm>
          </p:grpSpPr>
          <p:sp>
            <p:nvSpPr>
              <p:cNvPr id="146" name="Google Shape;146;p4"/>
              <p:cNvSpPr/>
              <p:nvPr/>
            </p:nvSpPr>
            <p:spPr>
              <a:xfrm rot="8100000">
                <a:off x="2428" y="1797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8100000">
                <a:off x="2674" y="2032"/>
                <a:ext cx="410" cy="410"/>
              </a:xfrm>
              <a:prstGeom prst="cube">
                <a:avLst>
                  <a:gd fmla="val 3770" name="adj"/>
                </a:avLst>
              </a:prstGeom>
              <a:solidFill>
                <a:srgbClr val="00B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 rot="8100000">
                <a:off x="2915" y="2280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33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 rot="8100000">
                <a:off x="3159" y="2529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 rot="8100000">
                <a:off x="2193" y="2031"/>
                <a:ext cx="410" cy="410"/>
              </a:xfrm>
              <a:prstGeom prst="cube">
                <a:avLst>
                  <a:gd fmla="val 3770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 rot="8100000">
                <a:off x="1953" y="2264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FF66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 rot="8100000">
                <a:off x="1719" y="2508"/>
                <a:ext cx="410" cy="410"/>
              </a:xfrm>
              <a:prstGeom prst="cube">
                <a:avLst>
                  <a:gd fmla="val 3770" name="adj"/>
                </a:avLst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 rot="8100000">
                <a:off x="1960" y="2750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A23C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 rot="8100000">
                <a:off x="2200" y="2985"/>
                <a:ext cx="410" cy="410"/>
              </a:xfrm>
              <a:prstGeom prst="cube">
                <a:avLst>
                  <a:gd fmla="val 3770" name="adj"/>
                </a:avLst>
              </a:prstGeom>
              <a:solidFill>
                <a:srgbClr val="BB47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 rot="8100000">
                <a:off x="2918" y="2762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4A887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 rot="8100000">
                <a:off x="2683" y="3001"/>
                <a:ext cx="409" cy="410"/>
              </a:xfrm>
              <a:prstGeom prst="cube">
                <a:avLst>
                  <a:gd fmla="val 3770" name="adj"/>
                </a:avLst>
              </a:prstGeom>
              <a:solidFill>
                <a:srgbClr val="69AD9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 rot="8100000">
                <a:off x="2448" y="3231"/>
                <a:ext cx="410" cy="410"/>
              </a:xfrm>
              <a:prstGeom prst="cube">
                <a:avLst>
                  <a:gd fmla="val 3770" name="adj"/>
                </a:avLst>
              </a:pr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sp>
          <p:nvSpPr>
            <p:cNvPr id="158" name="Google Shape;158;p4"/>
            <p:cNvSpPr/>
            <p:nvPr/>
          </p:nvSpPr>
          <p:spPr>
            <a:xfrm rot="8100000">
              <a:off x="2919" y="1469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rot="8100000">
              <a:off x="3160" y="1709"/>
              <a:ext cx="409" cy="411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rot="8100000">
              <a:off x="3632" y="2187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rot="8100000">
              <a:off x="3400" y="1945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rot="8100000">
              <a:off x="2203" y="1706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 rot="8100000">
              <a:off x="2443" y="1472"/>
              <a:ext cx="410" cy="411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8100000">
              <a:off x="2666" y="1700"/>
              <a:ext cx="409" cy="410"/>
            </a:xfrm>
            <a:prstGeom prst="cube">
              <a:avLst>
                <a:gd fmla="val 3770" name="adj"/>
              </a:avLst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rot="8100000">
              <a:off x="2912" y="1935"/>
              <a:ext cx="410" cy="410"/>
            </a:xfrm>
            <a:prstGeom prst="cube">
              <a:avLst>
                <a:gd fmla="val 3770" name="adj"/>
              </a:avLst>
            </a:prstGeom>
            <a:solidFill>
              <a:srgbClr val="00B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 rot="8100000">
              <a:off x="3153" y="2183"/>
              <a:ext cx="409" cy="410"/>
            </a:xfrm>
            <a:prstGeom prst="cube">
              <a:avLst>
                <a:gd fmla="val 3770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rot="8100000">
              <a:off x="3397" y="2432"/>
              <a:ext cx="409" cy="410"/>
            </a:xfrm>
            <a:prstGeom prst="cube">
              <a:avLst>
                <a:gd fmla="val 3770" name="adj"/>
              </a:avLst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 rot="8100000">
              <a:off x="2431" y="1934"/>
              <a:ext cx="410" cy="410"/>
            </a:xfrm>
            <a:prstGeom prst="cube">
              <a:avLst>
                <a:gd fmla="val 377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 rot="8100000">
              <a:off x="1717" y="2172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 rot="8100000">
              <a:off x="1963" y="1940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 rot="8100000">
              <a:off x="2191" y="2167"/>
              <a:ext cx="409" cy="410"/>
            </a:xfrm>
            <a:prstGeom prst="cube">
              <a:avLst>
                <a:gd fmla="val 3770" name="adj"/>
              </a:avLst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 rot="8100000">
              <a:off x="1957" y="2411"/>
              <a:ext cx="410" cy="410"/>
            </a:xfrm>
            <a:prstGeom prst="cube">
              <a:avLst>
                <a:gd fmla="val 3770" name="adj"/>
              </a:avLst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 rot="8100000">
              <a:off x="2198" y="2653"/>
              <a:ext cx="409" cy="410"/>
            </a:xfrm>
            <a:prstGeom prst="cube">
              <a:avLst>
                <a:gd fmla="val 3770" name="adj"/>
              </a:avLst>
            </a:prstGeom>
            <a:solidFill>
              <a:srgbClr val="A23C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 rot="8100000">
              <a:off x="1722" y="2668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 rot="8100000">
              <a:off x="1963" y="2908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 rot="8100000">
              <a:off x="2438" y="2888"/>
              <a:ext cx="410" cy="410"/>
            </a:xfrm>
            <a:prstGeom prst="cube">
              <a:avLst>
                <a:gd fmla="val 3770" name="adj"/>
              </a:avLst>
            </a:prstGeom>
            <a:solidFill>
              <a:srgbClr val="BB47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 rot="8100000">
              <a:off x="2203" y="3144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 rot="8100000">
              <a:off x="3156" y="2665"/>
              <a:ext cx="409" cy="410"/>
            </a:xfrm>
            <a:prstGeom prst="cube">
              <a:avLst>
                <a:gd fmla="val 3770" name="adj"/>
              </a:avLst>
            </a:prstGeom>
            <a:solidFill>
              <a:srgbClr val="4A88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8100000">
              <a:off x="2921" y="2904"/>
              <a:ext cx="409" cy="410"/>
            </a:xfrm>
            <a:prstGeom prst="cube">
              <a:avLst>
                <a:gd fmla="val 3770" name="adj"/>
              </a:avLst>
            </a:prstGeom>
            <a:solidFill>
              <a:srgbClr val="6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8100000">
              <a:off x="3152" y="3139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 rot="8100000">
              <a:off x="3392" y="2905"/>
              <a:ext cx="410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 rot="8100000">
              <a:off x="3633" y="2671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8100000">
              <a:off x="2686" y="3134"/>
              <a:ext cx="410" cy="410"/>
            </a:xfrm>
            <a:prstGeom prst="cube">
              <a:avLst>
                <a:gd fmla="val 3770" name="adj"/>
              </a:avLst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8100000">
              <a:off x="2435" y="3386"/>
              <a:ext cx="409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8100000">
              <a:off x="2911" y="3376"/>
              <a:ext cx="410" cy="410"/>
            </a:xfrm>
            <a:prstGeom prst="cube">
              <a:avLst>
                <a:gd fmla="val 3770" name="adj"/>
              </a:avLst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 rot="2700000">
              <a:off x="2474" y="2180"/>
              <a:ext cx="809" cy="809"/>
            </a:xfrm>
            <a:prstGeom prst="rect">
              <a:avLst/>
            </a:prstGeom>
            <a:solidFill>
              <a:srgbClr val="000000">
                <a:alpha val="49019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2488" y="2289"/>
              <a:ext cx="775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 Black"/>
                <a:buNone/>
              </a:pPr>
              <a:r>
                <a:rPr b="1" i="1" lang="en-US" sz="2000" u="none" cap="none" strike="noStrik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Total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 Black"/>
                <a:buNone/>
              </a:pPr>
              <a:r>
                <a:rPr b="1" i="1" lang="en-US" sz="2000" u="none" cap="none" strike="noStrik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Service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 Black"/>
                <a:buNone/>
              </a:pPr>
              <a:r>
                <a:rPr b="1" i="1" lang="en-US" sz="2000" u="none" cap="none" strike="noStrik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Area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" name="Google Shape;188;p4"/>
          <p:cNvCxnSpPr/>
          <p:nvPr/>
        </p:nvCxnSpPr>
        <p:spPr>
          <a:xfrm>
            <a:off x="587375" y="2479675"/>
            <a:ext cx="3917950" cy="0"/>
          </a:xfrm>
          <a:prstGeom prst="straightConnector1">
            <a:avLst/>
          </a:prstGeom>
          <a:noFill/>
          <a:ln cap="flat" cmpd="sng" w="12700">
            <a:solidFill>
              <a:srgbClr val="043D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" name="Google Shape;189;p4"/>
          <p:cNvSpPr txBox="1"/>
          <p:nvPr/>
        </p:nvSpPr>
        <p:spPr>
          <a:xfrm>
            <a:off x="590550" y="2174875"/>
            <a:ext cx="25923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196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●"/>
            </a:pPr>
            <a:r>
              <a:rPr b="1" i="1" lang="en-US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프로젝트 목표(컨셉)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6554236" y="4074361"/>
            <a:ext cx="281420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196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Char char="●"/>
            </a:pPr>
            <a:r>
              <a:rPr b="1" i="1" lang="en-US" sz="1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동적표현 (jquery,javascript)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4"/>
          <p:cNvCxnSpPr/>
          <p:nvPr/>
        </p:nvCxnSpPr>
        <p:spPr>
          <a:xfrm>
            <a:off x="5378450" y="4381500"/>
            <a:ext cx="4181186" cy="0"/>
          </a:xfrm>
          <a:prstGeom prst="straightConnector1">
            <a:avLst/>
          </a:prstGeom>
          <a:noFill/>
          <a:ln cap="flat" cmpd="sng" w="12700">
            <a:solidFill>
              <a:srgbClr val="043D6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92" name="Google Shape;192;p4"/>
          <p:cNvCxnSpPr/>
          <p:nvPr/>
        </p:nvCxnSpPr>
        <p:spPr>
          <a:xfrm>
            <a:off x="620712" y="4367212"/>
            <a:ext cx="3925887" cy="0"/>
          </a:xfrm>
          <a:prstGeom prst="straightConnector1">
            <a:avLst/>
          </a:prstGeom>
          <a:noFill/>
          <a:ln cap="flat" cmpd="sng" w="12700">
            <a:solidFill>
              <a:srgbClr val="043D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4"/>
          <p:cNvSpPr txBox="1"/>
          <p:nvPr/>
        </p:nvSpPr>
        <p:spPr>
          <a:xfrm>
            <a:off x="604836" y="4071937"/>
            <a:ext cx="153983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196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894"/>
              </a:buClr>
              <a:buSzPts val="1400"/>
              <a:buFont typeface="Noto Sans Symbols"/>
              <a:buChar char="●"/>
            </a:pPr>
            <a:r>
              <a:rPr b="1" i="1" lang="en-US" sz="1400" u="none" cap="none" strike="noStrike">
                <a:solidFill>
                  <a:srgbClr val="9638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63894"/>
                </a:solidFill>
                <a:latin typeface="Arial"/>
                <a:ea typeface="Arial"/>
                <a:cs typeface="Arial"/>
                <a:sym typeface="Arial"/>
              </a:rPr>
              <a:t>UI 및 디자인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6927849" y="2192337"/>
            <a:ext cx="168413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196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Noto Sans Symbols"/>
              <a:buChar char="●"/>
            </a:pPr>
            <a:r>
              <a:rPr b="1" i="0" lang="en-US" sz="1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주요 컨텐츠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4"/>
          <p:cNvCxnSpPr/>
          <p:nvPr/>
        </p:nvCxnSpPr>
        <p:spPr>
          <a:xfrm>
            <a:off x="5334000" y="2487612"/>
            <a:ext cx="3824287" cy="0"/>
          </a:xfrm>
          <a:prstGeom prst="straightConnector1">
            <a:avLst/>
          </a:prstGeom>
          <a:noFill/>
          <a:ln cap="flat" cmpd="sng" w="12700">
            <a:solidFill>
              <a:srgbClr val="043D6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96" name="Google Shape;196;p4"/>
          <p:cNvSpPr txBox="1"/>
          <p:nvPr/>
        </p:nvSpPr>
        <p:spPr>
          <a:xfrm>
            <a:off x="633412" y="2576512"/>
            <a:ext cx="2489200" cy="480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기술, 작품, 경험을 공유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취업 목표 포트폴리오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2885124" y="762126"/>
            <a:ext cx="425937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 홈페이지 포트폴리오 프로젝트를 설명합니다.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6625244" y="4452937"/>
            <a:ext cx="306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title 문구 애니메이션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portfolio 부분 slick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contact 부분 애니메이션</a:t>
            </a:r>
            <a:endParaRPr sz="1200"/>
          </a:p>
        </p:txBody>
      </p:sp>
      <p:sp>
        <p:nvSpPr>
          <p:cNvPr id="199" name="Google Shape;199;p4"/>
          <p:cNvSpPr txBox="1"/>
          <p:nvPr/>
        </p:nvSpPr>
        <p:spPr>
          <a:xfrm>
            <a:off x="6658988" y="2640713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Title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About 자기소개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Skill &amp; Tools - 학습한 기술과 툴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Portfolio - 학습과정을 보여줄 수 있는 다양한 작품들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Contact -개인 연락처, 정보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529152" y="4563250"/>
            <a:ext cx="4034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심플한 디자인 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어두운 녹색과 노란색 포인트 색상 활용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</a:t>
            </a:r>
            <a:r>
              <a:rPr lang="en-US" sz="1000"/>
              <a:t>     - 사용자들에게 고급스럽고 안정적인 느낌을 줌</a:t>
            </a:r>
            <a:endParaRPr sz="10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직관적인 레이아웃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깔끔하고 보기 쉬운 네비게이션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정보제공 영역과 비쥬얼적 영역의 적절한 배치를 통한 개발</a:t>
            </a:r>
            <a:endParaRPr sz="1200"/>
          </a:p>
        </p:txBody>
      </p:sp>
      <p:sp>
        <p:nvSpPr>
          <p:cNvPr id="201" name="Google Shape;201;p4"/>
          <p:cNvSpPr/>
          <p:nvPr/>
        </p:nvSpPr>
        <p:spPr>
          <a:xfrm>
            <a:off x="2780625" y="73900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Google Shape;202;p4"/>
          <p:cNvSpPr/>
          <p:nvPr/>
        </p:nvSpPr>
        <p:spPr>
          <a:xfrm rot="2125634">
            <a:off x="2916420" y="161206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Google Shape;203;p4"/>
          <p:cNvSpPr/>
          <p:nvPr/>
        </p:nvSpPr>
        <p:spPr>
          <a:xfrm rot="3521836">
            <a:off x="3079794" y="245462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DBE5">
            <a:alpha val="94510"/>
          </a:srgbClr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type="title"/>
          </p:nvPr>
        </p:nvSpPr>
        <p:spPr>
          <a:xfrm>
            <a:off x="0" y="209386"/>
            <a:ext cx="5901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작업내용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_ </a:t>
            </a:r>
            <a:r>
              <a:rPr b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홈페이지 메뉴 구조도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3923087" y="871610"/>
            <a:ext cx="1978430" cy="44888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포트폴리오 구성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237850" y="1720735"/>
            <a:ext cx="1414200" cy="498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824580" y="1720736"/>
            <a:ext cx="1414200" cy="498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3403862" y="1720736"/>
            <a:ext cx="1414200" cy="498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SKILL &amp; TOOL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5027817" y="1720736"/>
            <a:ext cx="1414200" cy="498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6629436" y="1720736"/>
            <a:ext cx="1414200" cy="498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LEARNING</a:t>
            </a:r>
            <a:endParaRPr b="1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ARCHIVE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15" name="Google Shape;215;p6"/>
          <p:cNvCxnSpPr/>
          <p:nvPr/>
        </p:nvCxnSpPr>
        <p:spPr>
          <a:xfrm>
            <a:off x="4815930" y="1320500"/>
            <a:ext cx="0" cy="400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6"/>
          <p:cNvSpPr/>
          <p:nvPr/>
        </p:nvSpPr>
        <p:spPr>
          <a:xfrm>
            <a:off x="318195" y="2527069"/>
            <a:ext cx="11970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상단오른쪽메뉴바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375975" y="3391592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타이틀 문구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375975" y="4256116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타이틀배경색상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1962294" y="2506287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제목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1962294" y="3362494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1967565" y="4231180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chemeClr val="dk1"/>
                </a:solidFill>
              </a:rPr>
              <a:t>학력, 자격, 경력사항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3513165" y="2522912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 제목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3513163" y="3357116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&amp; 툴 분류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5165531" y="2531224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제목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5165531" y="3391592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이미지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5165531" y="4268587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명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6765786" y="2518753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chemeClr val="dk1"/>
                </a:solidFill>
              </a:rPr>
              <a:t>LEARNING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제목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6758343" y="3366653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chemeClr val="dk1"/>
                </a:solidFill>
              </a:rPr>
              <a:t>  강의 내용 나열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6773230" y="4251961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chemeClr val="dk1"/>
                </a:solidFill>
              </a:rPr>
              <a:t>링크 연결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6"/>
          <p:cNvCxnSpPr/>
          <p:nvPr/>
        </p:nvCxnSpPr>
        <p:spPr>
          <a:xfrm>
            <a:off x="944620" y="3084020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1" name="Google Shape;231;p6"/>
          <p:cNvCxnSpPr/>
          <p:nvPr/>
        </p:nvCxnSpPr>
        <p:spPr>
          <a:xfrm>
            <a:off x="944620" y="3969328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2" name="Google Shape;232;p6"/>
          <p:cNvCxnSpPr/>
          <p:nvPr/>
        </p:nvCxnSpPr>
        <p:spPr>
          <a:xfrm>
            <a:off x="2527420" y="2202868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6"/>
          <p:cNvCxnSpPr/>
          <p:nvPr/>
        </p:nvCxnSpPr>
        <p:spPr>
          <a:xfrm>
            <a:off x="2527008" y="3073621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6"/>
          <p:cNvCxnSpPr/>
          <p:nvPr/>
        </p:nvCxnSpPr>
        <p:spPr>
          <a:xfrm>
            <a:off x="2526596" y="3919443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6"/>
          <p:cNvCxnSpPr/>
          <p:nvPr/>
        </p:nvCxnSpPr>
        <p:spPr>
          <a:xfrm>
            <a:off x="4108482" y="2229028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6"/>
          <p:cNvCxnSpPr/>
          <p:nvPr/>
        </p:nvCxnSpPr>
        <p:spPr>
          <a:xfrm>
            <a:off x="4100624" y="3062017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6"/>
          <p:cNvCxnSpPr/>
          <p:nvPr/>
        </p:nvCxnSpPr>
        <p:spPr>
          <a:xfrm>
            <a:off x="5722804" y="2229028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6"/>
          <p:cNvCxnSpPr/>
          <p:nvPr/>
        </p:nvCxnSpPr>
        <p:spPr>
          <a:xfrm>
            <a:off x="5745136" y="3094412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6"/>
          <p:cNvCxnSpPr/>
          <p:nvPr/>
        </p:nvCxnSpPr>
        <p:spPr>
          <a:xfrm>
            <a:off x="5725910" y="3952700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6"/>
          <p:cNvCxnSpPr/>
          <p:nvPr/>
        </p:nvCxnSpPr>
        <p:spPr>
          <a:xfrm>
            <a:off x="7327398" y="2223651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6"/>
          <p:cNvCxnSpPr/>
          <p:nvPr/>
        </p:nvCxnSpPr>
        <p:spPr>
          <a:xfrm>
            <a:off x="7334841" y="3062016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6"/>
          <p:cNvCxnSpPr/>
          <p:nvPr/>
        </p:nvCxnSpPr>
        <p:spPr>
          <a:xfrm>
            <a:off x="7352835" y="3923605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6"/>
          <p:cNvSpPr/>
          <p:nvPr/>
        </p:nvSpPr>
        <p:spPr>
          <a:xfrm>
            <a:off x="375975" y="5120639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문구 애니메이션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6"/>
          <p:cNvCxnSpPr/>
          <p:nvPr/>
        </p:nvCxnSpPr>
        <p:spPr>
          <a:xfrm>
            <a:off x="944620" y="4813067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6"/>
          <p:cNvCxnSpPr/>
          <p:nvPr/>
        </p:nvCxnSpPr>
        <p:spPr>
          <a:xfrm>
            <a:off x="931919" y="2211181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6"/>
          <p:cNvSpPr/>
          <p:nvPr/>
        </p:nvSpPr>
        <p:spPr>
          <a:xfrm>
            <a:off x="1967564" y="5104014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소개 문구 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6"/>
          <p:cNvCxnSpPr/>
          <p:nvPr/>
        </p:nvCxnSpPr>
        <p:spPr>
          <a:xfrm>
            <a:off x="2544013" y="4792293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6"/>
          <p:cNvSpPr/>
          <p:nvPr/>
        </p:nvSpPr>
        <p:spPr>
          <a:xfrm>
            <a:off x="1723343" y="5960221"/>
            <a:ext cx="17526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이력서, 깃허브 프로필 링크 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6"/>
          <p:cNvCxnSpPr/>
          <p:nvPr/>
        </p:nvCxnSpPr>
        <p:spPr>
          <a:xfrm>
            <a:off x="2550995" y="5648501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6"/>
          <p:cNvSpPr/>
          <p:nvPr/>
        </p:nvSpPr>
        <p:spPr>
          <a:xfrm>
            <a:off x="5175668" y="5128955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설명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6"/>
          <p:cNvCxnSpPr/>
          <p:nvPr/>
        </p:nvCxnSpPr>
        <p:spPr>
          <a:xfrm>
            <a:off x="5744723" y="4813066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6"/>
          <p:cNvSpPr/>
          <p:nvPr/>
        </p:nvSpPr>
        <p:spPr>
          <a:xfrm>
            <a:off x="5131003" y="6005950"/>
            <a:ext cx="12666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홈페이지 링크 연결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6"/>
          <p:cNvCxnSpPr/>
          <p:nvPr/>
        </p:nvCxnSpPr>
        <p:spPr>
          <a:xfrm>
            <a:off x="5744723" y="5690061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6"/>
          <p:cNvSpPr/>
          <p:nvPr/>
        </p:nvSpPr>
        <p:spPr>
          <a:xfrm>
            <a:off x="5548225" y="84125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p6"/>
          <p:cNvSpPr/>
          <p:nvPr/>
        </p:nvSpPr>
        <p:spPr>
          <a:xfrm rot="2125634">
            <a:off x="5684020" y="171431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Google Shape;256;p6"/>
          <p:cNvSpPr/>
          <p:nvPr/>
        </p:nvSpPr>
        <p:spPr>
          <a:xfrm rot="3521836">
            <a:off x="5847394" y="255687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Google Shape;257;p6"/>
          <p:cNvSpPr/>
          <p:nvPr/>
        </p:nvSpPr>
        <p:spPr>
          <a:xfrm>
            <a:off x="8229636" y="1720736"/>
            <a:ext cx="1414200" cy="498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8365986" y="2518753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제목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8358543" y="3366653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 기재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8373430" y="4251961"/>
            <a:ext cx="1138800" cy="55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chemeClr val="dk1"/>
                </a:solidFill>
              </a:rPr>
              <a:t>개인 연락처 기재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6"/>
          <p:cNvCxnSpPr/>
          <p:nvPr/>
        </p:nvCxnSpPr>
        <p:spPr>
          <a:xfrm>
            <a:off x="8927598" y="2223651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2" name="Google Shape;262;p6"/>
          <p:cNvCxnSpPr/>
          <p:nvPr/>
        </p:nvCxnSpPr>
        <p:spPr>
          <a:xfrm>
            <a:off x="8935041" y="3062016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6"/>
          <p:cNvCxnSpPr/>
          <p:nvPr/>
        </p:nvCxnSpPr>
        <p:spPr>
          <a:xfrm>
            <a:off x="8953035" y="3923605"/>
            <a:ext cx="600" cy="30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/>
          <p:nvPr>
            <p:ph type="title"/>
          </p:nvPr>
        </p:nvSpPr>
        <p:spPr>
          <a:xfrm>
            <a:off x="0" y="228599"/>
            <a:ext cx="5918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작업내용 _ 홈페이지 메뉴 구조도</a:t>
            </a:r>
            <a:endParaRPr b="1" sz="2800"/>
          </a:p>
        </p:txBody>
      </p:sp>
      <p:pic>
        <p:nvPicPr>
          <p:cNvPr id="269" name="Google Shape;2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189749"/>
            <a:ext cx="4487750" cy="2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925" y="1189750"/>
            <a:ext cx="4487749" cy="226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200" y="3695925"/>
            <a:ext cx="4487751" cy="228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075" y="3695926"/>
            <a:ext cx="4513454" cy="228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7"/>
          <p:cNvSpPr/>
          <p:nvPr/>
        </p:nvSpPr>
        <p:spPr>
          <a:xfrm>
            <a:off x="5526075" y="120500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Google Shape;274;p7"/>
          <p:cNvSpPr/>
          <p:nvPr/>
        </p:nvSpPr>
        <p:spPr>
          <a:xfrm rot="2125634">
            <a:off x="5661870" y="207806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Google Shape;275;p7"/>
          <p:cNvSpPr/>
          <p:nvPr/>
        </p:nvSpPr>
        <p:spPr>
          <a:xfrm rot="3521836">
            <a:off x="5825244" y="292062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/>
          <p:nvPr/>
        </p:nvSpPr>
        <p:spPr>
          <a:xfrm>
            <a:off x="5544343" y="2843818"/>
            <a:ext cx="3857700" cy="2069100"/>
          </a:xfrm>
          <a:prstGeom prst="roundRect">
            <a:avLst>
              <a:gd fmla="val 1100" name="adj"/>
            </a:avLst>
          </a:prstGeom>
          <a:solidFill>
            <a:schemeClr val="lt1"/>
          </a:solidFill>
          <a:ln cap="flat" cmpd="sng" w="254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1" name="Google Shape;281;p8"/>
          <p:cNvSpPr txBox="1"/>
          <p:nvPr>
            <p:ph type="title"/>
          </p:nvPr>
        </p:nvSpPr>
        <p:spPr>
          <a:xfrm>
            <a:off x="125750" y="377224"/>
            <a:ext cx="7339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작업내용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_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홈페이지 세부 구현 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1/6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82" name="Google Shape;282;p8"/>
          <p:cNvSpPr txBox="1"/>
          <p:nvPr/>
        </p:nvSpPr>
        <p:spPr>
          <a:xfrm>
            <a:off x="5544343" y="2541252"/>
            <a:ext cx="13428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/ Menu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00" y="2541250"/>
            <a:ext cx="4868521" cy="23715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8"/>
          <p:cNvSpPr txBox="1"/>
          <p:nvPr/>
        </p:nvSpPr>
        <p:spPr>
          <a:xfrm>
            <a:off x="5544350" y="3155350"/>
            <a:ext cx="46914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Malgun Gothic"/>
              <a:buChar char="●"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진한 녹색계열로 어둡게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Malgun Gothic"/>
              <a:buChar char="●"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녹색과 대비되도록 노란색 계열을 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사용하여 지루함을 줄이고자 함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Malgun Gothic"/>
              <a:buChar char="●"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문구 애니메이션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Malgun Gothic"/>
              <a:buChar char="●"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메뉴에 마우스 오버시 원의 색이 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채워지도록 스크롤 다운 애니메이션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6855750" y="272275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Google Shape;286;p8"/>
          <p:cNvSpPr/>
          <p:nvPr/>
        </p:nvSpPr>
        <p:spPr>
          <a:xfrm rot="2125634">
            <a:off x="6991545" y="359581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Google Shape;287;p8"/>
          <p:cNvSpPr/>
          <p:nvPr/>
        </p:nvSpPr>
        <p:spPr>
          <a:xfrm rot="3521836">
            <a:off x="7154919" y="443837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/>
          <p:nvPr/>
        </p:nvSpPr>
        <p:spPr>
          <a:xfrm>
            <a:off x="5544343" y="2843818"/>
            <a:ext cx="3857700" cy="2069100"/>
          </a:xfrm>
          <a:prstGeom prst="roundRect">
            <a:avLst>
              <a:gd fmla="val 1100" name="adj"/>
            </a:avLst>
          </a:prstGeom>
          <a:solidFill>
            <a:schemeClr val="lt1"/>
          </a:solidFill>
          <a:ln cap="flat" cmpd="sng" w="254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3" name="Google Shape;293;p9"/>
          <p:cNvSpPr txBox="1"/>
          <p:nvPr/>
        </p:nvSpPr>
        <p:spPr>
          <a:xfrm>
            <a:off x="5544343" y="2541252"/>
            <a:ext cx="13428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ABOUT 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5544350" y="3155350"/>
            <a:ext cx="46914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Malgun Gothic"/>
              <a:buChar char="●"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타이틀과 반대로 밝은색 배경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Malgun Gothic"/>
              <a:buChar char="●"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라인을 활용해 내용 구분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Malgun Gothic"/>
              <a:buChar char="●"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바로 밑에 개인정보 기재하여 바로 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확인할 수 있도록 배치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5" name="Google Shape;2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00" y="2541249"/>
            <a:ext cx="4868749" cy="2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9"/>
          <p:cNvSpPr txBox="1"/>
          <p:nvPr>
            <p:ph type="title"/>
          </p:nvPr>
        </p:nvSpPr>
        <p:spPr>
          <a:xfrm>
            <a:off x="125750" y="377224"/>
            <a:ext cx="7339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작업내용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_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홈페이지 세부 구현 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2/6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6855750" y="250600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Google Shape;298;p9"/>
          <p:cNvSpPr/>
          <p:nvPr/>
        </p:nvSpPr>
        <p:spPr>
          <a:xfrm rot="2125634">
            <a:off x="6991545" y="337906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Google Shape;299;p9"/>
          <p:cNvSpPr/>
          <p:nvPr/>
        </p:nvSpPr>
        <p:spPr>
          <a:xfrm rot="3521836">
            <a:off x="7154919" y="422162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/>
          <p:nvPr/>
        </p:nvSpPr>
        <p:spPr>
          <a:xfrm>
            <a:off x="5544343" y="2843818"/>
            <a:ext cx="3857700" cy="2069100"/>
          </a:xfrm>
          <a:prstGeom prst="roundRect">
            <a:avLst>
              <a:gd fmla="val 1100" name="adj"/>
            </a:avLst>
          </a:prstGeom>
          <a:solidFill>
            <a:schemeClr val="lt1"/>
          </a:solidFill>
          <a:ln cap="flat" cmpd="sng" w="254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5" name="Google Shape;305;p12"/>
          <p:cNvSpPr txBox="1"/>
          <p:nvPr/>
        </p:nvSpPr>
        <p:spPr>
          <a:xfrm>
            <a:off x="5544352" y="2541250"/>
            <a:ext cx="17490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SKILL &amp;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2"/>
          <p:cNvSpPr txBox="1"/>
          <p:nvPr/>
        </p:nvSpPr>
        <p:spPr>
          <a:xfrm>
            <a:off x="5544350" y="3155350"/>
            <a:ext cx="46914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Malgun Gothic"/>
              <a:buChar char="●"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스킬과 툴을 한눈에 볼 수 있도록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표로 정리하기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Malgun Gothic"/>
              <a:buChar char="●"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배경색을 어둡게 하여 윗 세션과 구분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Malgun Gothic"/>
              <a:buChar char="●"/>
            </a:pPr>
            <a:r>
              <a:rPr lang="en-US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정도를 도형으로 표현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" name="Google Shape;30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75" y="2541254"/>
            <a:ext cx="4868702" cy="2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2"/>
          <p:cNvSpPr txBox="1"/>
          <p:nvPr>
            <p:ph type="title"/>
          </p:nvPr>
        </p:nvSpPr>
        <p:spPr>
          <a:xfrm>
            <a:off x="125750" y="377224"/>
            <a:ext cx="7339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작업내용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_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홈페이지 세부 구현 내용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3/6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6906325" y="257825"/>
            <a:ext cx="31299" cy="170580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Google Shape;310;p12"/>
          <p:cNvSpPr/>
          <p:nvPr/>
        </p:nvSpPr>
        <p:spPr>
          <a:xfrm rot="2125634">
            <a:off x="7042120" y="345131"/>
            <a:ext cx="24232" cy="189851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Google Shape;311;p12"/>
          <p:cNvSpPr/>
          <p:nvPr/>
        </p:nvSpPr>
        <p:spPr>
          <a:xfrm rot="3521836">
            <a:off x="7205494" y="429387"/>
            <a:ext cx="41003" cy="260786"/>
          </a:xfrm>
          <a:custGeom>
            <a:rect b="b" l="l" r="r" t="t"/>
            <a:pathLst>
              <a:path extrusionOk="0" h="12768" w="1640">
                <a:moveTo>
                  <a:pt x="1548" y="0"/>
                </a:moveTo>
                <a:cubicBezTo>
                  <a:pt x="1548" y="4287"/>
                  <a:pt x="1917" y="8933"/>
                  <a:pt x="0" y="1276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2007-04-28T11:30:11Z</dcterms:created>
  <dc:creator>임현욱</dc:creator>
</cp:coreProperties>
</file>