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sldIdLst>
    <p:sldId id="256" r:id="rId2"/>
    <p:sldId id="257" r:id="rId3"/>
    <p:sldId id="258" r:id="rId4"/>
    <p:sldId id="259" r:id="rId5"/>
    <p:sldId id="260" r:id="rId6"/>
    <p:sldId id="261" r:id="rId7"/>
    <p:sldId id="262" r:id="rId8"/>
    <p:sldId id="263" r:id="rId9"/>
    <p:sldId id="264" r:id="rId10"/>
    <p:sldId id="265" r:id="rId11"/>
    <p:sldId id="266" r:id="rId12"/>
    <p:sldId id="283" r:id="rId13"/>
    <p:sldId id="268" r:id="rId14"/>
    <p:sldId id="269" r:id="rId15"/>
    <p:sldId id="270" r:id="rId16"/>
    <p:sldId id="271" r:id="rId17"/>
    <p:sldId id="272" r:id="rId18"/>
    <p:sldId id="273" r:id="rId19"/>
    <p:sldId id="274" r:id="rId20"/>
    <p:sldId id="284" r:id="rId21"/>
    <p:sldId id="275" r:id="rId22"/>
    <p:sldId id="276" r:id="rId23"/>
    <p:sldId id="277" r:id="rId24"/>
    <p:sldId id="278" r:id="rId25"/>
    <p:sldId id="279" r:id="rId26"/>
    <p:sldId id="285" r:id="rId27"/>
    <p:sldId id="280" r:id="rId28"/>
    <p:sldId id="281" r:id="rId29"/>
    <p:sldId id="282"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6" autoAdjust="0"/>
    <p:restoredTop sz="94660"/>
  </p:normalViewPr>
  <p:slideViewPr>
    <p:cSldViewPr snapToGrid="0">
      <p:cViewPr varScale="1">
        <p:scale>
          <a:sx n="72" d="100"/>
          <a:sy n="72" d="100"/>
        </p:scale>
        <p:origin x="45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48A87A34-81AB-432B-8DAE-1953F412C126}" type="datetimeFigureOut">
              <a:rPr lang="en-US" smtClean="0"/>
              <a:t>9/24/2017</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640580867"/>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9/24/2017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8122134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9/24/2017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888403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9/24/2017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674648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9/24/2017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656734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9/24/2017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8289409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9/24/2017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82845416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9/24/2017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extLst>
      <p:ext uri="{BB962C8B-B14F-4D97-AF65-F5344CB8AC3E}">
        <p14:creationId xmlns:p14="http://schemas.microsoft.com/office/powerpoint/2010/main" val="40638700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9/24/2017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025830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9/24/2017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367525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9/24/2017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3009325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9/24/2017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6147264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9/24/2017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990701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9/24/2017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942404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smtClean="0"/>
              <a:t>9/24/2017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797860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9/24/2017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80662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9/24/2017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6520274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8A87A34-81AB-432B-8DAE-1953F412C126}" type="datetimeFigureOut">
              <a:rPr lang="en-US" smtClean="0"/>
              <a:pPr/>
              <a:t>9/24/2017</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961696945"/>
      </p:ext>
    </p:extLst>
  </p:cSld>
  <p:clrMap bg1="dk1" tx1="lt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linkedin.com/in/brycejech/" TargetMode="External"/><Relationship Id="rId2" Type="http://schemas.openxmlformats.org/officeDocument/2006/relationships/hyperlink" Target="https://github.com/brycejech"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hyperlink" Target="https://github.com/brycejech/Content-Security-Policy/blob/master/README.md"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developer.mozilla.org/en-US/docs/Web/HTTP/CSP"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owasp.org/index.php/Cross-site_Scripting_(XSS)" TargetMode="External"/><Relationship Id="rId2" Type="http://schemas.openxmlformats.org/officeDocument/2006/relationships/hyperlink" Target="https://developer.mozilla.org/en-US/docs/Glossary/Cross-site_scripting"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57261" y="842963"/>
            <a:ext cx="10629900" cy="2387600"/>
          </a:xfrm>
        </p:spPr>
        <p:txBody>
          <a:bodyPr/>
          <a:lstStyle/>
          <a:p>
            <a:r>
              <a:rPr lang="en-US" sz="6600" dirty="0"/>
              <a:t>Content Security Policy</a:t>
            </a:r>
            <a:r>
              <a:rPr lang="en-US" dirty="0"/>
              <a:t>	</a:t>
            </a:r>
          </a:p>
        </p:txBody>
      </p:sp>
      <p:sp>
        <p:nvSpPr>
          <p:cNvPr id="3" name="Subtitle 2"/>
          <p:cNvSpPr>
            <a:spLocks noGrp="1"/>
          </p:cNvSpPr>
          <p:nvPr>
            <p:ph type="subTitle" idx="1"/>
          </p:nvPr>
        </p:nvSpPr>
        <p:spPr>
          <a:xfrm>
            <a:off x="3124200" y="3687232"/>
            <a:ext cx="8023225" cy="1405467"/>
          </a:xfrm>
        </p:spPr>
        <p:txBody>
          <a:bodyPr>
            <a:normAutofit/>
          </a:bodyPr>
          <a:lstStyle/>
          <a:p>
            <a:r>
              <a:rPr lang="en-US" sz="2400" dirty="0"/>
              <a:t>Defending Web applications from Cross site Scripting</a:t>
            </a:r>
          </a:p>
        </p:txBody>
      </p:sp>
    </p:spTree>
    <p:extLst>
      <p:ext uri="{BB962C8B-B14F-4D97-AF65-F5344CB8AC3E}">
        <p14:creationId xmlns:p14="http://schemas.microsoft.com/office/powerpoint/2010/main" val="41371487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Other methods</a:t>
            </a:r>
          </a:p>
        </p:txBody>
      </p:sp>
      <p:sp>
        <p:nvSpPr>
          <p:cNvPr id="3" name="Content Placeholder 2"/>
          <p:cNvSpPr>
            <a:spLocks noGrp="1"/>
          </p:cNvSpPr>
          <p:nvPr>
            <p:ph idx="1"/>
          </p:nvPr>
        </p:nvSpPr>
        <p:spPr/>
        <p:txBody>
          <a:bodyPr>
            <a:noAutofit/>
          </a:bodyPr>
          <a:lstStyle/>
          <a:p>
            <a:pPr marL="0" indent="0">
              <a:buNone/>
            </a:pPr>
            <a:r>
              <a:rPr lang="en-US" sz="2800" dirty="0"/>
              <a:t>Popular web frameworks also provide interfaces through which you can set custom headers. However, if you plan to have a singular policy for your site, the recommended approach would be to add the CSP header directly via the web server.</a:t>
            </a:r>
          </a:p>
          <a:p>
            <a:pPr marL="0" indent="0">
              <a:buNone/>
            </a:pPr>
            <a:r>
              <a:rPr lang="en-US" sz="2800" dirty="0"/>
              <a:t>If you do not have access to set HTTP response headers on your server, a CSP can also be specified with an HTML &lt;meta&gt; tag inside the document &lt;head&gt;:</a:t>
            </a:r>
          </a:p>
          <a:p>
            <a:pPr marL="457200" lvl="1" indent="0">
              <a:buNone/>
            </a:pPr>
            <a:r>
              <a:rPr lang="en-US" sz="2400" dirty="0"/>
              <a:t>&lt;meta http-</a:t>
            </a:r>
            <a:r>
              <a:rPr lang="en-US" sz="2400" dirty="0" err="1"/>
              <a:t>equiv</a:t>
            </a:r>
            <a:r>
              <a:rPr lang="en-US" sz="2400" dirty="0"/>
              <a:t>="Content-Security-Policy" content="&lt;your policy&gt;" /&gt;</a:t>
            </a:r>
          </a:p>
        </p:txBody>
      </p:sp>
    </p:spTree>
    <p:extLst>
      <p:ext uri="{BB962C8B-B14F-4D97-AF65-F5344CB8AC3E}">
        <p14:creationId xmlns:p14="http://schemas.microsoft.com/office/powerpoint/2010/main" val="24904495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usage</a:t>
            </a:r>
          </a:p>
        </p:txBody>
      </p:sp>
      <p:sp>
        <p:nvSpPr>
          <p:cNvPr id="3" name="Content Placeholder 2"/>
          <p:cNvSpPr>
            <a:spLocks noGrp="1"/>
          </p:cNvSpPr>
          <p:nvPr>
            <p:ph idx="1"/>
          </p:nvPr>
        </p:nvSpPr>
        <p:spPr>
          <a:xfrm>
            <a:off x="685801" y="2065867"/>
            <a:ext cx="10883899" cy="3649133"/>
          </a:xfrm>
        </p:spPr>
        <p:txBody>
          <a:bodyPr>
            <a:normAutofit/>
          </a:bodyPr>
          <a:lstStyle/>
          <a:p>
            <a:pPr marL="0" indent="0">
              <a:buNone/>
            </a:pPr>
            <a:r>
              <a:rPr lang="en-US" sz="3200" dirty="0"/>
              <a:t>Before we look at a comprehensive list of CSP keywords and directives, let's look at a few examples.</a:t>
            </a:r>
          </a:p>
          <a:p>
            <a:pPr marL="457200" lvl="1" indent="0">
              <a:buNone/>
            </a:pPr>
            <a:r>
              <a:rPr lang="en-US" sz="2800" dirty="0"/>
              <a:t>Content-Security-Policy: default-</a:t>
            </a:r>
            <a:r>
              <a:rPr lang="en-US" sz="2800" dirty="0" err="1"/>
              <a:t>src</a:t>
            </a:r>
            <a:r>
              <a:rPr lang="en-US" sz="2800" dirty="0"/>
              <a:t> 'self';</a:t>
            </a:r>
          </a:p>
          <a:p>
            <a:pPr marL="0" indent="0">
              <a:buNone/>
            </a:pPr>
            <a:r>
              <a:rPr lang="en-US" sz="3200" dirty="0"/>
              <a:t>This policy would restrict all resources to the site’s origin (excluding subdomains)</a:t>
            </a:r>
          </a:p>
        </p:txBody>
      </p:sp>
    </p:spTree>
    <p:extLst>
      <p:ext uri="{BB962C8B-B14F-4D97-AF65-F5344CB8AC3E}">
        <p14:creationId xmlns:p14="http://schemas.microsoft.com/office/powerpoint/2010/main" val="28367478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usage</a:t>
            </a:r>
          </a:p>
        </p:txBody>
      </p:sp>
      <p:sp>
        <p:nvSpPr>
          <p:cNvPr id="3" name="Content Placeholder 2"/>
          <p:cNvSpPr>
            <a:spLocks noGrp="1"/>
          </p:cNvSpPr>
          <p:nvPr>
            <p:ph idx="1"/>
          </p:nvPr>
        </p:nvSpPr>
        <p:spPr>
          <a:xfrm>
            <a:off x="203200" y="1684867"/>
            <a:ext cx="11760199" cy="5008033"/>
          </a:xfrm>
        </p:spPr>
        <p:txBody>
          <a:bodyPr/>
          <a:lstStyle/>
          <a:p>
            <a:pPr marL="0" indent="0">
              <a:buNone/>
            </a:pPr>
            <a:r>
              <a:rPr lang="en-US" dirty="0"/>
              <a:t>Content-Security-Policy: default-</a:t>
            </a:r>
            <a:r>
              <a:rPr lang="en-US" dirty="0" err="1"/>
              <a:t>src</a:t>
            </a:r>
            <a:r>
              <a:rPr lang="en-US" dirty="0"/>
              <a:t> 'self'; script-</a:t>
            </a:r>
            <a:r>
              <a:rPr lang="en-US" dirty="0" err="1"/>
              <a:t>src</a:t>
            </a:r>
            <a:r>
              <a:rPr lang="en-US" dirty="0"/>
              <a:t> https: 'self' 'unsafe-inline'; style-</a:t>
            </a:r>
            <a:r>
              <a:rPr lang="en-US" dirty="0" err="1"/>
              <a:t>src</a:t>
            </a:r>
            <a:r>
              <a:rPr lang="en-US" dirty="0"/>
              <a:t> https: 'self' 'unsafe-inline';</a:t>
            </a:r>
          </a:p>
          <a:p>
            <a:pPr marL="0" indent="0">
              <a:buNone/>
            </a:pPr>
            <a:endParaRPr lang="en-US" dirty="0"/>
          </a:p>
          <a:p>
            <a:pPr marL="0" indent="0">
              <a:buNone/>
            </a:pPr>
            <a:r>
              <a:rPr lang="en-US" sz="2400" dirty="0"/>
              <a:t>This policy would:</a:t>
            </a:r>
          </a:p>
          <a:p>
            <a:r>
              <a:rPr lang="en-US" sz="2400" dirty="0"/>
              <a:t>Restrict JavaScript to be loaded via https: from the current origin, allow inline script (unsafe)</a:t>
            </a:r>
          </a:p>
          <a:p>
            <a:r>
              <a:rPr lang="en-US" sz="2400" dirty="0"/>
              <a:t>Restrict CSS to load via https: from the current origin, allow inline styles (unsafe)</a:t>
            </a:r>
          </a:p>
          <a:p>
            <a:r>
              <a:rPr lang="en-US" sz="2400" dirty="0"/>
              <a:t>Restrict all other content to be loaded from the current origin</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30191531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5600" y="609600"/>
            <a:ext cx="10131425" cy="1456267"/>
          </a:xfrm>
        </p:spPr>
        <p:txBody>
          <a:bodyPr/>
          <a:lstStyle/>
          <a:p>
            <a:r>
              <a:rPr lang="en-US" dirty="0"/>
              <a:t>A more restrictive example</a:t>
            </a:r>
          </a:p>
        </p:txBody>
      </p:sp>
      <p:sp>
        <p:nvSpPr>
          <p:cNvPr id="3" name="Content Placeholder 2"/>
          <p:cNvSpPr>
            <a:spLocks noGrp="1"/>
          </p:cNvSpPr>
          <p:nvPr>
            <p:ph idx="1"/>
          </p:nvPr>
        </p:nvSpPr>
        <p:spPr>
          <a:xfrm>
            <a:off x="355600" y="2065867"/>
            <a:ext cx="11480801" cy="2889781"/>
          </a:xfrm>
        </p:spPr>
        <p:txBody>
          <a:bodyPr>
            <a:normAutofit/>
          </a:bodyPr>
          <a:lstStyle/>
          <a:p>
            <a:pPr marL="0" indent="0">
              <a:buNone/>
            </a:pPr>
            <a:r>
              <a:rPr lang="en-US" sz="2400" dirty="0"/>
              <a:t>Content-Security-Policy: default-</a:t>
            </a:r>
            <a:r>
              <a:rPr lang="en-US" sz="2400" dirty="0" err="1"/>
              <a:t>src</a:t>
            </a:r>
            <a:r>
              <a:rPr lang="en-US" sz="2400" dirty="0"/>
              <a:t> 'none'; script-</a:t>
            </a:r>
            <a:r>
              <a:rPr lang="en-US" sz="2400" dirty="0" err="1"/>
              <a:t>src</a:t>
            </a:r>
            <a:r>
              <a:rPr lang="en-US" sz="2400" dirty="0"/>
              <a:t> 'self'; style-</a:t>
            </a:r>
            <a:r>
              <a:rPr lang="en-US" sz="2400" dirty="0" err="1"/>
              <a:t>src</a:t>
            </a:r>
            <a:r>
              <a:rPr lang="en-US" sz="2400" dirty="0"/>
              <a:t> 'self'; </a:t>
            </a:r>
            <a:r>
              <a:rPr lang="en-US" sz="2400" dirty="0" err="1"/>
              <a:t>img-src</a:t>
            </a:r>
            <a:r>
              <a:rPr lang="en-US" sz="2400" dirty="0"/>
              <a:t> 'self'</a:t>
            </a:r>
          </a:p>
          <a:p>
            <a:pPr marL="0" indent="0">
              <a:buNone/>
            </a:pPr>
            <a:endParaRPr lang="en-US" sz="2800" dirty="0"/>
          </a:p>
          <a:p>
            <a:pPr marL="0" indent="0">
              <a:buNone/>
            </a:pPr>
            <a:r>
              <a:rPr lang="en-US" sz="2800" dirty="0"/>
              <a:t>This would allow scripts, styles, and images to load from the current origin, and block everything else</a:t>
            </a:r>
          </a:p>
        </p:txBody>
      </p:sp>
    </p:spTree>
    <p:extLst>
      <p:ext uri="{BB962C8B-B14F-4D97-AF65-F5344CB8AC3E}">
        <p14:creationId xmlns:p14="http://schemas.microsoft.com/office/powerpoint/2010/main" val="30936265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is the use of inline JavaScript and CSS considered unsafe?</a:t>
            </a:r>
          </a:p>
        </p:txBody>
      </p:sp>
      <p:sp>
        <p:nvSpPr>
          <p:cNvPr id="3" name="Content Placeholder 2"/>
          <p:cNvSpPr>
            <a:spLocks noGrp="1"/>
          </p:cNvSpPr>
          <p:nvPr>
            <p:ph idx="1"/>
          </p:nvPr>
        </p:nvSpPr>
        <p:spPr/>
        <p:txBody>
          <a:bodyPr>
            <a:normAutofit/>
          </a:bodyPr>
          <a:lstStyle/>
          <a:p>
            <a:pPr marL="0" indent="0">
              <a:buNone/>
            </a:pPr>
            <a:r>
              <a:rPr lang="en-US" sz="3200" dirty="0"/>
              <a:t>Browsers do not have any way to tell trusted from untrusted inline code; they cannot see the difference between your inline code and unsafe code from an attacker that may have been rendered into the page without being properly sanitized.</a:t>
            </a:r>
          </a:p>
        </p:txBody>
      </p:sp>
    </p:spTree>
    <p:extLst>
      <p:ext uri="{BB962C8B-B14F-4D97-AF65-F5344CB8AC3E}">
        <p14:creationId xmlns:p14="http://schemas.microsoft.com/office/powerpoint/2010/main" val="3495330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9762" y="317501"/>
            <a:ext cx="10131425" cy="1117600"/>
          </a:xfrm>
        </p:spPr>
        <p:txBody>
          <a:bodyPr/>
          <a:lstStyle/>
          <a:p>
            <a:r>
              <a:rPr lang="en-US" dirty="0"/>
              <a:t>What makes styles or scripts 'inline'</a:t>
            </a:r>
          </a:p>
        </p:txBody>
      </p:sp>
      <p:sp>
        <p:nvSpPr>
          <p:cNvPr id="3" name="Content Placeholder 2"/>
          <p:cNvSpPr>
            <a:spLocks noGrp="1"/>
          </p:cNvSpPr>
          <p:nvPr>
            <p:ph idx="1"/>
          </p:nvPr>
        </p:nvSpPr>
        <p:spPr>
          <a:xfrm>
            <a:off x="639762" y="1181100"/>
            <a:ext cx="10909300" cy="5029200"/>
          </a:xfrm>
        </p:spPr>
        <p:txBody>
          <a:bodyPr>
            <a:noAutofit/>
          </a:bodyPr>
          <a:lstStyle/>
          <a:p>
            <a:pPr marL="0" indent="0">
              <a:buNone/>
            </a:pPr>
            <a:r>
              <a:rPr lang="en-US" sz="2400" dirty="0"/>
              <a:t>Scripts are considered inline if they are a part of a &lt;script&gt; tag that is not loaded via the </a:t>
            </a:r>
            <a:r>
              <a:rPr lang="en-US" sz="2400" dirty="0" err="1"/>
              <a:t>src</a:t>
            </a:r>
            <a:r>
              <a:rPr lang="en-US" sz="2400" dirty="0"/>
              <a:t> attribute. </a:t>
            </a:r>
            <a:r>
              <a:rPr lang="en-US" sz="2400" dirty="0" err="1"/>
              <a:t>onclick</a:t>
            </a:r>
            <a:r>
              <a:rPr lang="en-US" sz="2400" dirty="0"/>
              <a:t>, </a:t>
            </a:r>
            <a:r>
              <a:rPr lang="en-US" sz="2400" dirty="0" err="1"/>
              <a:t>onhover</a:t>
            </a:r>
            <a:r>
              <a:rPr lang="en-US" sz="2400" dirty="0"/>
              <a:t>, </a:t>
            </a:r>
            <a:r>
              <a:rPr lang="en-US" sz="2400" dirty="0" err="1"/>
              <a:t>onload</a:t>
            </a:r>
            <a:r>
              <a:rPr lang="en-US" sz="2400" dirty="0"/>
              <a:t>, </a:t>
            </a:r>
            <a:r>
              <a:rPr lang="en-US" sz="2400" dirty="0" err="1"/>
              <a:t>onerror</a:t>
            </a:r>
            <a:r>
              <a:rPr lang="en-US" sz="2400" dirty="0"/>
              <a:t> and other similar HTML attributes that can contain JavaScript code are also considered inline.</a:t>
            </a:r>
          </a:p>
          <a:p>
            <a:pPr marL="0" indent="0">
              <a:buNone/>
            </a:pPr>
            <a:endParaRPr lang="en-US" sz="2400" dirty="0"/>
          </a:p>
          <a:p>
            <a:pPr marL="0" indent="0">
              <a:buNone/>
            </a:pPr>
            <a:r>
              <a:rPr lang="en-US" sz="2400" dirty="0"/>
              <a:t>HTML style attributes as well as &lt;style&gt; elements are considered inline style.</a:t>
            </a:r>
          </a:p>
          <a:p>
            <a:pPr marL="0" indent="0">
              <a:buNone/>
            </a:pPr>
            <a:endParaRPr lang="en-US" sz="2400" dirty="0"/>
          </a:p>
          <a:p>
            <a:pPr marL="0" indent="0">
              <a:buNone/>
            </a:pPr>
            <a:r>
              <a:rPr lang="en-US" sz="2400" dirty="0"/>
              <a:t>When a CSP is enabled and the “script-</a:t>
            </a:r>
            <a:r>
              <a:rPr lang="en-US" sz="2400" dirty="0" err="1"/>
              <a:t>src</a:t>
            </a:r>
            <a:r>
              <a:rPr lang="en-US" sz="2400" dirty="0"/>
              <a:t> 'unsafe-inline‘;” or “style-</a:t>
            </a:r>
            <a:r>
              <a:rPr lang="en-US" sz="2400" dirty="0" err="1"/>
              <a:t>src</a:t>
            </a:r>
            <a:r>
              <a:rPr lang="en-US" sz="2400" dirty="0"/>
              <a:t> 'unsafe-inline‘;” directives are not specified, inline JavaScript and CSS evaluation are blocked. However, an inline script tag may also be evaluated if it has a valid nonce- attribute value, or if it matches an already specified sha256- hash.</a:t>
            </a:r>
          </a:p>
        </p:txBody>
      </p:sp>
    </p:spTree>
    <p:extLst>
      <p:ext uri="{BB962C8B-B14F-4D97-AF65-F5344CB8AC3E}">
        <p14:creationId xmlns:p14="http://schemas.microsoft.com/office/powerpoint/2010/main" val="9879864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9292" y="182033"/>
            <a:ext cx="10131425" cy="1456267"/>
          </a:xfrm>
        </p:spPr>
        <p:txBody>
          <a:bodyPr/>
          <a:lstStyle/>
          <a:p>
            <a:r>
              <a:rPr lang="en-US" dirty="0"/>
              <a:t>What about unsafe </a:t>
            </a:r>
            <a:r>
              <a:rPr lang="en-US" dirty="0" err="1"/>
              <a:t>eval</a:t>
            </a:r>
            <a:r>
              <a:rPr lang="en-US" dirty="0"/>
              <a:t>?</a:t>
            </a:r>
          </a:p>
        </p:txBody>
      </p:sp>
      <p:sp>
        <p:nvSpPr>
          <p:cNvPr id="3" name="Content Placeholder 2"/>
          <p:cNvSpPr>
            <a:spLocks noGrp="1"/>
          </p:cNvSpPr>
          <p:nvPr>
            <p:ph idx="1"/>
          </p:nvPr>
        </p:nvSpPr>
        <p:spPr>
          <a:xfrm>
            <a:off x="699292" y="1638300"/>
            <a:ext cx="10564811" cy="4510089"/>
          </a:xfrm>
        </p:spPr>
        <p:txBody>
          <a:bodyPr>
            <a:noAutofit/>
          </a:bodyPr>
          <a:lstStyle/>
          <a:p>
            <a:pPr marL="0" indent="0">
              <a:buNone/>
            </a:pPr>
            <a:r>
              <a:rPr lang="en-US" sz="2800" dirty="0"/>
              <a:t>The script-</a:t>
            </a:r>
            <a:r>
              <a:rPr lang="en-US" sz="2800" dirty="0" err="1"/>
              <a:t>src</a:t>
            </a:r>
            <a:r>
              <a:rPr lang="en-US" sz="2800" dirty="0"/>
              <a:t> '</a:t>
            </a:r>
            <a:r>
              <a:rPr lang="en-US" sz="2800" dirty="0" err="1"/>
              <a:t>unsave-eval</a:t>
            </a:r>
            <a:r>
              <a:rPr lang="en-US" sz="2800" dirty="0"/>
              <a:t>' directive allows the use of text to JavaScript functions such as </a:t>
            </a:r>
            <a:r>
              <a:rPr lang="en-US" sz="2800" dirty="0" err="1"/>
              <a:t>eval</a:t>
            </a:r>
            <a:r>
              <a:rPr lang="en-US" sz="2800" dirty="0"/>
              <a:t>(string), </a:t>
            </a:r>
            <a:r>
              <a:rPr lang="en-US" sz="2800" dirty="0" err="1"/>
              <a:t>setTimeout</a:t>
            </a:r>
            <a:r>
              <a:rPr lang="en-US" sz="2800" dirty="0"/>
              <a:t>(string), and new Function(). They are also considered unsafe because untrusted user input could make it's way into them. They are blocked unless the 'unsafe-</a:t>
            </a:r>
            <a:r>
              <a:rPr lang="en-US" sz="2800" dirty="0" err="1"/>
              <a:t>eval</a:t>
            </a:r>
            <a:r>
              <a:rPr lang="en-US" sz="2800" dirty="0"/>
              <a:t>' value is set.</a:t>
            </a:r>
          </a:p>
          <a:p>
            <a:pPr marL="0" indent="0">
              <a:buNone/>
            </a:pPr>
            <a:endParaRPr lang="en-US" sz="2800" dirty="0"/>
          </a:p>
          <a:p>
            <a:pPr marL="0" indent="0">
              <a:buNone/>
            </a:pPr>
            <a:r>
              <a:rPr lang="en-US" sz="2800" dirty="0" err="1"/>
              <a:t>eval</a:t>
            </a:r>
            <a:r>
              <a:rPr lang="en-US" sz="2800" dirty="0"/>
              <a:t>(), </a:t>
            </a:r>
            <a:r>
              <a:rPr lang="en-US" sz="2800" dirty="0" err="1"/>
              <a:t>setTimeout</a:t>
            </a:r>
            <a:r>
              <a:rPr lang="en-US" sz="2800" dirty="0"/>
              <a:t>(string), and new Function() are blocked because strings can be passed to these functions and evaluated as JavaScript code. When using </a:t>
            </a:r>
            <a:r>
              <a:rPr lang="en-US" sz="2800" dirty="0" err="1"/>
              <a:t>setTimeout</a:t>
            </a:r>
            <a:r>
              <a:rPr lang="en-US" sz="2800" dirty="0"/>
              <a:t>(), only the string evaluation is blocked, if you pass </a:t>
            </a:r>
            <a:r>
              <a:rPr lang="en-US" sz="2800" dirty="0" err="1"/>
              <a:t>setTimeout</a:t>
            </a:r>
            <a:r>
              <a:rPr lang="en-US" sz="2800" dirty="0"/>
              <a:t>() an inline function, it will still work as expected</a:t>
            </a:r>
          </a:p>
        </p:txBody>
      </p:sp>
    </p:spTree>
    <p:extLst>
      <p:ext uri="{BB962C8B-B14F-4D97-AF65-F5344CB8AC3E}">
        <p14:creationId xmlns:p14="http://schemas.microsoft.com/office/powerpoint/2010/main" val="2802172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9117" y="127000"/>
            <a:ext cx="10478293" cy="1231900"/>
          </a:xfrm>
        </p:spPr>
        <p:txBody>
          <a:bodyPr/>
          <a:lstStyle/>
          <a:p>
            <a:r>
              <a:rPr lang="en-US" dirty="0"/>
              <a:t>Keywords</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613396213"/>
              </p:ext>
            </p:extLst>
          </p:nvPr>
        </p:nvGraphicFramePr>
        <p:xfrm>
          <a:off x="569117" y="1478570"/>
          <a:ext cx="11050587" cy="4897402"/>
        </p:xfrm>
        <a:graphic>
          <a:graphicData uri="http://schemas.openxmlformats.org/drawingml/2006/table">
            <a:tbl>
              <a:tblPr firstRow="1" bandRow="1">
                <a:tableStyleId>{2D5ABB26-0587-4C30-8999-92F81FD0307C}</a:tableStyleId>
              </a:tblPr>
              <a:tblGrid>
                <a:gridCol w="1673526">
                  <a:extLst>
                    <a:ext uri="{9D8B030D-6E8A-4147-A177-3AD203B41FA5}">
                      <a16:colId xmlns:a16="http://schemas.microsoft.com/office/drawing/2014/main" val="2995579485"/>
                    </a:ext>
                  </a:extLst>
                </a:gridCol>
                <a:gridCol w="9377061">
                  <a:extLst>
                    <a:ext uri="{9D8B030D-6E8A-4147-A177-3AD203B41FA5}">
                      <a16:colId xmlns:a16="http://schemas.microsoft.com/office/drawing/2014/main" val="1088702330"/>
                    </a:ext>
                  </a:extLst>
                </a:gridCol>
              </a:tblGrid>
              <a:tr h="503200">
                <a:tc>
                  <a:txBody>
                    <a:bodyPr/>
                    <a:lstStyle/>
                    <a:p>
                      <a:r>
                        <a:rPr lang="en-US" dirty="0"/>
                        <a:t>Keyword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Meaning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01917802"/>
                  </a:ext>
                </a:extLst>
              </a:tr>
              <a:tr h="503200">
                <a:tc>
                  <a:txBody>
                    <a:bodyPr/>
                    <a:lstStyle/>
                    <a:p>
                      <a:r>
                        <a:rPr lang="en-US" dirty="0"/>
                        <a:t>‘none’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Matches nothing, blocks use of the specified source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8482082"/>
                  </a:ext>
                </a:extLst>
              </a:tr>
              <a:tr h="503200">
                <a:tc>
                  <a:txBody>
                    <a:bodyPr/>
                    <a:lstStyle/>
                    <a:p>
                      <a:r>
                        <a:rPr lang="en-US" dirty="0"/>
                        <a:t>‘self’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Refers to the current origin (excluding subdomains)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81899167"/>
                  </a:ext>
                </a:extLst>
              </a:tr>
              <a:tr h="503200">
                <a:tc>
                  <a:txBody>
                    <a:bodyPr/>
                    <a:lstStyle/>
                    <a:p>
                      <a:r>
                        <a:rPr lang="en-US" dirty="0"/>
                        <a:t>‘unsafe-inline’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Allows inline JS and CSS (unsafe)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99344804"/>
                  </a:ext>
                </a:extLst>
              </a:tr>
              <a:tr h="503200">
                <a:tc>
                  <a:txBody>
                    <a:bodyPr/>
                    <a:lstStyle/>
                    <a:p>
                      <a:r>
                        <a:rPr lang="en-US" dirty="0"/>
                        <a:t>'unsafe-</a:t>
                      </a:r>
                      <a:r>
                        <a:rPr lang="en-US" dirty="0" err="1"/>
                        <a:t>eval</a:t>
                      </a:r>
                      <a:r>
                        <a:rPr lang="en-US"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Allows text to be evaluated as JS (unsafe)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38116402"/>
                  </a:ext>
                </a:extLst>
              </a:tr>
              <a:tr h="503200">
                <a:tc>
                  <a:txBody>
                    <a:bodyPr/>
                    <a:lstStyle/>
                    <a:p>
                      <a:r>
                        <a:rPr lang="en-US" dirty="0"/>
                        <a:t>https: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Restrict resources to https: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29984153"/>
                  </a:ext>
                </a:extLst>
              </a:tr>
              <a:tr h="871802">
                <a:tc>
                  <a:txBody>
                    <a:bodyPr/>
                    <a:lstStyle/>
                    <a:p>
                      <a:r>
                        <a:rPr lang="en-US" dirty="0"/>
                        <a:t>nonce-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script or style tags can be evaluated if their nonce attribute matches the header value &lt;script nonce="f8uz0jlZq41ljc"&gt;alert('Hello World!')&lt;/script&gt;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72157865"/>
                  </a:ext>
                </a:extLst>
              </a:tr>
              <a:tr h="503200">
                <a:tc>
                  <a:txBody>
                    <a:bodyPr/>
                    <a:lstStyle/>
                    <a:p>
                      <a:r>
                        <a:rPr lang="en-US" dirty="0"/>
                        <a:t>sha256-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Allow a script or style to execute if it matches the specified sha256 hash.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81422289"/>
                  </a:ext>
                </a:extLst>
              </a:tr>
              <a:tr h="503200">
                <a:tc>
                  <a:txBody>
                    <a:bodyPr/>
                    <a:lstStyle/>
                    <a:p>
                      <a:r>
                        <a:rPr lang="en-US" dirty="0"/>
                        <a:t>data: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Allows loading resources via the data scheme such as a base 64 image </a:t>
                      </a:r>
                      <a:r>
                        <a:rPr lang="en-US" dirty="0" err="1"/>
                        <a:t>src</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7741486"/>
                  </a:ext>
                </a:extLst>
              </a:tr>
            </a:tbl>
          </a:graphicData>
        </a:graphic>
      </p:graphicFrame>
    </p:spTree>
    <p:extLst>
      <p:ext uri="{BB962C8B-B14F-4D97-AF65-F5344CB8AC3E}">
        <p14:creationId xmlns:p14="http://schemas.microsoft.com/office/powerpoint/2010/main" val="22791118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9300" y="0"/>
            <a:ext cx="10298111" cy="1054100"/>
          </a:xfrm>
        </p:spPr>
        <p:txBody>
          <a:bodyPr>
            <a:normAutofit/>
          </a:bodyPr>
          <a:lstStyle/>
          <a:p>
            <a:r>
              <a:rPr lang="en-US" sz="4000" dirty="0"/>
              <a:t>Directives</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757791950"/>
              </p:ext>
            </p:extLst>
          </p:nvPr>
        </p:nvGraphicFramePr>
        <p:xfrm>
          <a:off x="749300" y="863600"/>
          <a:ext cx="10718799" cy="5765800"/>
        </p:xfrm>
        <a:graphic>
          <a:graphicData uri="http://schemas.openxmlformats.org/drawingml/2006/table">
            <a:tbl>
              <a:tblPr firstRow="1" bandRow="1">
                <a:tableStyleId>{2D5ABB26-0587-4C30-8999-92F81FD0307C}</a:tableStyleId>
              </a:tblPr>
              <a:tblGrid>
                <a:gridCol w="2558683">
                  <a:extLst>
                    <a:ext uri="{9D8B030D-6E8A-4147-A177-3AD203B41FA5}">
                      <a16:colId xmlns:a16="http://schemas.microsoft.com/office/drawing/2014/main" val="2339420058"/>
                    </a:ext>
                  </a:extLst>
                </a:gridCol>
                <a:gridCol w="8160116">
                  <a:extLst>
                    <a:ext uri="{9D8B030D-6E8A-4147-A177-3AD203B41FA5}">
                      <a16:colId xmlns:a16="http://schemas.microsoft.com/office/drawing/2014/main" val="3150677083"/>
                    </a:ext>
                  </a:extLst>
                </a:gridCol>
              </a:tblGrid>
              <a:tr h="473203">
                <a:tc>
                  <a:txBody>
                    <a:bodyPr/>
                    <a:lstStyle/>
                    <a:p>
                      <a:r>
                        <a:rPr lang="en-US" dirty="0"/>
                        <a:t>Directive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Meaning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3494832"/>
                  </a:ext>
                </a:extLst>
              </a:tr>
              <a:tr h="473203">
                <a:tc>
                  <a:txBody>
                    <a:bodyPr/>
                    <a:lstStyle/>
                    <a:p>
                      <a:r>
                        <a:rPr lang="en-US" dirty="0"/>
                        <a:t>default-</a:t>
                      </a:r>
                      <a:r>
                        <a:rPr lang="en-US" dirty="0" err="1"/>
                        <a:t>src</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Used as a fallback for unspecified directives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49280132"/>
                  </a:ext>
                </a:extLst>
              </a:tr>
              <a:tr h="473203">
                <a:tc>
                  <a:txBody>
                    <a:bodyPr/>
                    <a:lstStyle/>
                    <a:p>
                      <a:r>
                        <a:rPr lang="en-US"/>
                        <a:t>script-src</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t>Restricts origins from which scripts can be loaded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13037827"/>
                  </a:ext>
                </a:extLst>
              </a:tr>
              <a:tr h="473203">
                <a:tc>
                  <a:txBody>
                    <a:bodyPr/>
                    <a:lstStyle/>
                    <a:p>
                      <a:r>
                        <a:rPr lang="en-US"/>
                        <a:t>style-src</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t>Restricts origins from which stylesheets may be loaded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01210575"/>
                  </a:ext>
                </a:extLst>
              </a:tr>
              <a:tr h="473203">
                <a:tc>
                  <a:txBody>
                    <a:bodyPr/>
                    <a:lstStyle/>
                    <a:p>
                      <a:r>
                        <a:rPr lang="en-US"/>
                        <a:t>img-src</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t>Restricts origins from which images can be loaded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56719450"/>
                  </a:ext>
                </a:extLst>
              </a:tr>
              <a:tr h="815366">
                <a:tc>
                  <a:txBody>
                    <a:bodyPr/>
                    <a:lstStyle/>
                    <a:p>
                      <a:r>
                        <a:rPr lang="en-US"/>
                        <a:t>connect-src</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t>Restricts origins to which you can connect via XMLHTTPRequests (XHR), WebSockets, and EventSource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01138144"/>
                  </a:ext>
                </a:extLst>
              </a:tr>
              <a:tr h="473203">
                <a:tc>
                  <a:txBody>
                    <a:bodyPr/>
                    <a:lstStyle/>
                    <a:p>
                      <a:r>
                        <a:rPr lang="en-US" dirty="0"/>
                        <a:t>font-</a:t>
                      </a:r>
                      <a:r>
                        <a:rPr lang="en-US" dirty="0" err="1"/>
                        <a:t>src</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t>Restricts origins from which fonts may be loaded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06580946"/>
                  </a:ext>
                </a:extLst>
              </a:tr>
              <a:tr h="473203">
                <a:tc>
                  <a:txBody>
                    <a:bodyPr/>
                    <a:lstStyle/>
                    <a:p>
                      <a:r>
                        <a:rPr lang="en-US" dirty="0"/>
                        <a:t>form-action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t>Restricts endpoints for form submissions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40271951"/>
                  </a:ext>
                </a:extLst>
              </a:tr>
              <a:tr h="1164810">
                <a:tc>
                  <a:txBody>
                    <a:bodyPr/>
                    <a:lstStyle/>
                    <a:p>
                      <a:r>
                        <a:rPr lang="en-US"/>
                        <a:t>frame-ancestors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Restricts origins from which the current page may be loaded in a frame element. Applies to &lt;frame&gt;, &lt;</a:t>
                      </a:r>
                      <a:r>
                        <a:rPr lang="en-US" dirty="0" err="1"/>
                        <a:t>iframe</a:t>
                      </a:r>
                      <a:r>
                        <a:rPr lang="en-US" dirty="0"/>
                        <a:t>&gt;, &lt;embed&gt;, and &lt;applet&gt;. Setting this to 'none' is roughly equivalent to X-Frame-Options: DENY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10906576"/>
                  </a:ext>
                </a:extLst>
              </a:tr>
              <a:tr h="473203">
                <a:tc>
                  <a:txBody>
                    <a:bodyPr/>
                    <a:lstStyle/>
                    <a:p>
                      <a:r>
                        <a:rPr lang="en-US" dirty="0"/>
                        <a:t>media-</a:t>
                      </a:r>
                      <a:r>
                        <a:rPr lang="en-US" dirty="0" err="1"/>
                        <a:t>src</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Restricts origins from which &lt;video&gt; and &lt;audio&gt; can be loaded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68257019"/>
                  </a:ext>
                </a:extLst>
              </a:tr>
            </a:tbl>
          </a:graphicData>
        </a:graphic>
      </p:graphicFrame>
    </p:spTree>
    <p:extLst>
      <p:ext uri="{BB962C8B-B14F-4D97-AF65-F5344CB8AC3E}">
        <p14:creationId xmlns:p14="http://schemas.microsoft.com/office/powerpoint/2010/main" val="21288402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8000" y="0"/>
            <a:ext cx="10539411" cy="1054100"/>
          </a:xfrm>
        </p:spPr>
        <p:txBody>
          <a:bodyPr>
            <a:normAutofit/>
          </a:bodyPr>
          <a:lstStyle/>
          <a:p>
            <a:r>
              <a:rPr lang="en-US" sz="4000" dirty="0"/>
              <a:t>Directives Continued</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539233783"/>
              </p:ext>
            </p:extLst>
          </p:nvPr>
        </p:nvGraphicFramePr>
        <p:xfrm>
          <a:off x="508000" y="1054100"/>
          <a:ext cx="11168063" cy="5421654"/>
        </p:xfrm>
        <a:graphic>
          <a:graphicData uri="http://schemas.openxmlformats.org/drawingml/2006/table">
            <a:tbl>
              <a:tblPr firstRow="1" bandRow="1">
                <a:tableStyleId>{2D5ABB26-0587-4C30-8999-92F81FD0307C}</a:tableStyleId>
              </a:tblPr>
              <a:tblGrid>
                <a:gridCol w="2665926">
                  <a:extLst>
                    <a:ext uri="{9D8B030D-6E8A-4147-A177-3AD203B41FA5}">
                      <a16:colId xmlns:a16="http://schemas.microsoft.com/office/drawing/2014/main" val="2339420058"/>
                    </a:ext>
                  </a:extLst>
                </a:gridCol>
                <a:gridCol w="8502137">
                  <a:extLst>
                    <a:ext uri="{9D8B030D-6E8A-4147-A177-3AD203B41FA5}">
                      <a16:colId xmlns:a16="http://schemas.microsoft.com/office/drawing/2014/main" val="3150677083"/>
                    </a:ext>
                  </a:extLst>
                </a:gridCol>
              </a:tblGrid>
              <a:tr h="544855">
                <a:tc>
                  <a:txBody>
                    <a:bodyPr/>
                    <a:lstStyle/>
                    <a:p>
                      <a:r>
                        <a:rPr lang="en-US" dirty="0"/>
                        <a:t>Directive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Meaning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3494832"/>
                  </a:ext>
                </a:extLst>
              </a:tr>
              <a:tr h="544855">
                <a:tc>
                  <a:txBody>
                    <a:bodyPr/>
                    <a:lstStyle/>
                    <a:p>
                      <a:r>
                        <a:rPr lang="en-US" dirty="0"/>
                        <a:t>object-</a:t>
                      </a:r>
                      <a:r>
                        <a:rPr lang="en-US" dirty="0" err="1"/>
                        <a:t>src</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Allows control of Flash and other plugins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2341860"/>
                  </a:ext>
                </a:extLst>
              </a:tr>
              <a:tr h="544855">
                <a:tc>
                  <a:txBody>
                    <a:bodyPr/>
                    <a:lstStyle/>
                    <a:p>
                      <a:r>
                        <a:rPr lang="en-US" dirty="0"/>
                        <a:t>frame-</a:t>
                      </a:r>
                      <a:r>
                        <a:rPr lang="en-US" dirty="0" err="1"/>
                        <a:t>src</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t>DEPRECATED, use child-src</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49280132"/>
                  </a:ext>
                </a:extLst>
              </a:tr>
              <a:tr h="879276">
                <a:tc>
                  <a:txBody>
                    <a:bodyPr/>
                    <a:lstStyle/>
                    <a:p>
                      <a:r>
                        <a:rPr lang="en-US"/>
                        <a:t>child-src</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t>Restricts URLs for workers and frames. child-src: https://youtube.com would allow frames to be loaded from youtube.com, but not from any other origins.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13037827"/>
                  </a:ext>
                </a:extLst>
              </a:tr>
              <a:tr h="544855">
                <a:tc>
                  <a:txBody>
                    <a:bodyPr/>
                    <a:lstStyle/>
                    <a:p>
                      <a:r>
                        <a:rPr lang="en-US"/>
                        <a:t>base-uri</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t>Restricts URLs that can appear in the &lt;base&gt; element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01210575"/>
                  </a:ext>
                </a:extLst>
              </a:tr>
              <a:tr h="544855">
                <a:tc>
                  <a:txBody>
                    <a:bodyPr/>
                    <a:lstStyle/>
                    <a:p>
                      <a:r>
                        <a:rPr lang="en-US"/>
                        <a:t>plugin-types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t>Limits the types of plugins a page may invoke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56719450"/>
                  </a:ext>
                </a:extLst>
              </a:tr>
              <a:tr h="938827">
                <a:tc>
                  <a:txBody>
                    <a:bodyPr/>
                    <a:lstStyle/>
                    <a:p>
                      <a:r>
                        <a:rPr lang="en-US"/>
                        <a:t>report-uri</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t>URL to which the browser will POST policy violations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01138144"/>
                  </a:ext>
                </a:extLst>
              </a:tr>
              <a:tr h="879276">
                <a:tc>
                  <a:txBody>
                    <a:bodyPr/>
                    <a:lstStyle/>
                    <a:p>
                      <a:r>
                        <a:rPr lang="en-US"/>
                        <a:t>upgrade-insecure-requests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Instructs browsers to re-write URLs from http to https (useful for legacy sites with a lot of URLs that need to be re-written)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06580946"/>
                  </a:ext>
                </a:extLst>
              </a:tr>
            </a:tbl>
          </a:graphicData>
        </a:graphic>
      </p:graphicFrame>
    </p:spTree>
    <p:extLst>
      <p:ext uri="{BB962C8B-B14F-4D97-AF65-F5344CB8AC3E}">
        <p14:creationId xmlns:p14="http://schemas.microsoft.com/office/powerpoint/2010/main" val="38601882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9301" y="177800"/>
            <a:ext cx="10131425" cy="1456267"/>
          </a:xfrm>
        </p:spPr>
        <p:txBody>
          <a:bodyPr/>
          <a:lstStyle/>
          <a:p>
            <a:r>
              <a:rPr lang="en-US" dirty="0"/>
              <a:t>About the speaker</a:t>
            </a:r>
          </a:p>
        </p:txBody>
      </p:sp>
      <p:sp>
        <p:nvSpPr>
          <p:cNvPr id="3" name="Content Placeholder 2"/>
          <p:cNvSpPr>
            <a:spLocks noGrp="1"/>
          </p:cNvSpPr>
          <p:nvPr>
            <p:ph idx="1"/>
          </p:nvPr>
        </p:nvSpPr>
        <p:spPr>
          <a:xfrm>
            <a:off x="862013" y="1634067"/>
            <a:ext cx="9905999" cy="4291013"/>
          </a:xfrm>
        </p:spPr>
        <p:txBody>
          <a:bodyPr>
            <a:noAutofit/>
          </a:bodyPr>
          <a:lstStyle/>
          <a:p>
            <a:r>
              <a:rPr lang="en-US" sz="2800" dirty="0"/>
              <a:t>Bryce Jech</a:t>
            </a:r>
          </a:p>
          <a:p>
            <a:pPr lvl="1"/>
            <a:r>
              <a:rPr lang="en-US" sz="2400" dirty="0"/>
              <a:t>Web Developer at the Oklahoma State University Foundation</a:t>
            </a:r>
          </a:p>
          <a:p>
            <a:pPr lvl="1"/>
            <a:r>
              <a:rPr lang="en-US" sz="2400" dirty="0"/>
              <a:t>Developing web and network applications for ~4 years</a:t>
            </a:r>
          </a:p>
          <a:p>
            <a:pPr lvl="1"/>
            <a:r>
              <a:rPr lang="en-US" sz="2400" dirty="0"/>
              <a:t>Previously worked for a WISP as a web and network programmer (Python)</a:t>
            </a:r>
          </a:p>
          <a:p>
            <a:pPr lvl="1"/>
            <a:r>
              <a:rPr lang="en-US" sz="2400" dirty="0"/>
              <a:t>Slack display name: @</a:t>
            </a:r>
            <a:r>
              <a:rPr lang="en-US" sz="2400" dirty="0" err="1"/>
              <a:t>pyguy</a:t>
            </a:r>
            <a:endParaRPr lang="en-US" sz="2400" dirty="0"/>
          </a:p>
          <a:p>
            <a:pPr lvl="1"/>
            <a:r>
              <a:rPr lang="en-US" sz="2400" dirty="0"/>
              <a:t>Github: </a:t>
            </a:r>
            <a:r>
              <a:rPr lang="en-US" sz="2400" dirty="0">
                <a:hlinkClick r:id="rId2"/>
              </a:rPr>
              <a:t>https://github.com/brycejech</a:t>
            </a:r>
            <a:endParaRPr lang="en-US" sz="2400" dirty="0"/>
          </a:p>
          <a:p>
            <a:pPr lvl="1"/>
            <a:r>
              <a:rPr lang="en-US" sz="2400" dirty="0"/>
              <a:t>LinkedIn: </a:t>
            </a:r>
            <a:r>
              <a:rPr lang="en-US" sz="2400" dirty="0">
                <a:hlinkClick r:id="rId3"/>
              </a:rPr>
              <a:t>https://www.linkedin.com/in/brycejech/</a:t>
            </a:r>
            <a:endParaRPr lang="en-US" sz="2400" dirty="0"/>
          </a:p>
          <a:p>
            <a:pPr lvl="1"/>
            <a:r>
              <a:rPr lang="en-US" sz="2400" dirty="0"/>
              <a:t>Hobbies: Foosball, longboarding, gardening, all things web related</a:t>
            </a:r>
          </a:p>
        </p:txBody>
      </p:sp>
    </p:spTree>
    <p:extLst>
      <p:ext uri="{BB962C8B-B14F-4D97-AF65-F5344CB8AC3E}">
        <p14:creationId xmlns:p14="http://schemas.microsoft.com/office/powerpoint/2010/main" val="26123179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1"/>
            <a:ext cx="10131425" cy="781878"/>
          </a:xfrm>
        </p:spPr>
        <p:txBody>
          <a:bodyPr/>
          <a:lstStyle/>
          <a:p>
            <a:r>
              <a:rPr lang="en-US" dirty="0"/>
              <a:t>What does a production </a:t>
            </a:r>
            <a:r>
              <a:rPr lang="en-US" dirty="0" err="1"/>
              <a:t>csp</a:t>
            </a:r>
            <a:r>
              <a:rPr lang="en-US" dirty="0"/>
              <a:t> look like?</a:t>
            </a:r>
          </a:p>
        </p:txBody>
      </p:sp>
      <p:sp>
        <p:nvSpPr>
          <p:cNvPr id="3" name="Content Placeholder 2"/>
          <p:cNvSpPr>
            <a:spLocks noGrp="1"/>
          </p:cNvSpPr>
          <p:nvPr>
            <p:ph idx="1"/>
          </p:nvPr>
        </p:nvSpPr>
        <p:spPr>
          <a:xfrm>
            <a:off x="685801" y="622852"/>
            <a:ext cx="10131425" cy="6235147"/>
          </a:xfrm>
        </p:spPr>
        <p:txBody>
          <a:bodyPr>
            <a:normAutofit/>
          </a:bodyPr>
          <a:lstStyle/>
          <a:p>
            <a:pPr marL="0" indent="0">
              <a:buNone/>
            </a:pPr>
            <a:r>
              <a:rPr lang="en-US" dirty="0"/>
              <a:t>Let’s have a look at GitHub’s CSP</a:t>
            </a:r>
          </a:p>
          <a:p>
            <a:pPr marL="0" indent="0">
              <a:buNone/>
            </a:pPr>
            <a:r>
              <a:rPr lang="en-US" dirty="0"/>
              <a:t>Content-Security-Policy: default-</a:t>
            </a:r>
            <a:r>
              <a:rPr lang="en-US" dirty="0" err="1"/>
              <a:t>src</a:t>
            </a:r>
            <a:r>
              <a:rPr lang="en-US" dirty="0"/>
              <a:t> 'none'; </a:t>
            </a:r>
          </a:p>
          <a:p>
            <a:pPr marL="0" indent="0">
              <a:buNone/>
            </a:pPr>
            <a:r>
              <a:rPr lang="en-US" dirty="0"/>
              <a:t>base-</a:t>
            </a:r>
            <a:r>
              <a:rPr lang="en-US" dirty="0" err="1"/>
              <a:t>uri</a:t>
            </a:r>
            <a:r>
              <a:rPr lang="en-US" dirty="0"/>
              <a:t> 'self';</a:t>
            </a:r>
          </a:p>
          <a:p>
            <a:pPr marL="0" indent="0">
              <a:buNone/>
            </a:pPr>
            <a:r>
              <a:rPr lang="en-US" dirty="0"/>
              <a:t>child-</a:t>
            </a:r>
            <a:r>
              <a:rPr lang="en-US" dirty="0" err="1"/>
              <a:t>src</a:t>
            </a:r>
            <a:r>
              <a:rPr lang="en-US" dirty="0"/>
              <a:t> render.githubusercontent.com; </a:t>
            </a:r>
          </a:p>
          <a:p>
            <a:pPr marL="0" indent="0">
              <a:buNone/>
            </a:pPr>
            <a:r>
              <a:rPr lang="en-US" dirty="0"/>
              <a:t>connect-</a:t>
            </a:r>
            <a:r>
              <a:rPr lang="en-US" dirty="0" err="1"/>
              <a:t>src</a:t>
            </a:r>
            <a:r>
              <a:rPr lang="en-US" dirty="0"/>
              <a:t> 'self' uploads.github.com status.github.com collector.githubapp.com api.github.com www.google-analytics.com github-cloud.s3.amazonaws.com github-production-repository-file-5c1aeb.s3.amazonaws.com github-production-upload-manifest-file-7fdce7.s3.amazonaws.com github-production-user-asset-6210df.s3.amazonaws.com wss://live.github.com;</a:t>
            </a:r>
          </a:p>
          <a:p>
            <a:pPr marL="0" indent="0">
              <a:buNone/>
            </a:pPr>
            <a:r>
              <a:rPr lang="en-US" dirty="0"/>
              <a:t>font-</a:t>
            </a:r>
            <a:r>
              <a:rPr lang="en-US" dirty="0" err="1"/>
              <a:t>src</a:t>
            </a:r>
            <a:r>
              <a:rPr lang="en-US" dirty="0"/>
              <a:t> assets-cdn.github.com; </a:t>
            </a:r>
          </a:p>
          <a:p>
            <a:pPr marL="0" indent="0">
              <a:buNone/>
            </a:pPr>
            <a:r>
              <a:rPr lang="en-US" dirty="0"/>
              <a:t>form-action 'self' github.com gist.github.com; </a:t>
            </a:r>
          </a:p>
          <a:p>
            <a:pPr marL="0" indent="0">
              <a:buNone/>
            </a:pPr>
            <a:r>
              <a:rPr lang="en-US" dirty="0"/>
              <a:t>frame-ancestors 'none';</a:t>
            </a:r>
          </a:p>
          <a:p>
            <a:pPr marL="0" indent="0">
              <a:buNone/>
            </a:pPr>
            <a:r>
              <a:rPr lang="en-US" dirty="0" err="1"/>
              <a:t>img-src</a:t>
            </a:r>
            <a:r>
              <a:rPr lang="en-US" dirty="0"/>
              <a:t> 'self' data: assets-cdn.github.com identicons.github.com collector.githubapp.com github-cloud.s3.amazonaws.com *.githubusercontent.com;</a:t>
            </a:r>
          </a:p>
          <a:p>
            <a:pPr marL="0" indent="0">
              <a:buNone/>
            </a:pPr>
            <a:r>
              <a:rPr lang="en-US" dirty="0"/>
              <a:t>media-</a:t>
            </a:r>
            <a:r>
              <a:rPr lang="en-US" dirty="0" err="1"/>
              <a:t>src</a:t>
            </a:r>
            <a:r>
              <a:rPr lang="en-US" dirty="0"/>
              <a:t> 'none'; </a:t>
            </a:r>
          </a:p>
          <a:p>
            <a:pPr marL="0" indent="0">
              <a:buNone/>
            </a:pPr>
            <a:r>
              <a:rPr lang="en-US" dirty="0"/>
              <a:t>script-</a:t>
            </a:r>
            <a:r>
              <a:rPr lang="en-US" dirty="0" err="1"/>
              <a:t>src</a:t>
            </a:r>
            <a:r>
              <a:rPr lang="en-US" dirty="0"/>
              <a:t> assets-cdn.github.com; </a:t>
            </a:r>
          </a:p>
          <a:p>
            <a:pPr marL="0" indent="0">
              <a:buNone/>
            </a:pPr>
            <a:r>
              <a:rPr lang="en-US" dirty="0"/>
              <a:t>style-</a:t>
            </a:r>
            <a:r>
              <a:rPr lang="en-US" dirty="0" err="1"/>
              <a:t>src</a:t>
            </a:r>
            <a:r>
              <a:rPr lang="en-US" dirty="0"/>
              <a:t> 'unsafe-inline' assets-cdn.github.com</a:t>
            </a:r>
          </a:p>
        </p:txBody>
      </p:sp>
    </p:spTree>
    <p:extLst>
      <p:ext uri="{BB962C8B-B14F-4D97-AF65-F5344CB8AC3E}">
        <p14:creationId xmlns:p14="http://schemas.microsoft.com/office/powerpoint/2010/main" val="39490513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609601"/>
            <a:ext cx="10131425" cy="927100"/>
          </a:xfrm>
        </p:spPr>
        <p:txBody>
          <a:bodyPr/>
          <a:lstStyle/>
          <a:p>
            <a:r>
              <a:rPr lang="en-US" dirty="0"/>
              <a:t>Testing a policy with report-only mode</a:t>
            </a:r>
          </a:p>
        </p:txBody>
      </p:sp>
      <p:sp>
        <p:nvSpPr>
          <p:cNvPr id="3" name="Content Placeholder 2"/>
          <p:cNvSpPr>
            <a:spLocks noGrp="1"/>
          </p:cNvSpPr>
          <p:nvPr>
            <p:ph idx="1"/>
          </p:nvPr>
        </p:nvSpPr>
        <p:spPr>
          <a:xfrm>
            <a:off x="685801" y="1536702"/>
            <a:ext cx="10361610" cy="5079998"/>
          </a:xfrm>
        </p:spPr>
        <p:txBody>
          <a:bodyPr>
            <a:noAutofit/>
          </a:bodyPr>
          <a:lstStyle/>
          <a:p>
            <a:pPr marL="0" indent="0">
              <a:buNone/>
            </a:pPr>
            <a:r>
              <a:rPr lang="en-US" sz="2800" dirty="0"/>
              <a:t>You may also supply a “Content-Security-Policy-Report-Only: &lt;policy&gt;” header, which will cause the browser to report on policy violations via the console as well as POST report violations to a report-</a:t>
            </a:r>
            <a:r>
              <a:rPr lang="en-US" sz="2800" dirty="0" err="1"/>
              <a:t>uri</a:t>
            </a:r>
            <a:r>
              <a:rPr lang="en-US" sz="2800" dirty="0"/>
              <a:t> (if specified) without blocking resources from loading or executing.</a:t>
            </a:r>
          </a:p>
          <a:p>
            <a:pPr marL="0" indent="0">
              <a:buNone/>
            </a:pPr>
            <a:endParaRPr lang="en-US" sz="2800" dirty="0"/>
          </a:p>
          <a:p>
            <a:pPr marL="0" indent="0">
              <a:buNone/>
            </a:pPr>
            <a:r>
              <a:rPr lang="en-US" sz="2800" dirty="0"/>
              <a:t>This feature can be used to help you fine-tune your policy. It can be used to test out new directives without making them part of the enforced policy, giving you time to address issues without breaking site functionality.</a:t>
            </a:r>
          </a:p>
        </p:txBody>
      </p:sp>
    </p:spTree>
    <p:extLst>
      <p:ext uri="{BB962C8B-B14F-4D97-AF65-F5344CB8AC3E}">
        <p14:creationId xmlns:p14="http://schemas.microsoft.com/office/powerpoint/2010/main" val="6243331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2100" y="228600"/>
            <a:ext cx="11544299" cy="1478570"/>
          </a:xfrm>
        </p:spPr>
        <p:txBody>
          <a:bodyPr>
            <a:normAutofit/>
          </a:bodyPr>
          <a:lstStyle/>
          <a:p>
            <a:r>
              <a:rPr lang="en-US" sz="3200" dirty="0"/>
              <a:t>Using the report-</a:t>
            </a:r>
            <a:r>
              <a:rPr lang="en-US" sz="3200" dirty="0" err="1"/>
              <a:t>uri</a:t>
            </a:r>
            <a:r>
              <a:rPr lang="en-US" sz="3200" dirty="0"/>
              <a:t> directive to collect policy violations</a:t>
            </a:r>
          </a:p>
        </p:txBody>
      </p:sp>
      <p:sp>
        <p:nvSpPr>
          <p:cNvPr id="3" name="Content Placeholder 2"/>
          <p:cNvSpPr>
            <a:spLocks noGrp="1"/>
          </p:cNvSpPr>
          <p:nvPr>
            <p:ph idx="1"/>
          </p:nvPr>
        </p:nvSpPr>
        <p:spPr>
          <a:xfrm>
            <a:off x="292100" y="1707170"/>
            <a:ext cx="11544299" cy="4846030"/>
          </a:xfrm>
        </p:spPr>
        <p:txBody>
          <a:bodyPr>
            <a:noAutofit/>
          </a:bodyPr>
          <a:lstStyle/>
          <a:p>
            <a:pPr marL="0" indent="0">
              <a:buNone/>
            </a:pPr>
            <a:r>
              <a:rPr lang="en-US" sz="2800" dirty="0"/>
              <a:t>The report-</a:t>
            </a:r>
            <a:r>
              <a:rPr lang="en-US" sz="2800" dirty="0" err="1"/>
              <a:t>uri</a:t>
            </a:r>
            <a:r>
              <a:rPr lang="en-US" sz="2800" dirty="0"/>
              <a:t> directive is extremely useful for collecting information on report violations. There may be resources that we missed or an attacker actively trying to exploit an XSS attack vector. Aside from logged violations in the console, without policy violation reporting, we are left in the dark as to which directives may be being violated.</a:t>
            </a:r>
          </a:p>
          <a:p>
            <a:pPr marL="0" indent="0">
              <a:buNone/>
            </a:pPr>
            <a:endParaRPr lang="en-US" sz="2800" dirty="0"/>
          </a:p>
          <a:p>
            <a:pPr marL="0" indent="0">
              <a:buNone/>
            </a:pPr>
            <a:r>
              <a:rPr lang="en-US" sz="2800" dirty="0"/>
              <a:t>The report-</a:t>
            </a:r>
            <a:r>
              <a:rPr lang="en-US" sz="2800" dirty="0" err="1"/>
              <a:t>uri</a:t>
            </a:r>
            <a:r>
              <a:rPr lang="en-US" sz="2800" dirty="0"/>
              <a:t> directive is used to specify a URL to which the browser should POST a JSON formatted violation report in the event that it acts on the CSP.</a:t>
            </a:r>
          </a:p>
        </p:txBody>
      </p:sp>
    </p:spTree>
    <p:extLst>
      <p:ext uri="{BB962C8B-B14F-4D97-AF65-F5344CB8AC3E}">
        <p14:creationId xmlns:p14="http://schemas.microsoft.com/office/powerpoint/2010/main" val="39142105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79400" y="0"/>
            <a:ext cx="11758611" cy="6858000"/>
          </a:xfrm>
        </p:spPr>
        <p:txBody>
          <a:bodyPr>
            <a:normAutofit fontScale="70000" lnSpcReduction="20000"/>
          </a:bodyPr>
          <a:lstStyle/>
          <a:p>
            <a:pPr marL="0" indent="0">
              <a:buNone/>
            </a:pPr>
            <a:r>
              <a:rPr lang="en-US" sz="3400" dirty="0"/>
              <a:t>Consider the following policy:</a:t>
            </a:r>
          </a:p>
          <a:p>
            <a:pPr marL="0" indent="0">
              <a:buNone/>
            </a:pPr>
            <a:r>
              <a:rPr lang="en-US" sz="3400" dirty="0"/>
              <a:t>Content-Security-Policy: default-</a:t>
            </a:r>
            <a:r>
              <a:rPr lang="en-US" sz="3400" dirty="0" err="1"/>
              <a:t>src</a:t>
            </a:r>
            <a:r>
              <a:rPr lang="en-US" sz="3400" dirty="0"/>
              <a:t> https: 'self'; report-</a:t>
            </a:r>
            <a:r>
              <a:rPr lang="en-US" sz="3400" dirty="0" err="1"/>
              <a:t>uri</a:t>
            </a:r>
            <a:r>
              <a:rPr lang="en-US" sz="3400" dirty="0"/>
              <a:t> https://cspreport.mydomain.com;</a:t>
            </a:r>
          </a:p>
          <a:p>
            <a:pPr marL="0" indent="0">
              <a:buNone/>
            </a:pPr>
            <a:endParaRPr lang="en-US" sz="3400" dirty="0"/>
          </a:p>
          <a:p>
            <a:pPr marL="0" indent="0">
              <a:buNone/>
            </a:pPr>
            <a:r>
              <a:rPr lang="en-US" sz="3400" dirty="0"/>
              <a:t>Let's say that on a page at https://mydomain.com/index.html that is subject to this policy we have the following </a:t>
            </a:r>
            <a:r>
              <a:rPr lang="en-US" sz="3400" dirty="0" err="1"/>
              <a:t>img</a:t>
            </a:r>
            <a:r>
              <a:rPr lang="en-US" sz="3400" dirty="0"/>
              <a:t> tag: &lt;</a:t>
            </a:r>
            <a:r>
              <a:rPr lang="en-US" sz="3400" dirty="0" err="1"/>
              <a:t>img</a:t>
            </a:r>
            <a:r>
              <a:rPr lang="en-US" sz="3400" dirty="0"/>
              <a:t> </a:t>
            </a:r>
            <a:r>
              <a:rPr lang="en-US" sz="3400" dirty="0" err="1"/>
              <a:t>src</a:t>
            </a:r>
            <a:r>
              <a:rPr lang="en-US" sz="3400" dirty="0"/>
              <a:t>="http://mydomain.com/favicon.ico" /&gt;.</a:t>
            </a:r>
          </a:p>
          <a:p>
            <a:pPr marL="0" indent="0">
              <a:buNone/>
            </a:pPr>
            <a:endParaRPr lang="en-US" dirty="0"/>
          </a:p>
          <a:p>
            <a:pPr marL="0" indent="0">
              <a:buNone/>
            </a:pPr>
            <a:r>
              <a:rPr lang="en-US" sz="3400" dirty="0"/>
              <a:t>Upon detecting that this resource is in violation of the policy, the browser will POST a JSON formatted report similar to this:</a:t>
            </a:r>
          </a:p>
          <a:p>
            <a:pPr marL="0" indent="0">
              <a:buNone/>
            </a:pPr>
            <a:r>
              <a:rPr lang="en-US" sz="3400" dirty="0"/>
              <a:t>{</a:t>
            </a:r>
          </a:p>
          <a:p>
            <a:pPr marL="0" indent="0">
              <a:buNone/>
            </a:pPr>
            <a:r>
              <a:rPr lang="en-US" sz="3400" dirty="0"/>
              <a:t>    "</a:t>
            </a:r>
            <a:r>
              <a:rPr lang="en-US" sz="3400" dirty="0" err="1"/>
              <a:t>csp</a:t>
            </a:r>
            <a:r>
              <a:rPr lang="en-US" sz="3400" dirty="0"/>
              <a:t>-report": {</a:t>
            </a:r>
          </a:p>
          <a:p>
            <a:pPr marL="0" indent="0">
              <a:buNone/>
            </a:pPr>
            <a:r>
              <a:rPr lang="en-US" sz="3400" dirty="0"/>
              <a:t>        "document-</a:t>
            </a:r>
            <a:r>
              <a:rPr lang="en-US" sz="3400" dirty="0" err="1"/>
              <a:t>uri</a:t>
            </a:r>
            <a:r>
              <a:rPr lang="en-US" sz="3400" dirty="0"/>
              <a:t>": "https://mydomain.com/index.html",</a:t>
            </a:r>
          </a:p>
          <a:p>
            <a:pPr marL="0" indent="0">
              <a:buNone/>
            </a:pPr>
            <a:r>
              <a:rPr lang="en-US" sz="3400" dirty="0"/>
              <a:t>        "referrer": "",</a:t>
            </a:r>
          </a:p>
          <a:p>
            <a:pPr marL="0" indent="0">
              <a:buNone/>
            </a:pPr>
            <a:r>
              <a:rPr lang="en-US" sz="3400" dirty="0"/>
              <a:t>        "blocked-</a:t>
            </a:r>
            <a:r>
              <a:rPr lang="en-US" sz="3400" dirty="0" err="1"/>
              <a:t>uri</a:t>
            </a:r>
            <a:r>
              <a:rPr lang="en-US" sz="3400" dirty="0"/>
              <a:t>": "http://mydomain.com/favicon.ico",</a:t>
            </a:r>
          </a:p>
          <a:p>
            <a:pPr marL="0" indent="0">
              <a:buNone/>
            </a:pPr>
            <a:r>
              <a:rPr lang="en-US" sz="3400" dirty="0"/>
              <a:t>        "violated-directive": "default-</a:t>
            </a:r>
            <a:r>
              <a:rPr lang="en-US" sz="3400" dirty="0" err="1"/>
              <a:t>src</a:t>
            </a:r>
            <a:r>
              <a:rPr lang="en-US" sz="3400" dirty="0"/>
              <a:t> https: 'self'",</a:t>
            </a:r>
          </a:p>
          <a:p>
            <a:pPr marL="0" indent="0">
              <a:buNone/>
            </a:pPr>
            <a:r>
              <a:rPr lang="en-US" sz="3400" dirty="0"/>
              <a:t>        "original-policy": "default-</a:t>
            </a:r>
            <a:r>
              <a:rPr lang="en-US" sz="3400" dirty="0" err="1"/>
              <a:t>src</a:t>
            </a:r>
            <a:r>
              <a:rPr lang="en-US" sz="3400" dirty="0"/>
              <a:t> https: 'self'; report-</a:t>
            </a:r>
            <a:r>
              <a:rPr lang="en-US" sz="3400" dirty="0" err="1"/>
              <a:t>uri</a:t>
            </a:r>
            <a:r>
              <a:rPr lang="en-US" sz="3400" dirty="0"/>
              <a:t> https://cspreport.mydomain.com;"</a:t>
            </a:r>
          </a:p>
          <a:p>
            <a:pPr marL="0" indent="0">
              <a:buNone/>
            </a:pPr>
            <a:r>
              <a:rPr lang="en-US" sz="3400" dirty="0"/>
              <a:t>    }</a:t>
            </a:r>
          </a:p>
          <a:p>
            <a:pPr marL="0" indent="0">
              <a:buNone/>
            </a:pPr>
            <a:r>
              <a:rPr lang="en-US" sz="3400" dirty="0"/>
              <a:t>}</a:t>
            </a:r>
          </a:p>
        </p:txBody>
      </p:sp>
    </p:spTree>
    <p:extLst>
      <p:ext uri="{BB962C8B-B14F-4D97-AF65-F5344CB8AC3E}">
        <p14:creationId xmlns:p14="http://schemas.microsoft.com/office/powerpoint/2010/main" val="37375504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27101" y="698501"/>
            <a:ext cx="10487026" cy="5473700"/>
          </a:xfrm>
        </p:spPr>
        <p:txBody>
          <a:bodyPr>
            <a:normAutofit/>
          </a:bodyPr>
          <a:lstStyle/>
          <a:p>
            <a:pPr marL="0" indent="0">
              <a:buNone/>
            </a:pPr>
            <a:r>
              <a:rPr lang="en-US" sz="3200" dirty="0"/>
              <a:t>The endpoint at https://cspreport.mydomain.com should capture this data and log it for later use. You can then use the data to identify the pages and resources which are most frequently violating the policies (high traffic) and address them first, then move on to violations that are seeing less traffic.</a:t>
            </a:r>
          </a:p>
        </p:txBody>
      </p:sp>
    </p:spTree>
    <p:extLst>
      <p:ext uri="{BB962C8B-B14F-4D97-AF65-F5344CB8AC3E}">
        <p14:creationId xmlns:p14="http://schemas.microsoft.com/office/powerpoint/2010/main" val="11288419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Browser Support</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612733531"/>
              </p:ext>
            </p:extLst>
          </p:nvPr>
        </p:nvGraphicFramePr>
        <p:xfrm>
          <a:off x="820079" y="2097909"/>
          <a:ext cx="9862866" cy="3736920"/>
        </p:xfrm>
        <a:graphic>
          <a:graphicData uri="http://schemas.openxmlformats.org/drawingml/2006/table">
            <a:tbl>
              <a:tblPr/>
              <a:tblGrid>
                <a:gridCol w="1643811">
                  <a:extLst>
                    <a:ext uri="{9D8B030D-6E8A-4147-A177-3AD203B41FA5}">
                      <a16:colId xmlns:a16="http://schemas.microsoft.com/office/drawing/2014/main" val="2356012100"/>
                    </a:ext>
                  </a:extLst>
                </a:gridCol>
                <a:gridCol w="1643811">
                  <a:extLst>
                    <a:ext uri="{9D8B030D-6E8A-4147-A177-3AD203B41FA5}">
                      <a16:colId xmlns:a16="http://schemas.microsoft.com/office/drawing/2014/main" val="984074999"/>
                    </a:ext>
                  </a:extLst>
                </a:gridCol>
                <a:gridCol w="1643811">
                  <a:extLst>
                    <a:ext uri="{9D8B030D-6E8A-4147-A177-3AD203B41FA5}">
                      <a16:colId xmlns:a16="http://schemas.microsoft.com/office/drawing/2014/main" val="819615887"/>
                    </a:ext>
                  </a:extLst>
                </a:gridCol>
                <a:gridCol w="1643811">
                  <a:extLst>
                    <a:ext uri="{9D8B030D-6E8A-4147-A177-3AD203B41FA5}">
                      <a16:colId xmlns:a16="http://schemas.microsoft.com/office/drawing/2014/main" val="1534848031"/>
                    </a:ext>
                  </a:extLst>
                </a:gridCol>
                <a:gridCol w="1643811">
                  <a:extLst>
                    <a:ext uri="{9D8B030D-6E8A-4147-A177-3AD203B41FA5}">
                      <a16:colId xmlns:a16="http://schemas.microsoft.com/office/drawing/2014/main" val="2140001441"/>
                    </a:ext>
                  </a:extLst>
                </a:gridCol>
                <a:gridCol w="1643811">
                  <a:extLst>
                    <a:ext uri="{9D8B030D-6E8A-4147-A177-3AD203B41FA5}">
                      <a16:colId xmlns:a16="http://schemas.microsoft.com/office/drawing/2014/main" val="2369682539"/>
                    </a:ext>
                  </a:extLst>
                </a:gridCol>
              </a:tblGrid>
              <a:tr h="356065">
                <a:tc>
                  <a:txBody>
                    <a:bodyPr/>
                    <a:lstStyle/>
                    <a:p>
                      <a:r>
                        <a:rPr lang="en-US" sz="1800" dirty="0"/>
                        <a:t>Header</a:t>
                      </a:r>
                    </a:p>
                  </a:txBody>
                  <a:tcPr marL="89016" marR="89016" marT="44508" marB="4450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a:t>Firefox</a:t>
                      </a:r>
                    </a:p>
                  </a:txBody>
                  <a:tcPr marL="89016" marR="89016" marT="44508" marB="4450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a:t>Chrome</a:t>
                      </a:r>
                    </a:p>
                  </a:txBody>
                  <a:tcPr marL="89016" marR="89016" marT="44508" marB="4450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a:t>Safari</a:t>
                      </a:r>
                    </a:p>
                  </a:txBody>
                  <a:tcPr marL="89016" marR="89016" marT="44508" marB="4450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a:t>IE</a:t>
                      </a:r>
                    </a:p>
                  </a:txBody>
                  <a:tcPr marL="89016" marR="89016" marT="44508" marB="4450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a:t>Edge</a:t>
                      </a:r>
                    </a:p>
                  </a:txBody>
                  <a:tcPr marL="89016" marR="89016" marT="44508" marB="4450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91047548"/>
                  </a:ext>
                </a:extLst>
              </a:tr>
              <a:tr h="890161">
                <a:tc>
                  <a:txBody>
                    <a:bodyPr/>
                    <a:lstStyle/>
                    <a:p>
                      <a:r>
                        <a:rPr lang="en-US" sz="1800" dirty="0"/>
                        <a:t>Content-Security-Policy v2</a:t>
                      </a:r>
                    </a:p>
                  </a:txBody>
                  <a:tcPr marL="89016" marR="89016" marT="44508" marB="4450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t>31+</a:t>
                      </a:r>
                    </a:p>
                  </a:txBody>
                  <a:tcPr marL="89016" marR="89016" marT="44508" marB="4450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a:t>40+</a:t>
                      </a:r>
                    </a:p>
                  </a:txBody>
                  <a:tcPr marL="89016" marR="89016" marT="44508" marB="4450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a:t>10+</a:t>
                      </a:r>
                    </a:p>
                  </a:txBody>
                  <a:tcPr marL="89016" marR="89016" marT="44508" marB="4450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a:t>-</a:t>
                      </a:r>
                    </a:p>
                  </a:txBody>
                  <a:tcPr marL="89016" marR="89016" marT="44508" marB="4450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a:t>15 build 15002+</a:t>
                      </a:r>
                    </a:p>
                  </a:txBody>
                  <a:tcPr marL="89016" marR="89016" marT="44508" marB="4450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40062974"/>
                  </a:ext>
                </a:extLst>
              </a:tr>
              <a:tr h="890161">
                <a:tc>
                  <a:txBody>
                    <a:bodyPr/>
                    <a:lstStyle/>
                    <a:p>
                      <a:r>
                        <a:rPr lang="en-US" sz="1800"/>
                        <a:t>Content-Security-Policy v1</a:t>
                      </a:r>
                    </a:p>
                  </a:txBody>
                  <a:tcPr marL="89016" marR="89016" marT="44508" marB="4450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t>23+</a:t>
                      </a:r>
                    </a:p>
                  </a:txBody>
                  <a:tcPr marL="89016" marR="89016" marT="44508" marB="4450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a:t>25+</a:t>
                      </a:r>
                    </a:p>
                  </a:txBody>
                  <a:tcPr marL="89016" marR="89016" marT="44508" marB="4450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a:t>7+</a:t>
                      </a:r>
                    </a:p>
                  </a:txBody>
                  <a:tcPr marL="89016" marR="89016" marT="44508" marB="4450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a:t>-</a:t>
                      </a:r>
                    </a:p>
                  </a:txBody>
                  <a:tcPr marL="89016" marR="89016" marT="44508" marB="4450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a:t>12 build 10240+</a:t>
                      </a:r>
                    </a:p>
                  </a:txBody>
                  <a:tcPr marL="89016" marR="89016" marT="44508" marB="4450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35786836"/>
                  </a:ext>
                </a:extLst>
              </a:tr>
              <a:tr h="890161">
                <a:tc>
                  <a:txBody>
                    <a:bodyPr/>
                    <a:lstStyle/>
                    <a:p>
                      <a:r>
                        <a:rPr lang="en-US" sz="1800"/>
                        <a:t>X-Content-Security-Policy deprecated</a:t>
                      </a:r>
                    </a:p>
                  </a:txBody>
                  <a:tcPr marL="89016" marR="89016" marT="44508" marB="4450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a:t>4+</a:t>
                      </a:r>
                    </a:p>
                  </a:txBody>
                  <a:tcPr marL="89016" marR="89016" marT="44508" marB="4450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a:t>-</a:t>
                      </a:r>
                    </a:p>
                  </a:txBody>
                  <a:tcPr marL="89016" marR="89016" marT="44508" marB="4450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a:t>-</a:t>
                      </a:r>
                    </a:p>
                  </a:txBody>
                  <a:tcPr marL="89016" marR="89016" marT="44508" marB="4450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a:t>10+ </a:t>
                      </a:r>
                      <a:r>
                        <a:rPr lang="en-US" sz="1800" i="1"/>
                        <a:t>limited</a:t>
                      </a:r>
                      <a:endParaRPr lang="en-US" sz="1800"/>
                    </a:p>
                  </a:txBody>
                  <a:tcPr marL="89016" marR="89016" marT="44508" marB="4450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a:t>12+ </a:t>
                      </a:r>
                      <a:r>
                        <a:rPr lang="en-US" sz="1800" i="1"/>
                        <a:t>limited</a:t>
                      </a:r>
                      <a:endParaRPr lang="en-US" sz="1800"/>
                    </a:p>
                  </a:txBody>
                  <a:tcPr marL="89016" marR="89016" marT="44508" marB="4450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23455277"/>
                  </a:ext>
                </a:extLst>
              </a:tr>
              <a:tr h="623113">
                <a:tc>
                  <a:txBody>
                    <a:bodyPr/>
                    <a:lstStyle/>
                    <a:p>
                      <a:r>
                        <a:rPr lang="en-US" sz="1800"/>
                        <a:t>X-Webkit-CSP deprecated</a:t>
                      </a:r>
                    </a:p>
                  </a:txBody>
                  <a:tcPr marL="89016" marR="89016" marT="44508" marB="4450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a:t>-</a:t>
                      </a:r>
                    </a:p>
                  </a:txBody>
                  <a:tcPr marL="89016" marR="89016" marT="44508" marB="4450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a:t>14+</a:t>
                      </a:r>
                    </a:p>
                  </a:txBody>
                  <a:tcPr marL="89016" marR="89016" marT="44508" marB="4450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a:t>6+</a:t>
                      </a:r>
                    </a:p>
                  </a:txBody>
                  <a:tcPr marL="89016" marR="89016" marT="44508" marB="4450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a:t>-</a:t>
                      </a:r>
                    </a:p>
                  </a:txBody>
                  <a:tcPr marL="89016" marR="89016" marT="44508" marB="4450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t>-</a:t>
                      </a:r>
                    </a:p>
                  </a:txBody>
                  <a:tcPr marL="89016" marR="89016" marT="44508" marB="4450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20799926"/>
                  </a:ext>
                </a:extLst>
              </a:tr>
            </a:tbl>
          </a:graphicData>
        </a:graphic>
      </p:graphicFrame>
    </p:spTree>
    <p:extLst>
      <p:ext uri="{BB962C8B-B14F-4D97-AF65-F5344CB8AC3E}">
        <p14:creationId xmlns:p14="http://schemas.microsoft.com/office/powerpoint/2010/main" val="29225934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609600"/>
            <a:ext cx="10131425" cy="834887"/>
          </a:xfrm>
        </p:spPr>
        <p:txBody>
          <a:bodyPr/>
          <a:lstStyle/>
          <a:p>
            <a:r>
              <a:rPr lang="en-US" dirty="0"/>
              <a:t>Summary</a:t>
            </a:r>
          </a:p>
        </p:txBody>
      </p:sp>
      <p:sp>
        <p:nvSpPr>
          <p:cNvPr id="3" name="Content Placeholder 2"/>
          <p:cNvSpPr>
            <a:spLocks noGrp="1"/>
          </p:cNvSpPr>
          <p:nvPr>
            <p:ph idx="1"/>
          </p:nvPr>
        </p:nvSpPr>
        <p:spPr>
          <a:xfrm>
            <a:off x="685801" y="1444487"/>
            <a:ext cx="10131425" cy="5075583"/>
          </a:xfrm>
        </p:spPr>
        <p:txBody>
          <a:bodyPr/>
          <a:lstStyle/>
          <a:p>
            <a:r>
              <a:rPr lang="en-US" sz="2000" dirty="0"/>
              <a:t>A Content Security Policy is an extremely flexible defense mechanism for defending against XSS attacks</a:t>
            </a:r>
          </a:p>
          <a:p>
            <a:r>
              <a:rPr lang="en-US" sz="2000" dirty="0"/>
              <a:t>CSPs allow us to instruct browsers on which web resources are trusted, allowing them to block other (potentially unsafe) resources</a:t>
            </a:r>
          </a:p>
          <a:p>
            <a:r>
              <a:rPr lang="en-US" sz="2000" dirty="0"/>
              <a:t>CSPs can be defined in an HTTP response header or in a &lt;meta&gt; tag in the document head</a:t>
            </a:r>
          </a:p>
          <a:p>
            <a:r>
              <a:rPr lang="en-US" sz="2000" dirty="0"/>
              <a:t>Inline JS and CSS are considered unsafe</a:t>
            </a:r>
          </a:p>
          <a:p>
            <a:r>
              <a:rPr lang="en-US" sz="2000" dirty="0"/>
              <a:t>Use of </a:t>
            </a:r>
            <a:r>
              <a:rPr lang="en-US" sz="2000" dirty="0" err="1"/>
              <a:t>eval</a:t>
            </a:r>
            <a:r>
              <a:rPr lang="en-US" sz="2000" dirty="0"/>
              <a:t>(), new Function(string), </a:t>
            </a:r>
            <a:r>
              <a:rPr lang="en-US" sz="2000" dirty="0" err="1"/>
              <a:t>setTimeout</a:t>
            </a:r>
            <a:r>
              <a:rPr lang="en-US" sz="2000" dirty="0"/>
              <a:t>(string), and similar methods are also unsafe</a:t>
            </a:r>
          </a:p>
          <a:p>
            <a:r>
              <a:rPr lang="en-US" sz="2000" dirty="0"/>
              <a:t>CSPs have keywords, such as ‘self’, that give us a shorter syntax and allow us to more safely include inline code with the use of hashes and/or </a:t>
            </a:r>
            <a:r>
              <a:rPr lang="en-US" sz="2000" dirty="0" err="1"/>
              <a:t>nonces</a:t>
            </a:r>
            <a:endParaRPr lang="en-US" sz="2000" dirty="0"/>
          </a:p>
          <a:p>
            <a:r>
              <a:rPr lang="en-US" sz="2000" dirty="0"/>
              <a:t>The Content-Security-Policy-Report-Only header allows us to report on CSP violations without actually blocking content</a:t>
            </a:r>
          </a:p>
          <a:p>
            <a:r>
              <a:rPr lang="en-US" sz="2000" dirty="0"/>
              <a:t>The report-</a:t>
            </a:r>
            <a:r>
              <a:rPr lang="en-US" sz="2000" dirty="0" err="1"/>
              <a:t>uri</a:t>
            </a:r>
            <a:r>
              <a:rPr lang="en-US" sz="2000" dirty="0"/>
              <a:t> directive is extremely useful for aggregating policy violations and allowing us to address the highest traffic issues first</a:t>
            </a:r>
          </a:p>
          <a:p>
            <a:endParaRPr lang="en-US" dirty="0"/>
          </a:p>
        </p:txBody>
      </p:sp>
    </p:spTree>
    <p:extLst>
      <p:ext uri="{BB962C8B-B14F-4D97-AF65-F5344CB8AC3E}">
        <p14:creationId xmlns:p14="http://schemas.microsoft.com/office/powerpoint/2010/main" val="341103289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609600"/>
            <a:ext cx="10131425" cy="4978400"/>
          </a:xfrm>
        </p:spPr>
        <p:txBody>
          <a:bodyPr>
            <a:normAutofit/>
          </a:bodyPr>
          <a:lstStyle/>
          <a:p>
            <a:pPr algn="ctr"/>
            <a:r>
              <a:rPr lang="en-US" sz="8000" dirty="0"/>
              <a:t>Questions?</a:t>
            </a:r>
          </a:p>
        </p:txBody>
      </p:sp>
    </p:spTree>
    <p:extLst>
      <p:ext uri="{BB962C8B-B14F-4D97-AF65-F5344CB8AC3E}">
        <p14:creationId xmlns:p14="http://schemas.microsoft.com/office/powerpoint/2010/main" val="315567404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9301" y="0"/>
            <a:ext cx="10131425" cy="1320800"/>
          </a:xfrm>
        </p:spPr>
        <p:txBody>
          <a:bodyPr>
            <a:normAutofit fontScale="90000"/>
          </a:bodyPr>
          <a:lstStyle/>
          <a:p>
            <a:pPr algn="ctr"/>
            <a:r>
              <a:rPr lang="en-US" sz="4800" dirty="0"/>
              <a:t>Thank you!</a:t>
            </a:r>
            <a:br>
              <a:rPr lang="en-US" sz="4800" dirty="0"/>
            </a:br>
            <a:r>
              <a:rPr lang="en-US" sz="4800" dirty="0"/>
              <a:t>Enjoy a meme!</a:t>
            </a:r>
          </a:p>
        </p:txBody>
      </p:sp>
      <p:pic>
        <p:nvPicPr>
          <p:cNvPr id="5" name="Picture 4"/>
          <p:cNvPicPr>
            <a:picLocks noChangeAspect="1"/>
          </p:cNvPicPr>
          <p:nvPr/>
        </p:nvPicPr>
        <p:blipFill>
          <a:blip r:embed="rId2"/>
          <a:stretch>
            <a:fillRect/>
          </a:stretch>
        </p:blipFill>
        <p:spPr>
          <a:xfrm>
            <a:off x="2240870" y="1320800"/>
            <a:ext cx="7148286" cy="5361215"/>
          </a:xfrm>
          <a:prstGeom prst="rect">
            <a:avLst/>
          </a:prstGeom>
        </p:spPr>
      </p:pic>
    </p:spTree>
    <p:extLst>
      <p:ext uri="{BB962C8B-B14F-4D97-AF65-F5344CB8AC3E}">
        <p14:creationId xmlns:p14="http://schemas.microsoft.com/office/powerpoint/2010/main" val="273481869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838200"/>
            <a:ext cx="11874500" cy="4749799"/>
          </a:xfrm>
        </p:spPr>
        <p:txBody>
          <a:bodyPr>
            <a:normAutofit/>
          </a:bodyPr>
          <a:lstStyle/>
          <a:p>
            <a:pPr marL="0" indent="0">
              <a:buNone/>
            </a:pPr>
            <a:r>
              <a:rPr lang="en-US" sz="3600" dirty="0"/>
              <a:t>Information available as a markdown document at </a:t>
            </a:r>
          </a:p>
          <a:p>
            <a:pPr marL="0" indent="0">
              <a:buNone/>
            </a:pPr>
            <a:endParaRPr lang="en-US" sz="3600" dirty="0"/>
          </a:p>
          <a:p>
            <a:pPr marL="0" indent="0">
              <a:buNone/>
            </a:pPr>
            <a:r>
              <a:rPr lang="en-US" sz="2800" dirty="0">
                <a:hlinkClick r:id="rId2"/>
              </a:rPr>
              <a:t>https://github.com/brycejech/Content-Security-Policy/blob/master/README.md</a:t>
            </a:r>
            <a:endParaRPr lang="en-US" sz="2800" dirty="0"/>
          </a:p>
        </p:txBody>
      </p:sp>
    </p:spTree>
    <p:extLst>
      <p:ext uri="{BB962C8B-B14F-4D97-AF65-F5344CB8AC3E}">
        <p14:creationId xmlns:p14="http://schemas.microsoft.com/office/powerpoint/2010/main" val="38156709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content security policy</a:t>
            </a:r>
          </a:p>
        </p:txBody>
      </p:sp>
      <p:sp>
        <p:nvSpPr>
          <p:cNvPr id="3" name="Content Placeholder 2"/>
          <p:cNvSpPr>
            <a:spLocks noGrp="1"/>
          </p:cNvSpPr>
          <p:nvPr>
            <p:ph idx="1"/>
          </p:nvPr>
        </p:nvSpPr>
        <p:spPr>
          <a:xfrm>
            <a:off x="685801" y="2142067"/>
            <a:ext cx="10131425" cy="4157133"/>
          </a:xfrm>
        </p:spPr>
        <p:txBody>
          <a:bodyPr/>
          <a:lstStyle/>
          <a:p>
            <a:pPr marL="0" indent="0">
              <a:buNone/>
            </a:pPr>
            <a:r>
              <a:rPr lang="en-US" sz="2800" dirty="0"/>
              <a:t>From MDN:</a:t>
            </a:r>
          </a:p>
          <a:p>
            <a:pPr marL="0" indent="0">
              <a:buNone/>
            </a:pPr>
            <a:r>
              <a:rPr lang="en-US" sz="2800" dirty="0"/>
              <a:t>“Content Security Policy (CSP) is an added layer of security that helps to detect and mitigate certain types of attacks, including Cross Site Scripting (XSS) and data injection attacks. These attacks are used for everything from data theft to site defacement or distribution of malware.”</a:t>
            </a:r>
          </a:p>
          <a:p>
            <a:pPr marL="0" indent="0">
              <a:buNone/>
            </a:pPr>
            <a:r>
              <a:rPr lang="en-US" sz="2800" dirty="0"/>
              <a:t>- </a:t>
            </a:r>
            <a:r>
              <a:rPr lang="en-US" sz="2800" dirty="0">
                <a:hlinkClick r:id="rId2"/>
              </a:rPr>
              <a:t>CSP on MDN</a:t>
            </a:r>
            <a:endParaRPr lang="en-US" sz="2800"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17765242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does a content security policy do?</a:t>
            </a:r>
          </a:p>
        </p:txBody>
      </p:sp>
      <p:sp>
        <p:nvSpPr>
          <p:cNvPr id="3" name="Content Placeholder 2"/>
          <p:cNvSpPr>
            <a:spLocks noGrp="1"/>
          </p:cNvSpPr>
          <p:nvPr>
            <p:ph idx="1"/>
          </p:nvPr>
        </p:nvSpPr>
        <p:spPr>
          <a:xfrm>
            <a:off x="685801" y="2142067"/>
            <a:ext cx="10131425" cy="4296833"/>
          </a:xfrm>
        </p:spPr>
        <p:txBody>
          <a:bodyPr>
            <a:noAutofit/>
          </a:bodyPr>
          <a:lstStyle/>
          <a:p>
            <a:pPr marL="0" indent="0">
              <a:buNone/>
            </a:pPr>
            <a:r>
              <a:rPr lang="en-US" sz="2800" dirty="0"/>
              <a:t>A content security policy allows us to instruct the browser on the origins from which scripts, styles, images, frames, and other web resources are allowed to be loaded and executed for any given web page.</a:t>
            </a:r>
          </a:p>
          <a:p>
            <a:pPr marL="0" indent="0">
              <a:buNone/>
            </a:pPr>
            <a:r>
              <a:rPr lang="en-US" sz="2800" dirty="0"/>
              <a:t>A CSP should not be your only layer of defense against XSS attacks. User input still should never be trusted and always be properly sanitized. However, when leveraged correctly, a robust content security policy can be an extremely versatile addition to your defense in depth strategy.</a:t>
            </a:r>
          </a:p>
        </p:txBody>
      </p:sp>
    </p:spTree>
    <p:extLst>
      <p:ext uri="{BB962C8B-B14F-4D97-AF65-F5344CB8AC3E}">
        <p14:creationId xmlns:p14="http://schemas.microsoft.com/office/powerpoint/2010/main" val="21614675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Cross Site Scripting (XSS)?</a:t>
            </a:r>
          </a:p>
        </p:txBody>
      </p:sp>
      <p:sp>
        <p:nvSpPr>
          <p:cNvPr id="3" name="Content Placeholder 2"/>
          <p:cNvSpPr>
            <a:spLocks noGrp="1"/>
          </p:cNvSpPr>
          <p:nvPr>
            <p:ph idx="1"/>
          </p:nvPr>
        </p:nvSpPr>
        <p:spPr>
          <a:xfrm>
            <a:off x="685801" y="2142067"/>
            <a:ext cx="10131425" cy="4258733"/>
          </a:xfrm>
        </p:spPr>
        <p:txBody>
          <a:bodyPr>
            <a:noAutofit/>
          </a:bodyPr>
          <a:lstStyle/>
          <a:p>
            <a:pPr marL="0" indent="0">
              <a:buNone/>
            </a:pPr>
            <a:r>
              <a:rPr lang="en-US" sz="2800" dirty="0"/>
              <a:t>From MDN:</a:t>
            </a:r>
          </a:p>
          <a:p>
            <a:pPr marL="0" indent="0">
              <a:buNone/>
            </a:pPr>
            <a:r>
              <a:rPr lang="en-US" sz="2800" dirty="0"/>
              <a:t>“Cross-site scripting (XSS) is a security exploit which allows an attacker to inject malicious client-side code into a website. This code is executed by the victim's browser and lets the attackers bypass access controls and impersonate users.</a:t>
            </a:r>
          </a:p>
          <a:p>
            <a:pPr marL="0" indent="0">
              <a:buNone/>
            </a:pPr>
            <a:r>
              <a:rPr lang="en-US" sz="2800" dirty="0"/>
              <a:t>According to the Open Web Application Security Project (OWASP), XSS was the third most common Web app vulnerability in 2013.”</a:t>
            </a:r>
          </a:p>
          <a:p>
            <a:pPr>
              <a:buFontTx/>
              <a:buChar char="-"/>
            </a:pPr>
            <a:r>
              <a:rPr lang="en-US" sz="2800" dirty="0">
                <a:hlinkClick r:id="rId2"/>
              </a:rPr>
              <a:t>XSS on MDN</a:t>
            </a:r>
            <a:endParaRPr lang="en-US" sz="2800" dirty="0"/>
          </a:p>
          <a:p>
            <a:pPr>
              <a:buFontTx/>
              <a:buChar char="-"/>
            </a:pPr>
            <a:r>
              <a:rPr lang="en-US" sz="2800" dirty="0">
                <a:hlinkClick r:id="rId3"/>
              </a:rPr>
              <a:t>XSS on OWASP</a:t>
            </a:r>
            <a:endParaRPr lang="en-US" sz="2800" dirty="0"/>
          </a:p>
        </p:txBody>
      </p:sp>
    </p:spTree>
    <p:extLst>
      <p:ext uri="{BB962C8B-B14F-4D97-AF65-F5344CB8AC3E}">
        <p14:creationId xmlns:p14="http://schemas.microsoft.com/office/powerpoint/2010/main" val="29295295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are http headers?</a:t>
            </a:r>
          </a:p>
        </p:txBody>
      </p:sp>
      <p:sp>
        <p:nvSpPr>
          <p:cNvPr id="3" name="Content Placeholder 2"/>
          <p:cNvSpPr>
            <a:spLocks noGrp="1"/>
          </p:cNvSpPr>
          <p:nvPr>
            <p:ph idx="1"/>
          </p:nvPr>
        </p:nvSpPr>
        <p:spPr/>
        <p:txBody>
          <a:bodyPr>
            <a:normAutofit/>
          </a:bodyPr>
          <a:lstStyle/>
          <a:p>
            <a:pPr marL="0" indent="0">
              <a:buNone/>
            </a:pPr>
            <a:r>
              <a:rPr lang="en-US" sz="3200" dirty="0"/>
              <a:t>HTTP headers are part of an HTTP request or response, they convey additional information about the request/response. A header consists of it's case insensitive name followed by a colon, then it's value (without line breaks). Leading white space before the value is ignored.</a:t>
            </a:r>
          </a:p>
        </p:txBody>
      </p:sp>
    </p:spTree>
    <p:extLst>
      <p:ext uri="{BB962C8B-B14F-4D97-AF65-F5344CB8AC3E}">
        <p14:creationId xmlns:p14="http://schemas.microsoft.com/office/powerpoint/2010/main" val="21541424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79513" y="203200"/>
            <a:ext cx="9905998" cy="636588"/>
          </a:xfrm>
        </p:spPr>
        <p:txBody>
          <a:bodyPr>
            <a:normAutofit fontScale="90000"/>
          </a:bodyPr>
          <a:lstStyle/>
          <a:p>
            <a:r>
              <a:rPr lang="en-US" dirty="0"/>
              <a:t>http Response Header examples</a:t>
            </a:r>
          </a:p>
        </p:txBody>
      </p:sp>
      <p:pic>
        <p:nvPicPr>
          <p:cNvPr id="5" name="Content Placeholder 4"/>
          <p:cNvPicPr>
            <a:picLocks noGrp="1" noChangeAspect="1"/>
          </p:cNvPicPr>
          <p:nvPr>
            <p:ph idx="1"/>
          </p:nvPr>
        </p:nvPicPr>
        <p:blipFill>
          <a:blip r:embed="rId2"/>
          <a:stretch>
            <a:fillRect/>
          </a:stretch>
        </p:blipFill>
        <p:spPr>
          <a:xfrm>
            <a:off x="2639832" y="839788"/>
            <a:ext cx="6985360" cy="5827712"/>
          </a:xfrm>
        </p:spPr>
      </p:pic>
    </p:spTree>
    <p:extLst>
      <p:ext uri="{BB962C8B-B14F-4D97-AF65-F5344CB8AC3E}">
        <p14:creationId xmlns:p14="http://schemas.microsoft.com/office/powerpoint/2010/main" val="8365205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the content-security-policy header</a:t>
            </a:r>
          </a:p>
        </p:txBody>
      </p:sp>
      <p:sp>
        <p:nvSpPr>
          <p:cNvPr id="3" name="Content Placeholder 2"/>
          <p:cNvSpPr>
            <a:spLocks noGrp="1"/>
          </p:cNvSpPr>
          <p:nvPr>
            <p:ph idx="1"/>
          </p:nvPr>
        </p:nvSpPr>
        <p:spPr>
          <a:xfrm>
            <a:off x="748506" y="2097088"/>
            <a:ext cx="10691811" cy="4240213"/>
          </a:xfrm>
        </p:spPr>
        <p:txBody>
          <a:bodyPr>
            <a:normAutofit/>
          </a:bodyPr>
          <a:lstStyle/>
          <a:p>
            <a:pPr marL="0" indent="0">
              <a:buNone/>
            </a:pPr>
            <a:r>
              <a:rPr lang="en-US" sz="3200" dirty="0"/>
              <a:t>Currently, the most widely supported version of CSP is version 2. All of the keywords and directives mentioned here are supported in this CSP version.</a:t>
            </a:r>
          </a:p>
          <a:p>
            <a:pPr marL="0" indent="0">
              <a:lnSpc>
                <a:spcPct val="100000"/>
              </a:lnSpc>
              <a:buNone/>
            </a:pPr>
            <a:r>
              <a:rPr lang="en-US" sz="2400" dirty="0"/>
              <a:t>*Browser support is sometimes limited, more on that later.</a:t>
            </a:r>
          </a:p>
          <a:p>
            <a:pPr marL="0" indent="0">
              <a:buNone/>
            </a:pPr>
            <a:r>
              <a:rPr lang="en-US" sz="3200" dirty="0"/>
              <a:t>To use a CSP, we must configure our server to return the `Content-Security-Policy` HTTP header:</a:t>
            </a:r>
          </a:p>
          <a:p>
            <a:pPr marL="0" indent="0">
              <a:buNone/>
            </a:pPr>
            <a:r>
              <a:rPr lang="en-US" sz="3200" dirty="0"/>
              <a:t>Content-Security-Policy: &lt;policy&gt;</a:t>
            </a:r>
          </a:p>
        </p:txBody>
      </p:sp>
    </p:spTree>
    <p:extLst>
      <p:ext uri="{BB962C8B-B14F-4D97-AF65-F5344CB8AC3E}">
        <p14:creationId xmlns:p14="http://schemas.microsoft.com/office/powerpoint/2010/main" val="11527141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5956" y="177800"/>
            <a:ext cx="10131425" cy="1456267"/>
          </a:xfrm>
        </p:spPr>
        <p:txBody>
          <a:bodyPr/>
          <a:lstStyle/>
          <a:p>
            <a:r>
              <a:rPr lang="en-US" dirty="0"/>
              <a:t>Setting the content-security-policy in header in popular web servers</a:t>
            </a:r>
          </a:p>
        </p:txBody>
      </p:sp>
      <p:sp>
        <p:nvSpPr>
          <p:cNvPr id="3" name="Content Placeholder 2"/>
          <p:cNvSpPr>
            <a:spLocks noGrp="1"/>
          </p:cNvSpPr>
          <p:nvPr>
            <p:ph idx="1"/>
          </p:nvPr>
        </p:nvSpPr>
        <p:spPr>
          <a:xfrm>
            <a:off x="665956" y="1473200"/>
            <a:ext cx="10856911" cy="5105401"/>
          </a:xfrm>
        </p:spPr>
        <p:txBody>
          <a:bodyPr>
            <a:normAutofit/>
          </a:bodyPr>
          <a:lstStyle/>
          <a:p>
            <a:r>
              <a:rPr lang="en-US" sz="2800" dirty="0"/>
              <a:t>Nginx</a:t>
            </a:r>
          </a:p>
          <a:p>
            <a:pPr marL="457200" lvl="1" indent="0">
              <a:buNone/>
            </a:pPr>
            <a:r>
              <a:rPr lang="en-US" sz="2400" dirty="0"/>
              <a:t>In the server{ } block in the </a:t>
            </a:r>
            <a:r>
              <a:rPr lang="en-US" sz="2400" dirty="0" err="1"/>
              <a:t>nginx.conf</a:t>
            </a:r>
            <a:r>
              <a:rPr lang="en-US" sz="2400" dirty="0"/>
              <a:t> file, add the following</a:t>
            </a:r>
          </a:p>
          <a:p>
            <a:pPr marL="914400" lvl="2" indent="0">
              <a:buNone/>
            </a:pPr>
            <a:r>
              <a:rPr lang="en-US" sz="2000" dirty="0" err="1"/>
              <a:t>add_header</a:t>
            </a:r>
            <a:r>
              <a:rPr lang="en-US" sz="2000" dirty="0"/>
              <a:t> Content-Security-Policy “&lt;your policy&gt;”;</a:t>
            </a:r>
          </a:p>
          <a:p>
            <a:r>
              <a:rPr lang="en-US" sz="2800" dirty="0"/>
              <a:t>Apache</a:t>
            </a:r>
          </a:p>
          <a:p>
            <a:pPr marL="457200" lvl="1" indent="0">
              <a:buNone/>
            </a:pPr>
            <a:r>
              <a:rPr lang="en-US" sz="2400" dirty="0"/>
              <a:t>In the </a:t>
            </a:r>
            <a:r>
              <a:rPr lang="en-US" sz="2400" dirty="0" err="1"/>
              <a:t>httpd.conf</a:t>
            </a:r>
            <a:r>
              <a:rPr lang="en-US" sz="2400" dirty="0"/>
              <a:t> file for the host or in an .</a:t>
            </a:r>
            <a:r>
              <a:rPr lang="en-US" sz="2400" dirty="0" err="1"/>
              <a:t>htaccess</a:t>
            </a:r>
            <a:r>
              <a:rPr lang="en-US" sz="2400" dirty="0"/>
              <a:t> file, add:</a:t>
            </a:r>
          </a:p>
          <a:p>
            <a:pPr marL="914400" lvl="2" indent="0">
              <a:buNone/>
            </a:pPr>
            <a:r>
              <a:rPr lang="en-US" sz="2000" dirty="0"/>
              <a:t>Header set Content-Security-Policy “&lt;your policy&gt;”</a:t>
            </a:r>
          </a:p>
          <a:p>
            <a:r>
              <a:rPr lang="en-US" sz="2800" dirty="0"/>
              <a:t>IIS</a:t>
            </a:r>
          </a:p>
          <a:p>
            <a:pPr marL="457200" lvl="1" indent="0">
              <a:buNone/>
            </a:pPr>
            <a:r>
              <a:rPr lang="en-US" sz="2400" dirty="0"/>
              <a:t>In the </a:t>
            </a:r>
            <a:r>
              <a:rPr lang="en-US" sz="2400" dirty="0" err="1"/>
              <a:t>web.config</a:t>
            </a:r>
            <a:r>
              <a:rPr lang="en-US" sz="2400" dirty="0"/>
              <a:t> file, in the &lt;</a:t>
            </a:r>
            <a:r>
              <a:rPr lang="en-US" sz="2400" dirty="0" err="1"/>
              <a:t>system.webServer</a:t>
            </a:r>
            <a:r>
              <a:rPr lang="en-US" sz="2400" dirty="0"/>
              <a:t>&gt; node, in the &lt;</a:t>
            </a:r>
            <a:r>
              <a:rPr lang="en-US" sz="2400" dirty="0" err="1"/>
              <a:t>httpProtocol</a:t>
            </a:r>
            <a:r>
              <a:rPr lang="en-US" sz="2400" dirty="0"/>
              <a:t>&gt; node, in the &lt;</a:t>
            </a:r>
            <a:r>
              <a:rPr lang="en-US" sz="2400" dirty="0" err="1"/>
              <a:t>customHeader</a:t>
            </a:r>
            <a:r>
              <a:rPr lang="en-US" sz="2400" dirty="0"/>
              <a:t>&gt; node, add the following:</a:t>
            </a:r>
          </a:p>
          <a:p>
            <a:pPr marL="914400" lvl="2" indent="0">
              <a:buNone/>
            </a:pPr>
            <a:r>
              <a:rPr lang="en-US" sz="2000" dirty="0"/>
              <a:t>&lt;add name=“Content-Security-Policy” value=“&lt;your policy&gt;” </a:t>
            </a:r>
          </a:p>
        </p:txBody>
      </p:sp>
    </p:spTree>
    <p:extLst>
      <p:ext uri="{BB962C8B-B14F-4D97-AF65-F5344CB8AC3E}">
        <p14:creationId xmlns:p14="http://schemas.microsoft.com/office/powerpoint/2010/main" val="137923320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TM03457452[[fn=Celestial]]</Template>
  <TotalTime>253</TotalTime>
  <Words>2272</Words>
  <Application>Microsoft Office PowerPoint</Application>
  <PresentationFormat>Widescreen</PresentationFormat>
  <Paragraphs>212</Paragraphs>
  <Slides>29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29</vt:i4>
      </vt:variant>
    </vt:vector>
  </HeadingPairs>
  <TitlesOfParts>
    <vt:vector size="33" baseType="lpstr">
      <vt:lpstr>Arial</vt:lpstr>
      <vt:lpstr>Calibri</vt:lpstr>
      <vt:lpstr>Calibri Light</vt:lpstr>
      <vt:lpstr>Celestial</vt:lpstr>
      <vt:lpstr>Content Security Policy </vt:lpstr>
      <vt:lpstr>About the speaker</vt:lpstr>
      <vt:lpstr>What is content security policy</vt:lpstr>
      <vt:lpstr>What does a content security policy do?</vt:lpstr>
      <vt:lpstr>What is Cross Site Scripting (XSS)?</vt:lpstr>
      <vt:lpstr>What are http headers?</vt:lpstr>
      <vt:lpstr>http Response Header examples</vt:lpstr>
      <vt:lpstr>Using the content-security-policy header</vt:lpstr>
      <vt:lpstr>Setting the content-security-policy in header in popular web servers</vt:lpstr>
      <vt:lpstr>Other methods</vt:lpstr>
      <vt:lpstr>Example usage</vt:lpstr>
      <vt:lpstr>Example usage</vt:lpstr>
      <vt:lpstr>A more restrictive example</vt:lpstr>
      <vt:lpstr>Why is the use of inline JavaScript and CSS considered unsafe?</vt:lpstr>
      <vt:lpstr>What makes styles or scripts 'inline'</vt:lpstr>
      <vt:lpstr>What about unsafe eval?</vt:lpstr>
      <vt:lpstr>Keywords</vt:lpstr>
      <vt:lpstr>Directives</vt:lpstr>
      <vt:lpstr>Directives Continued</vt:lpstr>
      <vt:lpstr>What does a production csp look like?</vt:lpstr>
      <vt:lpstr>Testing a policy with report-only mode</vt:lpstr>
      <vt:lpstr>Using the report-uri directive to collect policy violations</vt:lpstr>
      <vt:lpstr>PowerPoint Presentation</vt:lpstr>
      <vt:lpstr>PowerPoint Presentation</vt:lpstr>
      <vt:lpstr>Browser Support</vt:lpstr>
      <vt:lpstr>Summary</vt:lpstr>
      <vt:lpstr>Questions?</vt:lpstr>
      <vt:lpstr>Thank you! Enjoy a meme!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Content Security Policy </dc:title>
  <dc:creator>Bryce Jech</dc:creator>
  <cp:lastModifiedBy>Bryce Jech</cp:lastModifiedBy>
  <cp:revision>22</cp:revision>
  <dcterms:created xsi:type="dcterms:W3CDTF">2017-09-24T00:56:01Z</dcterms:created>
  <dcterms:modified xsi:type="dcterms:W3CDTF">2017-09-24T14:45:23Z</dcterms:modified>
</cp:coreProperties>
</file>