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-610" y="11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9510-DE45-4B68-A8AF-D3F8990C62B4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3E46-061A-459A-B5A2-542A7EA52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9510-DE45-4B68-A8AF-D3F8990C62B4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3E46-061A-459A-B5A2-542A7EA52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9510-DE45-4B68-A8AF-D3F8990C62B4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3E46-061A-459A-B5A2-542A7EA52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9510-DE45-4B68-A8AF-D3F8990C62B4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3E46-061A-459A-B5A2-542A7EA52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9510-DE45-4B68-A8AF-D3F8990C62B4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3E46-061A-459A-B5A2-542A7EA52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9510-DE45-4B68-A8AF-D3F8990C62B4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3E46-061A-459A-B5A2-542A7EA52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9510-DE45-4B68-A8AF-D3F8990C62B4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3E46-061A-459A-B5A2-542A7EA52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9510-DE45-4B68-A8AF-D3F8990C62B4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3E46-061A-459A-B5A2-542A7EA52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9510-DE45-4B68-A8AF-D3F8990C62B4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3E46-061A-459A-B5A2-542A7EA52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9510-DE45-4B68-A8AF-D3F8990C62B4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3E46-061A-459A-B5A2-542A7EA52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9510-DE45-4B68-A8AF-D3F8990C62B4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3E46-061A-459A-B5A2-542A7EA52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89510-DE45-4B68-A8AF-D3F8990C62B4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3E46-061A-459A-B5A2-542A7EA52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5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174057" y="2182750"/>
            <a:ext cx="3730795" cy="3745273"/>
            <a:chOff x="5174057" y="2182750"/>
            <a:chExt cx="3730795" cy="3745273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4057" y="2182750"/>
              <a:ext cx="3730795" cy="3745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6047633" y="4769691"/>
              <a:ext cx="77938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FFFF00"/>
                  </a:solidFill>
                  <a:latin typeface="Euclid" pitchFamily="18" charset="0"/>
                </a:rPr>
                <a:t>Sidewall</a:t>
              </a:r>
            </a:p>
            <a:p>
              <a:pPr eaLnBrk="1" hangingPunct="1"/>
              <a:r>
                <a:rPr lang="en-US" sz="1200" b="1" dirty="0">
                  <a:solidFill>
                    <a:srgbClr val="FFFF00"/>
                  </a:solidFill>
                  <a:latin typeface="Euclid" pitchFamily="18" charset="0"/>
                </a:rPr>
                <a:t>    Angle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6047633" y="2761916"/>
              <a:ext cx="154444" cy="2471108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 flipV="1">
              <a:off x="7669298" y="2761916"/>
              <a:ext cx="77222" cy="2471108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6588188" y="2761916"/>
              <a:ext cx="72334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FFFF00"/>
                  </a:solidFill>
                  <a:latin typeface="Euclid" pitchFamily="18" charset="0"/>
                </a:rPr>
                <a:t>Top CD</a:t>
              </a: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6202077" y="2761916"/>
              <a:ext cx="1467221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sysDash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" name="Arc 13"/>
            <p:cNvSpPr>
              <a:spLocks/>
            </p:cNvSpPr>
            <p:nvPr/>
          </p:nvSpPr>
          <p:spPr bwMode="auto">
            <a:xfrm>
              <a:off x="6047633" y="5001358"/>
              <a:ext cx="231666" cy="231666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6433744" y="5263591"/>
              <a:ext cx="9733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FFFF00"/>
                  </a:solidFill>
                  <a:latin typeface="Euclid" pitchFamily="18" charset="0"/>
                </a:rPr>
                <a:t>Bottom CD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6047633" y="5233024"/>
              <a:ext cx="1698887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sysDash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6510966" y="3997470"/>
              <a:ext cx="9396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FFFF00"/>
                  </a:solidFill>
                  <a:latin typeface="Euclid" pitchFamily="18" charset="0"/>
                </a:rPr>
                <a:t>Middle CD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6124855" y="3997470"/>
              <a:ext cx="1544443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sysDash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8132631" y="2607472"/>
              <a:ext cx="0" cy="262555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sysDash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7205965" y="2607472"/>
              <a:ext cx="1158332" cy="0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8132631" y="3456915"/>
              <a:ext cx="6373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rgbClr val="FFFF00"/>
                  </a:solidFill>
                  <a:latin typeface="Euclid" pitchFamily="18" charset="0"/>
                </a:rPr>
                <a:t>Poly</a:t>
              </a:r>
            </a:p>
            <a:p>
              <a:pPr eaLnBrk="1" hangingPunct="1"/>
              <a:r>
                <a:rPr lang="en-US" sz="1200" b="1" dirty="0">
                  <a:solidFill>
                    <a:srgbClr val="FFFF00"/>
                  </a:solidFill>
                  <a:latin typeface="Euclid" pitchFamily="18" charset="0"/>
                </a:rPr>
                <a:t>Height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81000" y="1524000"/>
            <a:ext cx="4343400" cy="3276600"/>
            <a:chOff x="685800" y="1066800"/>
            <a:chExt cx="4343400" cy="3276600"/>
          </a:xfrm>
        </p:grpSpPr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685800" y="1066800"/>
              <a:ext cx="4343400" cy="3204238"/>
              <a:chOff x="1674" y="6982"/>
              <a:chExt cx="8593" cy="5165"/>
            </a:xfrm>
          </p:grpSpPr>
          <p:pic>
            <p:nvPicPr>
              <p:cNvPr id="22" name="Picture 2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6357" r="5379"/>
              <a:stretch>
                <a:fillRect/>
              </a:stretch>
            </p:blipFill>
            <p:spPr bwMode="auto">
              <a:xfrm>
                <a:off x="6095" y="6982"/>
                <a:ext cx="4172" cy="5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2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6879" r="4210"/>
              <a:stretch>
                <a:fillRect/>
              </a:stretch>
            </p:blipFill>
            <p:spPr bwMode="auto">
              <a:xfrm>
                <a:off x="1674" y="7002"/>
                <a:ext cx="4186" cy="5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990600" y="4066401"/>
              <a:ext cx="16151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Euclid" pitchFamily="18" charset="0"/>
                </a:rPr>
                <a:t>(a) Before Alignment</a:t>
              </a:r>
              <a:endParaRPr lang="en-US" sz="1200" dirty="0">
                <a:latin typeface="Euclid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00400" y="4066401"/>
              <a:ext cx="1543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Euclid" pitchFamily="18" charset="0"/>
                </a:rPr>
                <a:t>(b) After Alignment</a:t>
              </a:r>
              <a:endParaRPr lang="en-US" sz="1200" dirty="0">
                <a:latin typeface="Euclid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R2R control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Review existing methods</a:t>
            </a:r>
          </a:p>
          <a:p>
            <a:r>
              <a:rPr lang="en-US" dirty="0" smtClean="0"/>
              <a:t>Show VM assisted strategy</a:t>
            </a:r>
          </a:p>
          <a:p>
            <a:r>
              <a:rPr lang="en-US" dirty="0" smtClean="0"/>
              <a:t>Model mismatch index, residual autocorrelation index</a:t>
            </a:r>
          </a:p>
          <a:p>
            <a:r>
              <a:rPr lang="en-US" dirty="0" smtClean="0"/>
              <a:t>Plots:</a:t>
            </a:r>
          </a:p>
          <a:p>
            <a:r>
              <a:rPr lang="en-US" dirty="0" smtClean="0"/>
              <a:t>Simulated cases, 1, mismatch, 2, bad tuning, 3. lots of delays</a:t>
            </a:r>
          </a:p>
          <a:p>
            <a:r>
              <a:rPr lang="en-US" dirty="0" smtClean="0"/>
              <a:t>Contour plots (axis: 1, plant model, 2. tuning factor, values: output variance, </a:t>
            </a:r>
            <a:r>
              <a:rPr lang="en-US" smtClean="0"/>
              <a:t>performance index)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Etch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Alignment</a:t>
            </a:r>
          </a:p>
          <a:p>
            <a:r>
              <a:rPr lang="en-US" b="1" dirty="0" smtClean="0"/>
              <a:t>Raw PLS Prediction/ Simplified PLS </a:t>
            </a:r>
            <a:r>
              <a:rPr lang="en-US" b="1" dirty="0" err="1" smtClean="0"/>
              <a:t>prediciton</a:t>
            </a:r>
            <a:endParaRPr lang="en-US" b="1" dirty="0" smtClean="0"/>
          </a:p>
          <a:p>
            <a:r>
              <a:rPr lang="en-US" b="1" dirty="0" smtClean="0"/>
              <a:t>MW PLS</a:t>
            </a:r>
          </a:p>
          <a:p>
            <a:r>
              <a:rPr lang="en-US" dirty="0" smtClean="0"/>
              <a:t>MW-TPLS</a:t>
            </a:r>
          </a:p>
          <a:p>
            <a:r>
              <a:rPr lang="en-US" dirty="0" smtClean="0"/>
              <a:t>GSMMS PLS</a:t>
            </a:r>
          </a:p>
          <a:p>
            <a:r>
              <a:rPr lang="en-US" dirty="0" smtClean="0"/>
              <a:t>Case Study Comparison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 Etch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 Description</a:t>
            </a:r>
          </a:p>
          <a:p>
            <a:r>
              <a:rPr lang="en-US" dirty="0" smtClean="0"/>
              <a:t>Narrow down variable selection</a:t>
            </a:r>
          </a:p>
          <a:p>
            <a:r>
              <a:rPr lang="en-US" dirty="0" smtClean="0"/>
              <a:t>Relevant Variable Identification and Contribution Study</a:t>
            </a:r>
          </a:p>
          <a:p>
            <a:r>
              <a:rPr lang="en-US" dirty="0" smtClean="0"/>
              <a:t>Final Prediction Results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tentimages.storage.googleapis.com/pages/US5926690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249868" y="-497267"/>
            <a:ext cx="4720466" cy="6934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61" name="Object 1"/>
          <p:cNvGraphicFramePr>
            <a:graphicFrameLocks noChangeAspect="1"/>
          </p:cNvGraphicFramePr>
          <p:nvPr/>
        </p:nvGraphicFramePr>
        <p:xfrm>
          <a:off x="1447800" y="1828800"/>
          <a:ext cx="5478463" cy="2232025"/>
        </p:xfrm>
        <a:graphic>
          <a:graphicData uri="http://schemas.openxmlformats.org/presentationml/2006/ole">
            <p:oleObj spid="_x0000_s15361" r:id="rId3" imgW="8743892" imgH="3562337" progId="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80999" y="228600"/>
          <a:ext cx="8042591" cy="5638800"/>
        </p:xfrm>
        <a:graphic>
          <a:graphicData uri="http://schemas.openxmlformats.org/presentationml/2006/ole">
            <p:oleObj spid="_x0000_s32770" name="Graph" r:id="rId3" imgW="4092840" imgH="2872080" progId="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199" y="609600"/>
            <a:ext cx="436879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Controller Performance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Simulate a EWMA process first</a:t>
            </a:r>
          </a:p>
          <a:p>
            <a:r>
              <a:rPr lang="en-US" dirty="0" smtClean="0"/>
              <a:t>Simulate a case with gain drift in addition to process drift..</a:t>
            </a:r>
          </a:p>
          <a:p>
            <a:r>
              <a:rPr lang="en-US" dirty="0" smtClean="0"/>
              <a:t>Simulate a case with process drifts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200 samples normal with drifts</a:t>
            </a:r>
          </a:p>
          <a:p>
            <a:r>
              <a:rPr lang="en-US" dirty="0" smtClean="0"/>
              <a:t>200 samples with process gain mismatch</a:t>
            </a:r>
          </a:p>
          <a:p>
            <a:r>
              <a:rPr lang="en-US" dirty="0" smtClean="0"/>
              <a:t>200 samples return to normal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95412"/>
            <a:ext cx="5486400" cy="16802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R2R control diagram</a:t>
            </a:r>
            <a:endParaRPr lang="en-US" dirty="0"/>
          </a:p>
        </p:txBody>
      </p:sp>
      <p:grpSp>
        <p:nvGrpSpPr>
          <p:cNvPr id="33794" name="Group 4"/>
          <p:cNvGrpSpPr>
            <a:grpSpLocks/>
          </p:cNvGrpSpPr>
          <p:nvPr/>
        </p:nvGrpSpPr>
        <p:grpSpPr bwMode="auto">
          <a:xfrm>
            <a:off x="1193800" y="1219200"/>
            <a:ext cx="5699125" cy="1808162"/>
            <a:chOff x="0" y="0"/>
            <a:chExt cx="56989" cy="18075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7538" y="15523"/>
              <a:ext cx="17331" cy="255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Model-Plant Error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7230" cy="254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Set-point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2351" y="8356"/>
              <a:ext cx="12121" cy="254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Model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7958" y="1807"/>
              <a:ext cx="19031" cy="264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Time delay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2541" y="1701"/>
              <a:ext cx="9144" cy="232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Real Process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1376" y="2020"/>
              <a:ext cx="9144" cy="232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Arial" pitchFamily="34" charset="0"/>
                </a:rPr>
                <a:t>Control law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066800" y="3200400"/>
            <a:ext cx="6553200" cy="2819400"/>
            <a:chOff x="1066800" y="3200400"/>
            <a:chExt cx="6553200" cy="2819400"/>
          </a:xfrm>
        </p:grpSpPr>
        <p:grpSp>
          <p:nvGrpSpPr>
            <p:cNvPr id="95" name="Group 94"/>
            <p:cNvGrpSpPr/>
            <p:nvPr/>
          </p:nvGrpSpPr>
          <p:grpSpPr>
            <a:xfrm>
              <a:off x="1066800" y="3200400"/>
              <a:ext cx="6553200" cy="2819400"/>
              <a:chOff x="1066800" y="3200400"/>
              <a:chExt cx="6553200" cy="28194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752600" y="4076700"/>
                <a:ext cx="457200" cy="4572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Euclid" pitchFamily="18" charset="0"/>
                  </a:rPr>
                  <a:t>∑</a:t>
                </a:r>
                <a:endParaRPr lang="en-US" dirty="0">
                  <a:latin typeface="Euclid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514600" y="4076700"/>
                <a:ext cx="914400" cy="4572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latin typeface="Euclid" pitchFamily="18" charset="0"/>
                  </a:rPr>
                  <a:t>G</a:t>
                </a:r>
                <a:r>
                  <a:rPr lang="en-US" sz="1600" baseline="-25000" dirty="0" err="1" smtClean="0">
                    <a:latin typeface="Euclid" pitchFamily="18" charset="0"/>
                  </a:rPr>
                  <a:t>c</a:t>
                </a:r>
                <a:r>
                  <a:rPr lang="en-US" sz="1600" dirty="0" smtClean="0">
                    <a:latin typeface="Euclid" pitchFamily="18" charset="0"/>
                  </a:rPr>
                  <a:t>(q</a:t>
                </a:r>
                <a:r>
                  <a:rPr lang="en-US" sz="1600" baseline="30000" dirty="0" smtClean="0">
                    <a:latin typeface="Euclid" pitchFamily="18" charset="0"/>
                  </a:rPr>
                  <a:t>-1</a:t>
                </a:r>
                <a:r>
                  <a:rPr lang="en-US" sz="1600" dirty="0" smtClean="0">
                    <a:latin typeface="Euclid" pitchFamily="18" charset="0"/>
                  </a:rPr>
                  <a:t>)</a:t>
                </a:r>
                <a:endParaRPr lang="en-US" sz="1600" dirty="0">
                  <a:latin typeface="Euclid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886200" y="4076700"/>
                <a:ext cx="914400" cy="4572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latin typeface="Euclid" pitchFamily="18" charset="0"/>
                  </a:rPr>
                  <a:t>G</a:t>
                </a:r>
                <a:r>
                  <a:rPr lang="en-US" sz="1600" baseline="-25000" dirty="0" err="1" smtClean="0">
                    <a:latin typeface="Euclid" pitchFamily="18" charset="0"/>
                  </a:rPr>
                  <a:t>p</a:t>
                </a:r>
                <a:r>
                  <a:rPr lang="en-US" sz="1600" dirty="0" smtClean="0">
                    <a:latin typeface="Euclid" pitchFamily="18" charset="0"/>
                  </a:rPr>
                  <a:t>(q</a:t>
                </a:r>
                <a:r>
                  <a:rPr lang="en-US" sz="1600" baseline="30000" dirty="0" smtClean="0">
                    <a:latin typeface="Euclid" pitchFamily="18" charset="0"/>
                  </a:rPr>
                  <a:t>-1</a:t>
                </a:r>
                <a:r>
                  <a:rPr lang="en-US" sz="1600" dirty="0" smtClean="0">
                    <a:latin typeface="Euclid" pitchFamily="18" charset="0"/>
                  </a:rPr>
                  <a:t>)</a:t>
                </a:r>
                <a:endParaRPr lang="en-US" sz="1600" dirty="0">
                  <a:latin typeface="Euclid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6200" y="4876800"/>
                <a:ext cx="914400" cy="4572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Euclid" pitchFamily="18" charset="0"/>
                  </a:rPr>
                  <a:t>G</a:t>
                </a:r>
                <a:r>
                  <a:rPr lang="en-US" sz="1600" baseline="-25000" dirty="0" smtClean="0">
                    <a:latin typeface="Euclid" pitchFamily="18" charset="0"/>
                  </a:rPr>
                  <a:t>m</a:t>
                </a:r>
                <a:r>
                  <a:rPr lang="en-US" sz="1600" dirty="0" smtClean="0">
                    <a:latin typeface="Euclid" pitchFamily="18" charset="0"/>
                  </a:rPr>
                  <a:t>(q</a:t>
                </a:r>
                <a:r>
                  <a:rPr lang="en-US" sz="1600" baseline="30000" dirty="0" smtClean="0">
                    <a:latin typeface="Euclid" pitchFamily="18" charset="0"/>
                  </a:rPr>
                  <a:t>-1</a:t>
                </a:r>
                <a:r>
                  <a:rPr lang="en-US" sz="1600" dirty="0" smtClean="0">
                    <a:latin typeface="Euclid" pitchFamily="18" charset="0"/>
                  </a:rPr>
                  <a:t>)</a:t>
                </a:r>
                <a:endParaRPr lang="en-US" sz="1600" dirty="0" smtClean="0">
                  <a:latin typeface="Euclid" pitchFamily="18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105400" y="4076700"/>
                <a:ext cx="457200" cy="4572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Euclid" pitchFamily="18" charset="0"/>
                  </a:rPr>
                  <a:t>∑</a:t>
                </a:r>
                <a:endParaRPr lang="en-US" dirty="0">
                  <a:latin typeface="Euclid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943600" y="4076700"/>
                <a:ext cx="609600" cy="4572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Euclid" pitchFamily="18" charset="0"/>
                  </a:rPr>
                  <a:t>D</a:t>
                </a:r>
                <a:endParaRPr lang="en-US" dirty="0">
                  <a:latin typeface="Euclid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705600" y="4876800"/>
                <a:ext cx="457200" cy="4572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Euclid" pitchFamily="18" charset="0"/>
                  </a:rPr>
                  <a:t>∑</a:t>
                </a:r>
                <a:endParaRPr lang="en-US" dirty="0">
                  <a:latin typeface="Euclid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00400" y="5562600"/>
                <a:ext cx="914400" cy="4572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atin typeface="Euclid" pitchFamily="18" charset="0"/>
                  </a:rPr>
                  <a:t>G</a:t>
                </a:r>
                <a:r>
                  <a:rPr lang="en-US" baseline="-25000" dirty="0" err="1" smtClean="0">
                    <a:latin typeface="Euclid" pitchFamily="18" charset="0"/>
                  </a:rPr>
                  <a:t>e</a:t>
                </a:r>
                <a:r>
                  <a:rPr lang="en-US" dirty="0" smtClean="0">
                    <a:latin typeface="Euclid" pitchFamily="18" charset="0"/>
                  </a:rPr>
                  <a:t>(q</a:t>
                </a:r>
                <a:r>
                  <a:rPr lang="en-US" baseline="30000" dirty="0" smtClean="0">
                    <a:latin typeface="Euclid" pitchFamily="18" charset="0"/>
                  </a:rPr>
                  <a:t>-1</a:t>
                </a:r>
                <a:r>
                  <a:rPr lang="en-US" dirty="0" smtClean="0">
                    <a:latin typeface="Euclid" pitchFamily="18" charset="0"/>
                  </a:rPr>
                  <a:t>)</a:t>
                </a:r>
                <a:endParaRPr lang="en-US" dirty="0">
                  <a:latin typeface="Euclid" pitchFamily="18" charset="0"/>
                </a:endParaRPr>
              </a:p>
            </p:txBody>
          </p:sp>
          <p:cxnSp>
            <p:nvCxnSpPr>
              <p:cNvPr id="23" name="Straight Arrow Connector 22"/>
              <p:cNvCxnSpPr>
                <a:endCxn id="11" idx="2"/>
              </p:cNvCxnSpPr>
              <p:nvPr/>
            </p:nvCxnSpPr>
            <p:spPr>
              <a:xfrm>
                <a:off x="1066800" y="43053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11" idx="6"/>
                <a:endCxn id="13" idx="1"/>
              </p:cNvCxnSpPr>
              <p:nvPr/>
            </p:nvCxnSpPr>
            <p:spPr>
              <a:xfrm>
                <a:off x="2209800" y="4305300"/>
                <a:ext cx="304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3" idx="3"/>
                <a:endCxn id="14" idx="1"/>
              </p:cNvCxnSpPr>
              <p:nvPr/>
            </p:nvCxnSpPr>
            <p:spPr>
              <a:xfrm>
                <a:off x="3429000" y="43053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4" idx="3"/>
                <a:endCxn id="16" idx="2"/>
              </p:cNvCxnSpPr>
              <p:nvPr/>
            </p:nvCxnSpPr>
            <p:spPr>
              <a:xfrm>
                <a:off x="4800600" y="4305300"/>
                <a:ext cx="304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6" idx="6"/>
                <a:endCxn id="17" idx="1"/>
              </p:cNvCxnSpPr>
              <p:nvPr/>
            </p:nvCxnSpPr>
            <p:spPr>
              <a:xfrm>
                <a:off x="5562600" y="4305300"/>
                <a:ext cx="381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7" idx="3"/>
              </p:cNvCxnSpPr>
              <p:nvPr/>
            </p:nvCxnSpPr>
            <p:spPr>
              <a:xfrm>
                <a:off x="6553200" y="4305300"/>
                <a:ext cx="1066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18" idx="0"/>
              </p:cNvCxnSpPr>
              <p:nvPr/>
            </p:nvCxnSpPr>
            <p:spPr>
              <a:xfrm>
                <a:off x="6932295" y="4314825"/>
                <a:ext cx="1905" cy="5619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3581400" y="5105400"/>
                <a:ext cx="304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3581400" y="4300538"/>
                <a:ext cx="4763" cy="8096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15" idx="3"/>
                <a:endCxn id="18" idx="2"/>
              </p:cNvCxnSpPr>
              <p:nvPr/>
            </p:nvCxnSpPr>
            <p:spPr>
              <a:xfrm>
                <a:off x="4800600" y="5105400"/>
                <a:ext cx="1905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19" idx="3"/>
              </p:cNvCxnSpPr>
              <p:nvPr/>
            </p:nvCxnSpPr>
            <p:spPr>
              <a:xfrm flipH="1">
                <a:off x="4114800" y="5791200"/>
                <a:ext cx="2819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6934200" y="5334000"/>
                <a:ext cx="0" cy="4619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endCxn id="11" idx="4"/>
              </p:cNvCxnSpPr>
              <p:nvPr/>
            </p:nvCxnSpPr>
            <p:spPr>
              <a:xfrm flipV="1">
                <a:off x="1981200" y="4533900"/>
                <a:ext cx="0" cy="12573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19" idx="1"/>
              </p:cNvCxnSpPr>
              <p:nvPr/>
            </p:nvCxnSpPr>
            <p:spPr>
              <a:xfrm>
                <a:off x="1981200" y="57912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9" name="Object 78"/>
              <p:cNvGraphicFramePr>
                <a:graphicFrameLocks noChangeAspect="1"/>
              </p:cNvGraphicFramePr>
              <p:nvPr/>
            </p:nvGraphicFramePr>
            <p:xfrm>
              <a:off x="5638800" y="5410200"/>
              <a:ext cx="228600" cy="351692"/>
            </p:xfrm>
            <a:graphic>
              <a:graphicData uri="http://schemas.openxmlformats.org/presentationml/2006/ole">
                <p:oleObj spid="_x0000_s33794" name="Equation" r:id="rId4" imgW="164880" imgH="253800" progId="Equation.DSMT4">
                  <p:embed/>
                </p:oleObj>
              </a:graphicData>
            </a:graphic>
          </p:graphicFrame>
          <p:graphicFrame>
            <p:nvGraphicFramePr>
              <p:cNvPr id="33795" name="Object 3"/>
              <p:cNvGraphicFramePr>
                <a:graphicFrameLocks noChangeAspect="1"/>
              </p:cNvGraphicFramePr>
              <p:nvPr/>
            </p:nvGraphicFramePr>
            <p:xfrm>
              <a:off x="1084263" y="3886200"/>
              <a:ext cx="192087" cy="352425"/>
            </p:xfrm>
            <a:graphic>
              <a:graphicData uri="http://schemas.openxmlformats.org/presentationml/2006/ole">
                <p:oleObj spid="_x0000_s33795" name="Equation" r:id="rId5" imgW="139680" imgH="253800" progId="Equation.DSMT4">
                  <p:embed/>
                </p:oleObj>
              </a:graphicData>
            </a:graphic>
          </p:graphicFrame>
          <p:graphicFrame>
            <p:nvGraphicFramePr>
              <p:cNvPr id="33797" name="Object 5"/>
              <p:cNvGraphicFramePr>
                <a:graphicFrameLocks noChangeAspect="1"/>
              </p:cNvGraphicFramePr>
              <p:nvPr/>
            </p:nvGraphicFramePr>
            <p:xfrm>
              <a:off x="3487738" y="3886200"/>
              <a:ext cx="227012" cy="352425"/>
            </p:xfrm>
            <a:graphic>
              <a:graphicData uri="http://schemas.openxmlformats.org/presentationml/2006/ole">
                <p:oleObj spid="_x0000_s33797" name="Equation" r:id="rId6" imgW="164880" imgH="253800" progId="Equation.DSMT4">
                  <p:embed/>
                </p:oleObj>
              </a:graphicData>
            </a:graphic>
          </p:graphicFrame>
          <p:graphicFrame>
            <p:nvGraphicFramePr>
              <p:cNvPr id="33798" name="Object 6"/>
              <p:cNvGraphicFramePr>
                <a:graphicFrameLocks noChangeAspect="1"/>
              </p:cNvGraphicFramePr>
              <p:nvPr/>
            </p:nvGraphicFramePr>
            <p:xfrm>
              <a:off x="5029200" y="3200400"/>
              <a:ext cx="261937" cy="352425"/>
            </p:xfrm>
            <a:graphic>
              <a:graphicData uri="http://schemas.openxmlformats.org/presentationml/2006/ole">
                <p:oleObj spid="_x0000_s33798" name="Equation" r:id="rId7" imgW="190440" imgH="253800" progId="Equation.DSMT4">
                  <p:embed/>
                </p:oleObj>
              </a:graphicData>
            </a:graphic>
          </p:graphicFrame>
          <p:graphicFrame>
            <p:nvGraphicFramePr>
              <p:cNvPr id="33799" name="Object 7"/>
              <p:cNvGraphicFramePr>
                <a:graphicFrameLocks noChangeAspect="1"/>
              </p:cNvGraphicFramePr>
              <p:nvPr/>
            </p:nvGraphicFramePr>
            <p:xfrm>
              <a:off x="5640388" y="4724400"/>
              <a:ext cx="227012" cy="352425"/>
            </p:xfrm>
            <a:graphic>
              <a:graphicData uri="http://schemas.openxmlformats.org/presentationml/2006/ole">
                <p:oleObj spid="_x0000_s33799" name="Equation" r:id="rId8" imgW="164880" imgH="253800" progId="Equation.DSMT4">
                  <p:embed/>
                </p:oleObj>
              </a:graphicData>
            </a:graphic>
          </p:graphicFrame>
          <p:graphicFrame>
            <p:nvGraphicFramePr>
              <p:cNvPr id="33800" name="Object 8"/>
              <p:cNvGraphicFramePr>
                <a:graphicFrameLocks noChangeAspect="1"/>
              </p:cNvGraphicFramePr>
              <p:nvPr/>
            </p:nvGraphicFramePr>
            <p:xfrm>
              <a:off x="7239000" y="3914775"/>
              <a:ext cx="227013" cy="352425"/>
            </p:xfrm>
            <a:graphic>
              <a:graphicData uri="http://schemas.openxmlformats.org/presentationml/2006/ole">
                <p:oleObj spid="_x0000_s33800" name="Equation" r:id="rId9" imgW="164880" imgH="253800" progId="Equation.DSMT4">
                  <p:embed/>
                </p:oleObj>
              </a:graphicData>
            </a:graphic>
          </p:graphicFrame>
          <p:cxnSp>
            <p:nvCxnSpPr>
              <p:cNvPr id="85" name="Straight Arrow Connector 84"/>
              <p:cNvCxnSpPr/>
              <p:nvPr/>
            </p:nvCxnSpPr>
            <p:spPr>
              <a:xfrm>
                <a:off x="5334000" y="3581400"/>
                <a:ext cx="1905" cy="4857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3886200" y="3352800"/>
                <a:ext cx="914400" cy="4572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latin typeface="Euclid" pitchFamily="18" charset="0"/>
                  </a:rPr>
                  <a:t>G</a:t>
                </a:r>
                <a:r>
                  <a:rPr lang="en-US" sz="1600" baseline="-25000" dirty="0" err="1" smtClean="0">
                    <a:latin typeface="Euclid" pitchFamily="18" charset="0"/>
                  </a:rPr>
                  <a:t>d</a:t>
                </a:r>
                <a:r>
                  <a:rPr lang="en-US" sz="1600" dirty="0" smtClean="0">
                    <a:latin typeface="Euclid" pitchFamily="18" charset="0"/>
                  </a:rPr>
                  <a:t>(q</a:t>
                </a:r>
                <a:r>
                  <a:rPr lang="en-US" sz="1600" baseline="30000" dirty="0" smtClean="0">
                    <a:latin typeface="Euclid" pitchFamily="18" charset="0"/>
                  </a:rPr>
                  <a:t>-1</a:t>
                </a:r>
                <a:r>
                  <a:rPr lang="en-US" sz="1600" dirty="0" smtClean="0">
                    <a:latin typeface="Euclid" pitchFamily="18" charset="0"/>
                  </a:rPr>
                  <a:t>)</a:t>
                </a:r>
                <a:endParaRPr lang="en-US" sz="1600" dirty="0">
                  <a:latin typeface="Euclid" pitchFamily="18" charset="0"/>
                </a:endParaRPr>
              </a:p>
            </p:txBody>
          </p:sp>
          <p:cxnSp>
            <p:nvCxnSpPr>
              <p:cNvPr id="88" name="Straight Arrow Connector 87"/>
              <p:cNvCxnSpPr>
                <a:stCxn id="87" idx="3"/>
              </p:cNvCxnSpPr>
              <p:nvPr/>
            </p:nvCxnSpPr>
            <p:spPr>
              <a:xfrm>
                <a:off x="4800600" y="3581400"/>
                <a:ext cx="533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3276600" y="3581400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3801" name="Object 9"/>
              <p:cNvGraphicFramePr>
                <a:graphicFrameLocks noChangeAspect="1"/>
              </p:cNvGraphicFramePr>
              <p:nvPr/>
            </p:nvGraphicFramePr>
            <p:xfrm>
              <a:off x="3370263" y="3200400"/>
              <a:ext cx="227012" cy="352425"/>
            </p:xfrm>
            <a:graphic>
              <a:graphicData uri="http://schemas.openxmlformats.org/presentationml/2006/ole">
                <p:oleObj spid="_x0000_s33801" name="Equation" r:id="rId10" imgW="164880" imgH="253800" progId="Equation.DSMT4">
                  <p:embed/>
                </p:oleObj>
              </a:graphicData>
            </a:graphic>
          </p:graphicFrame>
        </p:grpSp>
        <p:sp>
          <p:nvSpPr>
            <p:cNvPr id="96" name="Plus 95"/>
            <p:cNvSpPr/>
            <p:nvPr/>
          </p:nvSpPr>
          <p:spPr>
            <a:xfrm>
              <a:off x="1600200" y="4343400"/>
              <a:ext cx="152400" cy="1524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Minus 96"/>
            <p:cNvSpPr/>
            <p:nvPr/>
          </p:nvSpPr>
          <p:spPr>
            <a:xfrm>
              <a:off x="1752600" y="4495800"/>
              <a:ext cx="152400" cy="152400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Plus 97"/>
            <p:cNvSpPr/>
            <p:nvPr/>
          </p:nvSpPr>
          <p:spPr>
            <a:xfrm>
              <a:off x="6705600" y="4724400"/>
              <a:ext cx="152400" cy="1524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Minus 98"/>
            <p:cNvSpPr/>
            <p:nvPr/>
          </p:nvSpPr>
          <p:spPr>
            <a:xfrm>
              <a:off x="6553200" y="4953000"/>
              <a:ext cx="152400" cy="152400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Plus 99"/>
            <p:cNvSpPr/>
            <p:nvPr/>
          </p:nvSpPr>
          <p:spPr>
            <a:xfrm>
              <a:off x="5148267" y="3910015"/>
              <a:ext cx="152400" cy="1524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Plus 101"/>
            <p:cNvSpPr/>
            <p:nvPr/>
          </p:nvSpPr>
          <p:spPr>
            <a:xfrm>
              <a:off x="4953000" y="4114800"/>
              <a:ext cx="152400" cy="1524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187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Graph</vt:lpstr>
      <vt:lpstr>MathType 6.0 Equation</vt:lpstr>
      <vt:lpstr>Slide 1</vt:lpstr>
      <vt:lpstr>Gate Etch Plan</vt:lpstr>
      <vt:lpstr>Metal Etch Plan</vt:lpstr>
      <vt:lpstr>Slide 4</vt:lpstr>
      <vt:lpstr>Slide 5</vt:lpstr>
      <vt:lpstr>Slide 6</vt:lpstr>
      <vt:lpstr>Slide 7</vt:lpstr>
      <vt:lpstr>Controller Performance Assessment</vt:lpstr>
      <vt:lpstr>R2R control diagram</vt:lpstr>
      <vt:lpstr>R2R control application</vt:lpstr>
    </vt:vector>
  </TitlesOfParts>
  <Company>The Dow Chemical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 Lu</dc:creator>
  <cp:lastModifiedBy>Bo Lu</cp:lastModifiedBy>
  <cp:revision>56</cp:revision>
  <dcterms:created xsi:type="dcterms:W3CDTF">2015-02-09T14:57:29Z</dcterms:created>
  <dcterms:modified xsi:type="dcterms:W3CDTF">2015-02-17T23:25:12Z</dcterms:modified>
</cp:coreProperties>
</file>