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5EA04E"/>
    <a:srgbClr val="52B23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898" y="1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2869-DA76-46B2-B69C-4B4985E21183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85DA-AA97-4396-965D-A29B2B4A64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2869-DA76-46B2-B69C-4B4985E21183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85DA-AA97-4396-965D-A29B2B4A64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2869-DA76-46B2-B69C-4B4985E21183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85DA-AA97-4396-965D-A29B2B4A64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2869-DA76-46B2-B69C-4B4985E21183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85DA-AA97-4396-965D-A29B2B4A64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2869-DA76-46B2-B69C-4B4985E21183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85DA-AA97-4396-965D-A29B2B4A64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2869-DA76-46B2-B69C-4B4985E21183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85DA-AA97-4396-965D-A29B2B4A64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2869-DA76-46B2-B69C-4B4985E21183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85DA-AA97-4396-965D-A29B2B4A64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2869-DA76-46B2-B69C-4B4985E21183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85DA-AA97-4396-965D-A29B2B4A64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2869-DA76-46B2-B69C-4B4985E21183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85DA-AA97-4396-965D-A29B2B4A64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2869-DA76-46B2-B69C-4B4985E21183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85DA-AA97-4396-965D-A29B2B4A64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2869-DA76-46B2-B69C-4B4985E21183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85DA-AA97-4396-965D-A29B2B4A64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02869-DA76-46B2-B69C-4B4985E21183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85DA-AA97-4396-965D-A29B2B4A64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7842" y="522427"/>
            <a:ext cx="6036758" cy="2494795"/>
            <a:chOff x="66385" y="1579880"/>
            <a:chExt cx="6036758" cy="2494795"/>
          </a:xfrm>
        </p:grpSpPr>
        <p:sp>
          <p:nvSpPr>
            <p:cNvPr id="5" name="Down Arrow 4"/>
            <p:cNvSpPr/>
            <p:nvPr/>
          </p:nvSpPr>
          <p:spPr>
            <a:xfrm rot="10800000">
              <a:off x="3847517" y="2186107"/>
              <a:ext cx="327930" cy="521325"/>
            </a:xfrm>
            <a:prstGeom prst="downArrow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Euclid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641475" y="1579880"/>
              <a:ext cx="3559175" cy="55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Euclid" pitchFamily="18" charset="0"/>
                </a:rPr>
                <a:t>Clustering, Density Estimation, Validity Function, etc.</a:t>
              </a:r>
              <a:endParaRPr lang="en-US" sz="1600" dirty="0">
                <a:latin typeface="Euclid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flipH="1">
              <a:off x="1641475" y="2788285"/>
              <a:ext cx="3644900" cy="944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Euclid" pitchFamily="18" charset="0"/>
                </a:rPr>
                <a:t>Local Modeling</a:t>
              </a:r>
            </a:p>
            <a:p>
              <a:pPr algn="ctr"/>
              <a:endParaRPr lang="en-US" sz="1600" dirty="0">
                <a:latin typeface="Euclid" pitchFamily="18" charset="0"/>
              </a:endParaRPr>
            </a:p>
            <a:p>
              <a:pPr algn="ctr"/>
              <a:endParaRPr lang="en-US" sz="1600" dirty="0">
                <a:latin typeface="Euclid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385" y="2359997"/>
              <a:ext cx="9434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Euclid" pitchFamily="18" charset="0"/>
                </a:rPr>
                <a:t>Training</a:t>
              </a:r>
              <a:br>
                <a:rPr lang="en-US" sz="1600" dirty="0" smtClean="0">
                  <a:latin typeface="Euclid" pitchFamily="18" charset="0"/>
                </a:rPr>
              </a:br>
              <a:r>
                <a:rPr lang="en-US" sz="1600" dirty="0" smtClean="0">
                  <a:latin typeface="Euclid" pitchFamily="18" charset="0"/>
                </a:rPr>
                <a:t>Data</a:t>
              </a:r>
              <a:endParaRPr lang="en-US" sz="1600" dirty="0">
                <a:latin typeface="Euclid" pitchFamily="18" charset="0"/>
              </a:endParaRPr>
            </a:p>
          </p:txBody>
        </p:sp>
        <p:sp>
          <p:nvSpPr>
            <p:cNvPr id="9" name="Down Arrow 8"/>
            <p:cNvSpPr/>
            <p:nvPr/>
          </p:nvSpPr>
          <p:spPr>
            <a:xfrm>
              <a:off x="2799173" y="2197735"/>
              <a:ext cx="327930" cy="521325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Euclid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64554" y="3736121"/>
              <a:ext cx="39385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Euclid" pitchFamily="18" charset="0"/>
                </a:rPr>
                <a:t>N is fixed after training</a:t>
              </a:r>
              <a:endParaRPr lang="en-US" sz="1600" dirty="0">
                <a:latin typeface="Euclid" pitchFamily="18" charset="0"/>
              </a:endParaRPr>
            </a:p>
          </p:txBody>
        </p:sp>
        <p:sp>
          <p:nvSpPr>
            <p:cNvPr id="12" name="Snip Diagonal Corner Rectangle 11"/>
            <p:cNvSpPr/>
            <p:nvPr/>
          </p:nvSpPr>
          <p:spPr>
            <a:xfrm>
              <a:off x="1943099" y="3400425"/>
              <a:ext cx="752475" cy="276225"/>
            </a:xfrm>
            <a:prstGeom prst="snip2Diag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latin typeface="Euclid" pitchFamily="18" charset="0"/>
                </a:rPr>
                <a:t>Model 1</a:t>
              </a:r>
              <a:endParaRPr lang="en-US" sz="1050" b="1" dirty="0">
                <a:latin typeface="Euclid" pitchFamily="18" charset="0"/>
              </a:endParaRPr>
            </a:p>
          </p:txBody>
        </p:sp>
        <p:sp>
          <p:nvSpPr>
            <p:cNvPr id="13" name="Snip Diagonal Corner Rectangle 12"/>
            <p:cNvSpPr/>
            <p:nvPr/>
          </p:nvSpPr>
          <p:spPr>
            <a:xfrm>
              <a:off x="2781299" y="3400425"/>
              <a:ext cx="752475" cy="276225"/>
            </a:xfrm>
            <a:prstGeom prst="snip2Diag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latin typeface="Euclid" pitchFamily="18" charset="0"/>
                </a:rPr>
                <a:t>Model 2</a:t>
              </a:r>
              <a:endParaRPr lang="en-US" sz="1050" b="1" dirty="0">
                <a:latin typeface="Euclid" pitchFamily="18" charset="0"/>
              </a:endParaRPr>
            </a:p>
          </p:txBody>
        </p:sp>
        <p:sp>
          <p:nvSpPr>
            <p:cNvPr id="14" name="Snip Diagonal Corner Rectangle 13"/>
            <p:cNvSpPr/>
            <p:nvPr/>
          </p:nvSpPr>
          <p:spPr>
            <a:xfrm>
              <a:off x="4114799" y="3400425"/>
              <a:ext cx="752475" cy="276225"/>
            </a:xfrm>
            <a:prstGeom prst="snip2Diag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latin typeface="Euclid" pitchFamily="18" charset="0"/>
                </a:rPr>
                <a:t>Model N</a:t>
              </a:r>
              <a:endParaRPr lang="en-US" sz="1050" b="1" dirty="0">
                <a:latin typeface="Euclid" pitchFamily="18" charset="0"/>
              </a:endParaRPr>
            </a:p>
          </p:txBody>
        </p:sp>
        <p:cxnSp>
          <p:nvCxnSpPr>
            <p:cNvPr id="15" name="Elbow Connector 14"/>
            <p:cNvCxnSpPr>
              <a:stCxn id="8" idx="3"/>
              <a:endCxn id="6" idx="1"/>
            </p:cNvCxnSpPr>
            <p:nvPr/>
          </p:nvCxnSpPr>
          <p:spPr>
            <a:xfrm flipV="1">
              <a:off x="1009848" y="1859280"/>
              <a:ext cx="631627" cy="79310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8" idx="3"/>
            </p:cNvCxnSpPr>
            <p:nvPr/>
          </p:nvCxnSpPr>
          <p:spPr>
            <a:xfrm>
              <a:off x="1009848" y="2652385"/>
              <a:ext cx="629305" cy="60792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619499" y="3360841"/>
              <a:ext cx="4475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Euclid" pitchFamily="18" charset="0"/>
                </a:rPr>
                <a:t>….</a:t>
              </a:r>
              <a:endParaRPr lang="en-US" sz="1600" dirty="0">
                <a:latin typeface="Euclid" pitchFamily="18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67788" y="2895600"/>
            <a:ext cx="8707464" cy="3655614"/>
            <a:chOff x="167788" y="2895600"/>
            <a:chExt cx="8707464" cy="3655614"/>
          </a:xfrm>
        </p:grpSpPr>
        <p:grpSp>
          <p:nvGrpSpPr>
            <p:cNvPr id="33" name="Group 32"/>
            <p:cNvGrpSpPr/>
            <p:nvPr/>
          </p:nvGrpSpPr>
          <p:grpSpPr>
            <a:xfrm>
              <a:off x="167788" y="2895600"/>
              <a:ext cx="8707464" cy="3655614"/>
              <a:chOff x="167788" y="2895600"/>
              <a:chExt cx="8707464" cy="365561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67788" y="2895600"/>
                <a:ext cx="8707464" cy="3655614"/>
                <a:chOff x="42399" y="2484647"/>
                <a:chExt cx="8707464" cy="3655614"/>
              </a:xfrm>
            </p:grpSpPr>
            <p:grpSp>
              <p:nvGrpSpPr>
                <p:cNvPr id="19" name="Group 9"/>
                <p:cNvGrpSpPr/>
                <p:nvPr/>
              </p:nvGrpSpPr>
              <p:grpSpPr>
                <a:xfrm>
                  <a:off x="401201" y="2484647"/>
                  <a:ext cx="8348662" cy="3294536"/>
                  <a:chOff x="338137" y="2402206"/>
                  <a:chExt cx="8348662" cy="3294536"/>
                </a:xfrm>
              </p:grpSpPr>
              <p:pic>
                <p:nvPicPr>
                  <p:cNvPr id="22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=""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8137" y="2402206"/>
                    <a:ext cx="4330947" cy="3271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=""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669614" y="2847178"/>
                    <a:ext cx="3017185" cy="28495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20" name="TextBox 19"/>
                <p:cNvSpPr txBox="1"/>
                <p:nvPr/>
              </p:nvSpPr>
              <p:spPr>
                <a:xfrm>
                  <a:off x="1387366" y="5801707"/>
                  <a:ext cx="241034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Euclid" pitchFamily="18" charset="0"/>
                    </a:rPr>
                    <a:t>Input space coordinate 1</a:t>
                  </a: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5400000">
                  <a:off x="-993494" y="3951128"/>
                  <a:ext cx="241034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latin typeface="Euclid" pitchFamily="18" charset="0"/>
                    </a:rPr>
                    <a:t>Input space coordinate </a:t>
                  </a:r>
                  <a:r>
                    <a:rPr lang="en-US" sz="1600" dirty="0" smtClean="0">
                      <a:latin typeface="Euclid" pitchFamily="18" charset="0"/>
                    </a:rPr>
                    <a:t>2</a:t>
                  </a:r>
                  <a:endParaRPr lang="en-US" sz="1600" dirty="0">
                    <a:latin typeface="Euclid" pitchFamily="18" charset="0"/>
                  </a:endParaRPr>
                </a:p>
              </p:txBody>
            </p:sp>
          </p:grpSp>
          <p:cxnSp>
            <p:nvCxnSpPr>
              <p:cNvPr id="25" name="Straight Arrow Connector 24"/>
              <p:cNvCxnSpPr/>
              <p:nvPr/>
            </p:nvCxnSpPr>
            <p:spPr>
              <a:xfrm flipV="1">
                <a:off x="4122420" y="3893820"/>
                <a:ext cx="1752600" cy="335280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4110567" y="4322233"/>
                <a:ext cx="1756833" cy="1011767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995318" y="3733800"/>
              <a:ext cx="3571964" cy="2438400"/>
              <a:chOff x="995318" y="3733800"/>
              <a:chExt cx="3571964" cy="2438400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3886200" y="38862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Euclid" pitchFamily="18" charset="0"/>
                  </a:rPr>
                  <a:t>1</a:t>
                </a:r>
                <a:endParaRPr lang="en-US" dirty="0">
                  <a:latin typeface="Euclid" pitchFamily="18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267200" y="53340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Euclid" pitchFamily="18" charset="0"/>
                  </a:rPr>
                  <a:t>2</a:t>
                </a:r>
                <a:endParaRPr lang="en-US" dirty="0">
                  <a:latin typeface="Euclid" pitchFamily="18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205118" y="37338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Euclid" pitchFamily="18" charset="0"/>
                  </a:rPr>
                  <a:t>3</a:t>
                </a:r>
                <a:endParaRPr lang="en-US" dirty="0">
                  <a:latin typeface="Euclid" pitchFamily="18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743200" y="42672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Euclid" pitchFamily="18" charset="0"/>
                  </a:rPr>
                  <a:t>4</a:t>
                </a:r>
                <a:endParaRPr lang="en-US" dirty="0">
                  <a:latin typeface="Euclid" pitchFamily="18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281318" y="542186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Euclid" pitchFamily="18" charset="0"/>
                  </a:rPr>
                  <a:t>5</a:t>
                </a:r>
                <a:endParaRPr lang="en-US" dirty="0">
                  <a:latin typeface="Euclid" pitchFamily="18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286000" y="49530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Euclid" pitchFamily="18" charset="0"/>
                  </a:rPr>
                  <a:t>6</a:t>
                </a:r>
                <a:endParaRPr lang="en-US" dirty="0">
                  <a:latin typeface="Euclid" pitchFamily="18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47800" y="48768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Euclid" pitchFamily="18" charset="0"/>
                  </a:rPr>
                  <a:t>7</a:t>
                </a:r>
                <a:endParaRPr lang="en-US" dirty="0">
                  <a:latin typeface="Euclid" pitchFamily="18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833518" y="55626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Euclid" pitchFamily="18" charset="0"/>
                  </a:rPr>
                  <a:t>8</a:t>
                </a:r>
                <a:endParaRPr lang="en-US" dirty="0">
                  <a:latin typeface="Euclid" pitchFamily="18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143000" y="511706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Euclid" pitchFamily="18" charset="0"/>
                  </a:rPr>
                  <a:t>9</a:t>
                </a:r>
                <a:endParaRPr lang="en-US" dirty="0">
                  <a:latin typeface="Euclid" pitchFamily="18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95318" y="580286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Euclid" pitchFamily="18" charset="0"/>
                  </a:rPr>
                  <a:t>10</a:t>
                </a:r>
                <a:endParaRPr lang="en-US" dirty="0">
                  <a:latin typeface="Euclid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/>
          <p:cNvGrpSpPr/>
          <p:nvPr/>
        </p:nvGrpSpPr>
        <p:grpSpPr>
          <a:xfrm>
            <a:off x="1828800" y="926068"/>
            <a:ext cx="6983334" cy="5127486"/>
            <a:chOff x="1828800" y="926068"/>
            <a:chExt cx="6983334" cy="5127486"/>
          </a:xfrm>
        </p:grpSpPr>
        <p:sp>
          <p:nvSpPr>
            <p:cNvPr id="4" name="Rectangle 3"/>
            <p:cNvSpPr/>
            <p:nvPr/>
          </p:nvSpPr>
          <p:spPr>
            <a:xfrm>
              <a:off x="2499360" y="1600200"/>
              <a:ext cx="3372215" cy="147891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600" dirty="0" smtClean="0">
                  <a:latin typeface="Euclid" pitchFamily="18" charset="0"/>
                </a:rPr>
                <a:t>GSOM</a:t>
              </a:r>
            </a:p>
            <a:p>
              <a:pPr algn="r"/>
              <a:r>
                <a:rPr lang="en-US" sz="1600" dirty="0" smtClean="0">
                  <a:latin typeface="Euclid" pitchFamily="18" charset="0"/>
                </a:rPr>
                <a:t>Layer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048000" y="3870960"/>
              <a:ext cx="91440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Euclid" pitchFamily="18" charset="0"/>
                </a:rPr>
                <a:t>PLS 2</a:t>
              </a:r>
              <a:endParaRPr lang="en-US" sz="1600" dirty="0">
                <a:latin typeface="Euclid" pitchFamily="18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286000" y="3078480"/>
              <a:ext cx="890016" cy="79093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Straight Arrow Connector 8"/>
            <p:cNvCxnSpPr>
              <a:endCxn id="6" idx="0"/>
            </p:cNvCxnSpPr>
            <p:nvPr/>
          </p:nvCxnSpPr>
          <p:spPr>
            <a:xfrm flipH="1">
              <a:off x="3505200" y="3080662"/>
              <a:ext cx="84766" cy="79029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Arrow Connector 9"/>
            <p:cNvCxnSpPr>
              <a:endCxn id="68" idx="0"/>
            </p:cNvCxnSpPr>
            <p:nvPr/>
          </p:nvCxnSpPr>
          <p:spPr>
            <a:xfrm>
              <a:off x="5090160" y="3078480"/>
              <a:ext cx="1158240" cy="79248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247461" y="4064020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Euclid" pitchFamily="18" charset="0"/>
                </a:rPr>
                <a:t>…</a:t>
              </a:r>
              <a:endParaRPr lang="en-US" sz="2800" b="1" dirty="0">
                <a:latin typeface="Euclid" pitchFamily="18" charset="0"/>
              </a:endParaRPr>
            </a:p>
          </p:txBody>
        </p:sp>
        <p:cxnSp>
          <p:nvCxnSpPr>
            <p:cNvPr id="12" name="Straight Arrow Connector 11"/>
            <p:cNvCxnSpPr>
              <a:endCxn id="4" idx="0"/>
            </p:cNvCxnSpPr>
            <p:nvPr/>
          </p:nvCxnSpPr>
          <p:spPr>
            <a:xfrm>
              <a:off x="4177562" y="1261927"/>
              <a:ext cx="7906" cy="33827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381824" y="4993511"/>
              <a:ext cx="1723576" cy="4928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Euclid" pitchFamily="18" charset="0"/>
                </a:rPr>
                <a:t>Combining Prediction</a:t>
              </a:r>
            </a:p>
          </p:txBody>
        </p:sp>
        <p:cxnSp>
          <p:nvCxnSpPr>
            <p:cNvPr id="17" name="Straight Arrow Connector 16"/>
            <p:cNvCxnSpPr>
              <a:stCxn id="67" idx="2"/>
              <a:endCxn id="15" idx="0"/>
            </p:cNvCxnSpPr>
            <p:nvPr/>
          </p:nvCxnSpPr>
          <p:spPr>
            <a:xfrm flipH="1">
              <a:off x="4243612" y="4419600"/>
              <a:ext cx="556988" cy="573911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Straight Arrow Connector 17"/>
            <p:cNvCxnSpPr>
              <a:stCxn id="6" idx="2"/>
              <a:endCxn id="15" idx="0"/>
            </p:cNvCxnSpPr>
            <p:nvPr/>
          </p:nvCxnSpPr>
          <p:spPr>
            <a:xfrm>
              <a:off x="3505200" y="4419600"/>
              <a:ext cx="738412" cy="57391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Straight Arrow Connector 18"/>
            <p:cNvCxnSpPr>
              <a:stCxn id="66" idx="2"/>
              <a:endCxn id="15" idx="0"/>
            </p:cNvCxnSpPr>
            <p:nvPr/>
          </p:nvCxnSpPr>
          <p:spPr>
            <a:xfrm>
              <a:off x="2286000" y="4419600"/>
              <a:ext cx="1957612" cy="57391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6707505" y="4191000"/>
              <a:ext cx="607696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31820" y="3151684"/>
              <a:ext cx="1380314" cy="13234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Euclid" pitchFamily="18" charset="0"/>
                </a:rPr>
                <a:t>Update</a:t>
              </a:r>
            </a:p>
            <a:p>
              <a:r>
                <a:rPr lang="en-US" sz="1600" dirty="0" smtClean="0">
                  <a:latin typeface="Euclid" pitchFamily="18" charset="0"/>
                </a:rPr>
                <a:t>GSOM</a:t>
              </a:r>
            </a:p>
            <a:p>
              <a:endParaRPr lang="en-US" sz="1600" dirty="0">
                <a:latin typeface="Euclid" pitchFamily="18" charset="0"/>
              </a:endParaRPr>
            </a:p>
            <a:p>
              <a:r>
                <a:rPr lang="en-US" sz="1600" dirty="0" smtClean="0">
                  <a:latin typeface="Euclid" pitchFamily="18" charset="0"/>
                </a:rPr>
                <a:t>Or</a:t>
              </a:r>
            </a:p>
            <a:p>
              <a:r>
                <a:rPr lang="en-US" sz="1600" dirty="0" smtClean="0">
                  <a:latin typeface="Euclid" pitchFamily="18" charset="0"/>
                </a:rPr>
                <a:t>Local Models</a:t>
              </a:r>
              <a:endParaRPr lang="en-US" sz="1600" dirty="0">
                <a:latin typeface="Euclid" pitchFamily="18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2667000" y="1676400"/>
              <a:ext cx="1899920" cy="1295400"/>
              <a:chOff x="457200" y="1676401"/>
              <a:chExt cx="2235200" cy="1524000"/>
            </a:xfrm>
            <a:solidFill>
              <a:schemeClr val="bg1">
                <a:lumMod val="75000"/>
              </a:scheme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1540933" y="2218268"/>
                <a:ext cx="135467" cy="13546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778000" y="1676401"/>
                <a:ext cx="135467" cy="13546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134533" y="2760134"/>
                <a:ext cx="135467" cy="13546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981200" y="3064934"/>
                <a:ext cx="135467" cy="13546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556933" y="2861734"/>
                <a:ext cx="135467" cy="13546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455333" y="2082801"/>
                <a:ext cx="135467" cy="13546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999067" y="2997201"/>
                <a:ext cx="135467" cy="13546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829733" y="2760134"/>
                <a:ext cx="135467" cy="13546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0400" y="2895601"/>
                <a:ext cx="135467" cy="13546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57200" y="3064934"/>
                <a:ext cx="135467" cy="13546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cxnSp>
            <p:nvCxnSpPr>
              <p:cNvPr id="34" name="Straight Connector 33"/>
              <p:cNvCxnSpPr>
                <a:stCxn id="25" idx="5"/>
                <a:endCxn id="29" idx="1"/>
              </p:cNvCxnSpPr>
              <p:nvPr/>
            </p:nvCxnSpPr>
            <p:spPr>
              <a:xfrm>
                <a:off x="1893628" y="1792029"/>
                <a:ext cx="581544" cy="310611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29" idx="4"/>
                <a:endCxn id="28" idx="0"/>
              </p:cNvCxnSpPr>
              <p:nvPr/>
            </p:nvCxnSpPr>
            <p:spPr>
              <a:xfrm>
                <a:off x="2523067" y="2218268"/>
                <a:ext cx="101600" cy="643467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27" idx="6"/>
                <a:endCxn id="28" idx="3"/>
              </p:cNvCxnSpPr>
              <p:nvPr/>
            </p:nvCxnSpPr>
            <p:spPr>
              <a:xfrm flipV="1">
                <a:off x="2116667" y="2977362"/>
                <a:ext cx="460105" cy="155305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27" idx="1"/>
                <a:endCxn id="24" idx="4"/>
              </p:cNvCxnSpPr>
              <p:nvPr/>
            </p:nvCxnSpPr>
            <p:spPr>
              <a:xfrm flipH="1" flipV="1">
                <a:off x="1608667" y="2353734"/>
                <a:ext cx="392372" cy="731039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24" idx="0"/>
                <a:endCxn id="25" idx="3"/>
              </p:cNvCxnSpPr>
              <p:nvPr/>
            </p:nvCxnSpPr>
            <p:spPr>
              <a:xfrm flipV="1">
                <a:off x="1608667" y="1792029"/>
                <a:ext cx="189172" cy="426239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24" idx="3"/>
                <a:endCxn id="26" idx="7"/>
              </p:cNvCxnSpPr>
              <p:nvPr/>
            </p:nvCxnSpPr>
            <p:spPr>
              <a:xfrm flipH="1">
                <a:off x="1250161" y="2333896"/>
                <a:ext cx="310611" cy="446077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27" idx="2"/>
                <a:endCxn id="26" idx="5"/>
              </p:cNvCxnSpPr>
              <p:nvPr/>
            </p:nvCxnSpPr>
            <p:spPr>
              <a:xfrm flipH="1" flipV="1">
                <a:off x="1250161" y="2875762"/>
                <a:ext cx="731039" cy="256905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26" idx="4"/>
                <a:endCxn id="30" idx="7"/>
              </p:cNvCxnSpPr>
              <p:nvPr/>
            </p:nvCxnSpPr>
            <p:spPr>
              <a:xfrm flipH="1">
                <a:off x="1114695" y="2895601"/>
                <a:ext cx="87572" cy="121439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26" idx="2"/>
                <a:endCxn id="31" idx="6"/>
              </p:cNvCxnSpPr>
              <p:nvPr/>
            </p:nvCxnSpPr>
            <p:spPr>
              <a:xfrm flipH="1">
                <a:off x="965200" y="2827868"/>
                <a:ext cx="169333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31" idx="3"/>
                <a:endCxn id="32" idx="7"/>
              </p:cNvCxnSpPr>
              <p:nvPr/>
            </p:nvCxnSpPr>
            <p:spPr>
              <a:xfrm flipH="1">
                <a:off x="776028" y="2875762"/>
                <a:ext cx="73544" cy="39677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30" idx="1"/>
                <a:endCxn id="31" idx="5"/>
              </p:cNvCxnSpPr>
              <p:nvPr/>
            </p:nvCxnSpPr>
            <p:spPr>
              <a:xfrm flipH="1" flipV="1">
                <a:off x="945361" y="2875762"/>
                <a:ext cx="73544" cy="141277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30" idx="2"/>
                <a:endCxn id="32" idx="5"/>
              </p:cNvCxnSpPr>
              <p:nvPr/>
            </p:nvCxnSpPr>
            <p:spPr>
              <a:xfrm flipH="1" flipV="1">
                <a:off x="776028" y="3011229"/>
                <a:ext cx="223039" cy="53705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30" idx="3"/>
                <a:endCxn id="33" idx="6"/>
              </p:cNvCxnSpPr>
              <p:nvPr/>
            </p:nvCxnSpPr>
            <p:spPr>
              <a:xfrm flipH="1">
                <a:off x="592667" y="3112829"/>
                <a:ext cx="426239" cy="19839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32" idx="3"/>
                <a:endCxn id="33" idx="7"/>
              </p:cNvCxnSpPr>
              <p:nvPr/>
            </p:nvCxnSpPr>
            <p:spPr>
              <a:xfrm flipH="1">
                <a:off x="572828" y="3011229"/>
                <a:ext cx="107411" cy="73544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1737119" y="2651520"/>
                <a:ext cx="135467" cy="13546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cxnSp>
            <p:nvCxnSpPr>
              <p:cNvPr id="50" name="Straight Connector 49"/>
              <p:cNvCxnSpPr>
                <a:stCxn id="49" idx="6"/>
                <a:endCxn id="28" idx="2"/>
              </p:cNvCxnSpPr>
              <p:nvPr/>
            </p:nvCxnSpPr>
            <p:spPr>
              <a:xfrm>
                <a:off x="1872586" y="2719253"/>
                <a:ext cx="684348" cy="210214"/>
              </a:xfrm>
              <a:prstGeom prst="line">
                <a:avLst/>
              </a:prstGeom>
              <a:grpFill/>
              <a:ln w="28575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49" idx="0"/>
                <a:endCxn id="25" idx="4"/>
              </p:cNvCxnSpPr>
              <p:nvPr/>
            </p:nvCxnSpPr>
            <p:spPr>
              <a:xfrm flipV="1">
                <a:off x="1804852" y="1811868"/>
                <a:ext cx="40881" cy="839652"/>
              </a:xfrm>
              <a:prstGeom prst="line">
                <a:avLst/>
              </a:prstGeom>
              <a:grpFill/>
              <a:ln w="28575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49" idx="2"/>
                <a:endCxn id="26" idx="6"/>
              </p:cNvCxnSpPr>
              <p:nvPr/>
            </p:nvCxnSpPr>
            <p:spPr>
              <a:xfrm flipH="1">
                <a:off x="1270000" y="2719253"/>
                <a:ext cx="467119" cy="108614"/>
              </a:xfrm>
              <a:prstGeom prst="line">
                <a:avLst/>
              </a:prstGeom>
              <a:grpFill/>
              <a:ln w="28575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6" name="Rectangle 65"/>
            <p:cNvSpPr/>
            <p:nvPr/>
          </p:nvSpPr>
          <p:spPr>
            <a:xfrm>
              <a:off x="1828800" y="3870960"/>
              <a:ext cx="91440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Euclid" pitchFamily="18" charset="0"/>
                </a:rPr>
                <a:t>PLS 1</a:t>
              </a:r>
              <a:endParaRPr lang="en-US" sz="1600" dirty="0">
                <a:latin typeface="Euclid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343400" y="3870960"/>
              <a:ext cx="91440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Euclid" pitchFamily="18" charset="0"/>
                </a:rPr>
                <a:t>PLS 2</a:t>
              </a:r>
              <a:endParaRPr lang="en-US" sz="1600" dirty="0">
                <a:latin typeface="Euclid" pitchFamily="18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791200" y="3870960"/>
              <a:ext cx="91440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Euclid" pitchFamily="18" charset="0"/>
                </a:rPr>
                <a:t>PLS M</a:t>
              </a:r>
              <a:endParaRPr lang="en-US" sz="1600" dirty="0">
                <a:latin typeface="Euclid" pitchFamily="18" charset="0"/>
              </a:endParaRP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4273296" y="3078480"/>
              <a:ext cx="530352" cy="79248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017647" y="3260569"/>
              <a:ext cx="2468753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Euclid" pitchFamily="18" charset="0"/>
                </a:rPr>
                <a:t>Find </a:t>
              </a:r>
              <a:r>
                <a:rPr lang="en-US" sz="1600" b="1" dirty="0" smtClean="0">
                  <a:latin typeface="Euclid" pitchFamily="18" charset="0"/>
                </a:rPr>
                <a:t>Best</a:t>
              </a:r>
              <a:r>
                <a:rPr lang="en-US" sz="1600" dirty="0" smtClean="0">
                  <a:latin typeface="Euclid" pitchFamily="18" charset="0"/>
                </a:rPr>
                <a:t> Neighborhood</a:t>
              </a:r>
              <a:endParaRPr lang="en-US" sz="1600" dirty="0">
                <a:latin typeface="Euclid" pitchFamily="18" charset="0"/>
              </a:endParaRPr>
            </a:p>
          </p:txBody>
        </p:sp>
        <p:cxnSp>
          <p:nvCxnSpPr>
            <p:cNvPr id="76" name="Straight Arrow Connector 75"/>
            <p:cNvCxnSpPr>
              <a:stCxn id="68" idx="2"/>
              <a:endCxn id="15" idx="0"/>
            </p:cNvCxnSpPr>
            <p:nvPr/>
          </p:nvCxnSpPr>
          <p:spPr>
            <a:xfrm flipH="1">
              <a:off x="4243612" y="4419600"/>
              <a:ext cx="2004788" cy="573911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3514233" y="926068"/>
              <a:ext cx="14259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Euclid" pitchFamily="18" charset="0"/>
                </a:rPr>
                <a:t>Feature Input</a:t>
              </a:r>
              <a:endParaRPr lang="en-US" sz="1600" dirty="0">
                <a:latin typeface="Euclid" pitchFamily="18" charset="0"/>
              </a:endParaRPr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>
              <a:off x="5105400" y="5257800"/>
              <a:ext cx="22098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7305040" y="2372360"/>
              <a:ext cx="0" cy="28956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H="1">
              <a:off x="5858256" y="2362200"/>
              <a:ext cx="1455040" cy="304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7" name="Straight Arrow Connector 106"/>
            <p:cNvCxnSpPr>
              <a:stCxn id="15" idx="2"/>
            </p:cNvCxnSpPr>
            <p:nvPr/>
          </p:nvCxnSpPr>
          <p:spPr>
            <a:xfrm>
              <a:off x="4243612" y="5486400"/>
              <a:ext cx="0" cy="2286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3429000" y="5715000"/>
              <a:ext cx="17748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Euclid" pitchFamily="18" charset="0"/>
                </a:rPr>
                <a:t>Predicted Output</a:t>
              </a:r>
              <a:endParaRPr lang="en-US" sz="1600" dirty="0">
                <a:latin typeface="Euclid" pitchFamily="18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5029200" y="1371600"/>
            <a:ext cx="3415748" cy="4189993"/>
            <a:chOff x="914400" y="914400"/>
            <a:chExt cx="3415748" cy="4189993"/>
          </a:xfrm>
        </p:grpSpPr>
        <p:sp>
          <p:nvSpPr>
            <p:cNvPr id="5" name="Freeform 4"/>
            <p:cNvSpPr/>
            <p:nvPr/>
          </p:nvSpPr>
          <p:spPr>
            <a:xfrm>
              <a:off x="914400" y="914400"/>
              <a:ext cx="3412330" cy="492940"/>
            </a:xfrm>
            <a:custGeom>
              <a:avLst/>
              <a:gdLst>
                <a:gd name="connsiteX0" fmla="*/ 0 w 3412330"/>
                <a:gd name="connsiteY0" fmla="*/ 49294 h 492940"/>
                <a:gd name="connsiteX1" fmla="*/ 49294 w 3412330"/>
                <a:gd name="connsiteY1" fmla="*/ 0 h 492940"/>
                <a:gd name="connsiteX2" fmla="*/ 3363036 w 3412330"/>
                <a:gd name="connsiteY2" fmla="*/ 0 h 492940"/>
                <a:gd name="connsiteX3" fmla="*/ 3412330 w 3412330"/>
                <a:gd name="connsiteY3" fmla="*/ 49294 h 492940"/>
                <a:gd name="connsiteX4" fmla="*/ 3412330 w 3412330"/>
                <a:gd name="connsiteY4" fmla="*/ 443646 h 492940"/>
                <a:gd name="connsiteX5" fmla="*/ 3363036 w 3412330"/>
                <a:gd name="connsiteY5" fmla="*/ 492940 h 492940"/>
                <a:gd name="connsiteX6" fmla="*/ 49294 w 3412330"/>
                <a:gd name="connsiteY6" fmla="*/ 492940 h 492940"/>
                <a:gd name="connsiteX7" fmla="*/ 0 w 3412330"/>
                <a:gd name="connsiteY7" fmla="*/ 443646 h 492940"/>
                <a:gd name="connsiteX8" fmla="*/ 0 w 3412330"/>
                <a:gd name="connsiteY8" fmla="*/ 49294 h 49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330" h="492940">
                  <a:moveTo>
                    <a:pt x="0" y="49294"/>
                  </a:moveTo>
                  <a:cubicBezTo>
                    <a:pt x="0" y="22070"/>
                    <a:pt x="22070" y="0"/>
                    <a:pt x="49294" y="0"/>
                  </a:cubicBezTo>
                  <a:lnTo>
                    <a:pt x="3363036" y="0"/>
                  </a:lnTo>
                  <a:cubicBezTo>
                    <a:pt x="3390260" y="0"/>
                    <a:pt x="3412330" y="22070"/>
                    <a:pt x="3412330" y="49294"/>
                  </a:cubicBezTo>
                  <a:lnTo>
                    <a:pt x="3412330" y="443646"/>
                  </a:lnTo>
                  <a:cubicBezTo>
                    <a:pt x="3412330" y="470870"/>
                    <a:pt x="3390260" y="492940"/>
                    <a:pt x="3363036" y="492940"/>
                  </a:cubicBezTo>
                  <a:lnTo>
                    <a:pt x="49294" y="492940"/>
                  </a:lnTo>
                  <a:cubicBezTo>
                    <a:pt x="22070" y="492940"/>
                    <a:pt x="0" y="470870"/>
                    <a:pt x="0" y="443646"/>
                  </a:cubicBezTo>
                  <a:lnTo>
                    <a:pt x="0" y="49294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Euclid" pitchFamily="18" charset="0"/>
                </a:rPr>
                <a:t>Initialize GSOM</a:t>
              </a:r>
            </a:p>
          </p:txBody>
        </p:sp>
        <p:sp>
          <p:nvSpPr>
            <p:cNvPr id="6" name="Down Arrow 5"/>
            <p:cNvSpPr/>
            <p:nvPr/>
          </p:nvSpPr>
          <p:spPr>
            <a:xfrm>
              <a:off x="2509653" y="1438149"/>
              <a:ext cx="221824" cy="184853"/>
            </a:xfrm>
            <a:prstGeom prst="down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>
                <a:latin typeface="Euclid" pitchFamily="18" charset="0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923993" y="1653811"/>
              <a:ext cx="3393144" cy="492940"/>
            </a:xfrm>
            <a:custGeom>
              <a:avLst/>
              <a:gdLst>
                <a:gd name="connsiteX0" fmla="*/ 0 w 3393144"/>
                <a:gd name="connsiteY0" fmla="*/ 49294 h 492940"/>
                <a:gd name="connsiteX1" fmla="*/ 49294 w 3393144"/>
                <a:gd name="connsiteY1" fmla="*/ 0 h 492940"/>
                <a:gd name="connsiteX2" fmla="*/ 3343850 w 3393144"/>
                <a:gd name="connsiteY2" fmla="*/ 0 h 492940"/>
                <a:gd name="connsiteX3" fmla="*/ 3393144 w 3393144"/>
                <a:gd name="connsiteY3" fmla="*/ 49294 h 492940"/>
                <a:gd name="connsiteX4" fmla="*/ 3393144 w 3393144"/>
                <a:gd name="connsiteY4" fmla="*/ 443646 h 492940"/>
                <a:gd name="connsiteX5" fmla="*/ 3343850 w 3393144"/>
                <a:gd name="connsiteY5" fmla="*/ 492940 h 492940"/>
                <a:gd name="connsiteX6" fmla="*/ 49294 w 3393144"/>
                <a:gd name="connsiteY6" fmla="*/ 492940 h 492940"/>
                <a:gd name="connsiteX7" fmla="*/ 0 w 3393144"/>
                <a:gd name="connsiteY7" fmla="*/ 443646 h 492940"/>
                <a:gd name="connsiteX8" fmla="*/ 0 w 3393144"/>
                <a:gd name="connsiteY8" fmla="*/ 49294 h 492940"/>
                <a:gd name="connsiteX0" fmla="*/ 0 w 3393144"/>
                <a:gd name="connsiteY0" fmla="*/ 49294 h 492940"/>
                <a:gd name="connsiteX1" fmla="*/ 49294 w 3393144"/>
                <a:gd name="connsiteY1" fmla="*/ 0 h 492940"/>
                <a:gd name="connsiteX2" fmla="*/ 3343850 w 3393144"/>
                <a:gd name="connsiteY2" fmla="*/ 0 h 492940"/>
                <a:gd name="connsiteX3" fmla="*/ 3393144 w 3393144"/>
                <a:gd name="connsiteY3" fmla="*/ 49294 h 492940"/>
                <a:gd name="connsiteX4" fmla="*/ 3393092 w 3393144"/>
                <a:gd name="connsiteY4" fmla="*/ 254120 h 492940"/>
                <a:gd name="connsiteX5" fmla="*/ 3393144 w 3393144"/>
                <a:gd name="connsiteY5" fmla="*/ 443646 h 492940"/>
                <a:gd name="connsiteX6" fmla="*/ 3343850 w 3393144"/>
                <a:gd name="connsiteY6" fmla="*/ 492940 h 492940"/>
                <a:gd name="connsiteX7" fmla="*/ 49294 w 3393144"/>
                <a:gd name="connsiteY7" fmla="*/ 492940 h 492940"/>
                <a:gd name="connsiteX8" fmla="*/ 0 w 3393144"/>
                <a:gd name="connsiteY8" fmla="*/ 443646 h 492940"/>
                <a:gd name="connsiteX9" fmla="*/ 0 w 3393144"/>
                <a:gd name="connsiteY9" fmla="*/ 49294 h 49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93144" h="492940">
                  <a:moveTo>
                    <a:pt x="0" y="49294"/>
                  </a:moveTo>
                  <a:cubicBezTo>
                    <a:pt x="0" y="22070"/>
                    <a:pt x="22070" y="0"/>
                    <a:pt x="49294" y="0"/>
                  </a:cubicBezTo>
                  <a:lnTo>
                    <a:pt x="3343850" y="0"/>
                  </a:lnTo>
                  <a:cubicBezTo>
                    <a:pt x="3371074" y="0"/>
                    <a:pt x="3393144" y="22070"/>
                    <a:pt x="3393144" y="49294"/>
                  </a:cubicBezTo>
                  <a:cubicBezTo>
                    <a:pt x="3393127" y="117569"/>
                    <a:pt x="3393109" y="185845"/>
                    <a:pt x="3393092" y="254120"/>
                  </a:cubicBezTo>
                  <a:cubicBezTo>
                    <a:pt x="3393109" y="317295"/>
                    <a:pt x="3393127" y="380471"/>
                    <a:pt x="3393144" y="443646"/>
                  </a:cubicBezTo>
                  <a:cubicBezTo>
                    <a:pt x="3393144" y="470870"/>
                    <a:pt x="3371074" y="492940"/>
                    <a:pt x="3343850" y="492940"/>
                  </a:cubicBezTo>
                  <a:lnTo>
                    <a:pt x="49294" y="492940"/>
                  </a:lnTo>
                  <a:cubicBezTo>
                    <a:pt x="22070" y="492940"/>
                    <a:pt x="0" y="470870"/>
                    <a:pt x="0" y="443646"/>
                  </a:cubicBezTo>
                  <a:lnTo>
                    <a:pt x="0" y="49294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Euclid" pitchFamily="18" charset="0"/>
                </a:rPr>
                <a:t>Find best matching units (BMUs)</a:t>
              </a:r>
            </a:p>
          </p:txBody>
        </p:sp>
        <p:sp>
          <p:nvSpPr>
            <p:cNvPr id="8" name="Down Arrow 7"/>
            <p:cNvSpPr/>
            <p:nvPr/>
          </p:nvSpPr>
          <p:spPr>
            <a:xfrm>
              <a:off x="2509653" y="2177559"/>
              <a:ext cx="221824" cy="184853"/>
            </a:xfrm>
            <a:prstGeom prst="down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>
                <a:latin typeface="Euclid" pitchFamily="18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914400" y="2393221"/>
              <a:ext cx="3412330" cy="492940"/>
            </a:xfrm>
            <a:custGeom>
              <a:avLst/>
              <a:gdLst>
                <a:gd name="connsiteX0" fmla="*/ 0 w 3412330"/>
                <a:gd name="connsiteY0" fmla="*/ 49294 h 492940"/>
                <a:gd name="connsiteX1" fmla="*/ 49294 w 3412330"/>
                <a:gd name="connsiteY1" fmla="*/ 0 h 492940"/>
                <a:gd name="connsiteX2" fmla="*/ 3363036 w 3412330"/>
                <a:gd name="connsiteY2" fmla="*/ 0 h 492940"/>
                <a:gd name="connsiteX3" fmla="*/ 3412330 w 3412330"/>
                <a:gd name="connsiteY3" fmla="*/ 49294 h 492940"/>
                <a:gd name="connsiteX4" fmla="*/ 3412330 w 3412330"/>
                <a:gd name="connsiteY4" fmla="*/ 443646 h 492940"/>
                <a:gd name="connsiteX5" fmla="*/ 3363036 w 3412330"/>
                <a:gd name="connsiteY5" fmla="*/ 492940 h 492940"/>
                <a:gd name="connsiteX6" fmla="*/ 49294 w 3412330"/>
                <a:gd name="connsiteY6" fmla="*/ 492940 h 492940"/>
                <a:gd name="connsiteX7" fmla="*/ 0 w 3412330"/>
                <a:gd name="connsiteY7" fmla="*/ 443646 h 492940"/>
                <a:gd name="connsiteX8" fmla="*/ 0 w 3412330"/>
                <a:gd name="connsiteY8" fmla="*/ 49294 h 492940"/>
                <a:gd name="connsiteX0" fmla="*/ 0 w 3412330"/>
                <a:gd name="connsiteY0" fmla="*/ 49294 h 492940"/>
                <a:gd name="connsiteX1" fmla="*/ 49294 w 3412330"/>
                <a:gd name="connsiteY1" fmla="*/ 0 h 492940"/>
                <a:gd name="connsiteX2" fmla="*/ 3363036 w 3412330"/>
                <a:gd name="connsiteY2" fmla="*/ 0 h 492940"/>
                <a:gd name="connsiteX3" fmla="*/ 3412330 w 3412330"/>
                <a:gd name="connsiteY3" fmla="*/ 49294 h 492940"/>
                <a:gd name="connsiteX4" fmla="*/ 3402685 w 3412330"/>
                <a:gd name="connsiteY4" fmla="*/ 246230 h 492940"/>
                <a:gd name="connsiteX5" fmla="*/ 3412330 w 3412330"/>
                <a:gd name="connsiteY5" fmla="*/ 443646 h 492940"/>
                <a:gd name="connsiteX6" fmla="*/ 3363036 w 3412330"/>
                <a:gd name="connsiteY6" fmla="*/ 492940 h 492940"/>
                <a:gd name="connsiteX7" fmla="*/ 49294 w 3412330"/>
                <a:gd name="connsiteY7" fmla="*/ 492940 h 492940"/>
                <a:gd name="connsiteX8" fmla="*/ 0 w 3412330"/>
                <a:gd name="connsiteY8" fmla="*/ 443646 h 492940"/>
                <a:gd name="connsiteX9" fmla="*/ 0 w 3412330"/>
                <a:gd name="connsiteY9" fmla="*/ 49294 h 49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12330" h="492940">
                  <a:moveTo>
                    <a:pt x="0" y="49294"/>
                  </a:moveTo>
                  <a:cubicBezTo>
                    <a:pt x="0" y="22070"/>
                    <a:pt x="22070" y="0"/>
                    <a:pt x="49294" y="0"/>
                  </a:cubicBezTo>
                  <a:lnTo>
                    <a:pt x="3363036" y="0"/>
                  </a:lnTo>
                  <a:cubicBezTo>
                    <a:pt x="3390260" y="0"/>
                    <a:pt x="3412330" y="22070"/>
                    <a:pt x="3412330" y="49294"/>
                  </a:cubicBezTo>
                  <a:lnTo>
                    <a:pt x="3402685" y="246230"/>
                  </a:lnTo>
                  <a:lnTo>
                    <a:pt x="3412330" y="443646"/>
                  </a:lnTo>
                  <a:cubicBezTo>
                    <a:pt x="3412330" y="470870"/>
                    <a:pt x="3390260" y="492940"/>
                    <a:pt x="3363036" y="492940"/>
                  </a:cubicBezTo>
                  <a:lnTo>
                    <a:pt x="49294" y="492940"/>
                  </a:lnTo>
                  <a:cubicBezTo>
                    <a:pt x="22070" y="492940"/>
                    <a:pt x="0" y="470870"/>
                    <a:pt x="0" y="443646"/>
                  </a:cubicBezTo>
                  <a:lnTo>
                    <a:pt x="0" y="4929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Euclid" pitchFamily="18" charset="0"/>
                </a:rPr>
                <a:t>I. Train local models and calculate fitting error</a:t>
              </a:r>
            </a:p>
          </p:txBody>
        </p:sp>
        <p:sp>
          <p:nvSpPr>
            <p:cNvPr id="10" name="Down Arrow 9"/>
            <p:cNvSpPr/>
            <p:nvPr/>
          </p:nvSpPr>
          <p:spPr>
            <a:xfrm>
              <a:off x="2509653" y="2916970"/>
              <a:ext cx="221824" cy="184853"/>
            </a:xfrm>
            <a:prstGeom prst="down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>
                <a:latin typeface="Euclid" pitchFamily="18" charset="0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914400" y="3132632"/>
              <a:ext cx="3415748" cy="492940"/>
            </a:xfrm>
            <a:custGeom>
              <a:avLst/>
              <a:gdLst>
                <a:gd name="connsiteX0" fmla="*/ 0 w 3412330"/>
                <a:gd name="connsiteY0" fmla="*/ 49294 h 492940"/>
                <a:gd name="connsiteX1" fmla="*/ 49294 w 3412330"/>
                <a:gd name="connsiteY1" fmla="*/ 0 h 492940"/>
                <a:gd name="connsiteX2" fmla="*/ 3363036 w 3412330"/>
                <a:gd name="connsiteY2" fmla="*/ 0 h 492940"/>
                <a:gd name="connsiteX3" fmla="*/ 3412330 w 3412330"/>
                <a:gd name="connsiteY3" fmla="*/ 49294 h 492940"/>
                <a:gd name="connsiteX4" fmla="*/ 3412330 w 3412330"/>
                <a:gd name="connsiteY4" fmla="*/ 443646 h 492940"/>
                <a:gd name="connsiteX5" fmla="*/ 3363036 w 3412330"/>
                <a:gd name="connsiteY5" fmla="*/ 492940 h 492940"/>
                <a:gd name="connsiteX6" fmla="*/ 49294 w 3412330"/>
                <a:gd name="connsiteY6" fmla="*/ 492940 h 492940"/>
                <a:gd name="connsiteX7" fmla="*/ 0 w 3412330"/>
                <a:gd name="connsiteY7" fmla="*/ 443646 h 492940"/>
                <a:gd name="connsiteX8" fmla="*/ 0 w 3412330"/>
                <a:gd name="connsiteY8" fmla="*/ 49294 h 492940"/>
                <a:gd name="connsiteX0" fmla="*/ 0 w 3415748"/>
                <a:gd name="connsiteY0" fmla="*/ 49294 h 492940"/>
                <a:gd name="connsiteX1" fmla="*/ 49294 w 3415748"/>
                <a:gd name="connsiteY1" fmla="*/ 0 h 492940"/>
                <a:gd name="connsiteX2" fmla="*/ 3363036 w 3415748"/>
                <a:gd name="connsiteY2" fmla="*/ 0 h 492940"/>
                <a:gd name="connsiteX3" fmla="*/ 3412330 w 3415748"/>
                <a:gd name="connsiteY3" fmla="*/ 49294 h 492940"/>
                <a:gd name="connsiteX4" fmla="*/ 3415748 w 3415748"/>
                <a:gd name="connsiteY4" fmla="*/ 257933 h 492940"/>
                <a:gd name="connsiteX5" fmla="*/ 3412330 w 3415748"/>
                <a:gd name="connsiteY5" fmla="*/ 443646 h 492940"/>
                <a:gd name="connsiteX6" fmla="*/ 3363036 w 3415748"/>
                <a:gd name="connsiteY6" fmla="*/ 492940 h 492940"/>
                <a:gd name="connsiteX7" fmla="*/ 49294 w 3415748"/>
                <a:gd name="connsiteY7" fmla="*/ 492940 h 492940"/>
                <a:gd name="connsiteX8" fmla="*/ 0 w 3415748"/>
                <a:gd name="connsiteY8" fmla="*/ 443646 h 492940"/>
                <a:gd name="connsiteX9" fmla="*/ 0 w 3415748"/>
                <a:gd name="connsiteY9" fmla="*/ 49294 h 49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15748" h="492940">
                  <a:moveTo>
                    <a:pt x="0" y="49294"/>
                  </a:moveTo>
                  <a:cubicBezTo>
                    <a:pt x="0" y="22070"/>
                    <a:pt x="22070" y="0"/>
                    <a:pt x="49294" y="0"/>
                  </a:cubicBezTo>
                  <a:lnTo>
                    <a:pt x="3363036" y="0"/>
                  </a:lnTo>
                  <a:cubicBezTo>
                    <a:pt x="3390260" y="0"/>
                    <a:pt x="3412330" y="22070"/>
                    <a:pt x="3412330" y="49294"/>
                  </a:cubicBezTo>
                  <a:cubicBezTo>
                    <a:pt x="3413469" y="118840"/>
                    <a:pt x="3414609" y="188387"/>
                    <a:pt x="3415748" y="257933"/>
                  </a:cubicBezTo>
                  <a:cubicBezTo>
                    <a:pt x="3414609" y="319837"/>
                    <a:pt x="3413469" y="381742"/>
                    <a:pt x="3412330" y="443646"/>
                  </a:cubicBezTo>
                  <a:cubicBezTo>
                    <a:pt x="3412330" y="470870"/>
                    <a:pt x="3390260" y="492940"/>
                    <a:pt x="3363036" y="492940"/>
                  </a:cubicBezTo>
                  <a:lnTo>
                    <a:pt x="49294" y="492940"/>
                  </a:lnTo>
                  <a:cubicBezTo>
                    <a:pt x="22070" y="492940"/>
                    <a:pt x="0" y="470870"/>
                    <a:pt x="0" y="443646"/>
                  </a:cubicBezTo>
                  <a:lnTo>
                    <a:pt x="0" y="4929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Euclid" pitchFamily="18" charset="0"/>
                </a:rPr>
                <a:t>II. Update GSOM network</a:t>
              </a: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2509653" y="3656380"/>
              <a:ext cx="221824" cy="184853"/>
            </a:xfrm>
            <a:prstGeom prst="down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>
                <a:latin typeface="Euclid" pitchFamily="18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914400" y="3872042"/>
              <a:ext cx="3412330" cy="492940"/>
            </a:xfrm>
            <a:custGeom>
              <a:avLst/>
              <a:gdLst>
                <a:gd name="connsiteX0" fmla="*/ 0 w 3412330"/>
                <a:gd name="connsiteY0" fmla="*/ 49294 h 492940"/>
                <a:gd name="connsiteX1" fmla="*/ 49294 w 3412330"/>
                <a:gd name="connsiteY1" fmla="*/ 0 h 492940"/>
                <a:gd name="connsiteX2" fmla="*/ 3363036 w 3412330"/>
                <a:gd name="connsiteY2" fmla="*/ 0 h 492940"/>
                <a:gd name="connsiteX3" fmla="*/ 3412330 w 3412330"/>
                <a:gd name="connsiteY3" fmla="*/ 49294 h 492940"/>
                <a:gd name="connsiteX4" fmla="*/ 3412330 w 3412330"/>
                <a:gd name="connsiteY4" fmla="*/ 443646 h 492940"/>
                <a:gd name="connsiteX5" fmla="*/ 3363036 w 3412330"/>
                <a:gd name="connsiteY5" fmla="*/ 492940 h 492940"/>
                <a:gd name="connsiteX6" fmla="*/ 49294 w 3412330"/>
                <a:gd name="connsiteY6" fmla="*/ 492940 h 492940"/>
                <a:gd name="connsiteX7" fmla="*/ 0 w 3412330"/>
                <a:gd name="connsiteY7" fmla="*/ 443646 h 492940"/>
                <a:gd name="connsiteX8" fmla="*/ 0 w 3412330"/>
                <a:gd name="connsiteY8" fmla="*/ 49294 h 49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330" h="492940">
                  <a:moveTo>
                    <a:pt x="0" y="49294"/>
                  </a:moveTo>
                  <a:cubicBezTo>
                    <a:pt x="0" y="22070"/>
                    <a:pt x="22070" y="0"/>
                    <a:pt x="49294" y="0"/>
                  </a:cubicBezTo>
                  <a:lnTo>
                    <a:pt x="3363036" y="0"/>
                  </a:lnTo>
                  <a:cubicBezTo>
                    <a:pt x="3390260" y="0"/>
                    <a:pt x="3412330" y="22070"/>
                    <a:pt x="3412330" y="49294"/>
                  </a:cubicBezTo>
                  <a:lnTo>
                    <a:pt x="3412330" y="443646"/>
                  </a:lnTo>
                  <a:cubicBezTo>
                    <a:pt x="3412330" y="470870"/>
                    <a:pt x="3390260" y="492940"/>
                    <a:pt x="3363036" y="492940"/>
                  </a:cubicBezTo>
                  <a:lnTo>
                    <a:pt x="49294" y="492940"/>
                  </a:lnTo>
                  <a:cubicBezTo>
                    <a:pt x="22070" y="492940"/>
                    <a:pt x="0" y="470870"/>
                    <a:pt x="0" y="443646"/>
                  </a:cubicBezTo>
                  <a:lnTo>
                    <a:pt x="0" y="4929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Euclid" pitchFamily="18" charset="0"/>
                </a:rPr>
                <a:t>III. Evaluate global error and adjust GSOM net size</a:t>
              </a: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2509653" y="4395791"/>
              <a:ext cx="221824" cy="184853"/>
            </a:xfrm>
            <a:prstGeom prst="down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>
                <a:latin typeface="Euclid" pitchFamily="18" charset="0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914400" y="4611453"/>
              <a:ext cx="3412330" cy="492940"/>
            </a:xfrm>
            <a:custGeom>
              <a:avLst/>
              <a:gdLst>
                <a:gd name="connsiteX0" fmla="*/ 0 w 3412330"/>
                <a:gd name="connsiteY0" fmla="*/ 49294 h 492940"/>
                <a:gd name="connsiteX1" fmla="*/ 49294 w 3412330"/>
                <a:gd name="connsiteY1" fmla="*/ 0 h 492940"/>
                <a:gd name="connsiteX2" fmla="*/ 3363036 w 3412330"/>
                <a:gd name="connsiteY2" fmla="*/ 0 h 492940"/>
                <a:gd name="connsiteX3" fmla="*/ 3412330 w 3412330"/>
                <a:gd name="connsiteY3" fmla="*/ 49294 h 492940"/>
                <a:gd name="connsiteX4" fmla="*/ 3412330 w 3412330"/>
                <a:gd name="connsiteY4" fmla="*/ 443646 h 492940"/>
                <a:gd name="connsiteX5" fmla="*/ 3363036 w 3412330"/>
                <a:gd name="connsiteY5" fmla="*/ 492940 h 492940"/>
                <a:gd name="connsiteX6" fmla="*/ 49294 w 3412330"/>
                <a:gd name="connsiteY6" fmla="*/ 492940 h 492940"/>
                <a:gd name="connsiteX7" fmla="*/ 0 w 3412330"/>
                <a:gd name="connsiteY7" fmla="*/ 443646 h 492940"/>
                <a:gd name="connsiteX8" fmla="*/ 0 w 3412330"/>
                <a:gd name="connsiteY8" fmla="*/ 49294 h 492940"/>
                <a:gd name="connsiteX0" fmla="*/ 0 w 3412330"/>
                <a:gd name="connsiteY0" fmla="*/ 49294 h 492940"/>
                <a:gd name="connsiteX1" fmla="*/ 49294 w 3412330"/>
                <a:gd name="connsiteY1" fmla="*/ 0 h 492940"/>
                <a:gd name="connsiteX2" fmla="*/ 3363036 w 3412330"/>
                <a:gd name="connsiteY2" fmla="*/ 0 h 492940"/>
                <a:gd name="connsiteX3" fmla="*/ 3412330 w 3412330"/>
                <a:gd name="connsiteY3" fmla="*/ 49294 h 492940"/>
                <a:gd name="connsiteX4" fmla="*/ 3402685 w 3412330"/>
                <a:gd name="connsiteY4" fmla="*/ 242152 h 492940"/>
                <a:gd name="connsiteX5" fmla="*/ 3412330 w 3412330"/>
                <a:gd name="connsiteY5" fmla="*/ 443646 h 492940"/>
                <a:gd name="connsiteX6" fmla="*/ 3363036 w 3412330"/>
                <a:gd name="connsiteY6" fmla="*/ 492940 h 492940"/>
                <a:gd name="connsiteX7" fmla="*/ 49294 w 3412330"/>
                <a:gd name="connsiteY7" fmla="*/ 492940 h 492940"/>
                <a:gd name="connsiteX8" fmla="*/ 0 w 3412330"/>
                <a:gd name="connsiteY8" fmla="*/ 443646 h 492940"/>
                <a:gd name="connsiteX9" fmla="*/ 0 w 3412330"/>
                <a:gd name="connsiteY9" fmla="*/ 49294 h 49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12330" h="492940">
                  <a:moveTo>
                    <a:pt x="0" y="49294"/>
                  </a:moveTo>
                  <a:cubicBezTo>
                    <a:pt x="0" y="22070"/>
                    <a:pt x="22070" y="0"/>
                    <a:pt x="49294" y="0"/>
                  </a:cubicBezTo>
                  <a:lnTo>
                    <a:pt x="3363036" y="0"/>
                  </a:lnTo>
                  <a:cubicBezTo>
                    <a:pt x="3390260" y="0"/>
                    <a:pt x="3412330" y="22070"/>
                    <a:pt x="3412330" y="49294"/>
                  </a:cubicBezTo>
                  <a:lnTo>
                    <a:pt x="3402685" y="242152"/>
                  </a:lnTo>
                  <a:lnTo>
                    <a:pt x="3412330" y="443646"/>
                  </a:lnTo>
                  <a:cubicBezTo>
                    <a:pt x="3412330" y="470870"/>
                    <a:pt x="3390260" y="492940"/>
                    <a:pt x="3363036" y="492940"/>
                  </a:cubicBezTo>
                  <a:lnTo>
                    <a:pt x="49294" y="492940"/>
                  </a:lnTo>
                  <a:cubicBezTo>
                    <a:pt x="22070" y="492940"/>
                    <a:pt x="0" y="470870"/>
                    <a:pt x="0" y="443646"/>
                  </a:cubicBezTo>
                  <a:lnTo>
                    <a:pt x="0" y="49294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Euclid" pitchFamily="18" charset="0"/>
                </a:rPr>
                <a:t>Repeat Until Convergence</a:t>
              </a:r>
            </a:p>
          </p:txBody>
        </p:sp>
        <p:cxnSp>
          <p:nvCxnSpPr>
            <p:cNvPr id="16" name="Elbow Connector 15"/>
            <p:cNvCxnSpPr>
              <a:stCxn id="15" idx="4"/>
              <a:endCxn id="7" idx="4"/>
            </p:cNvCxnSpPr>
            <p:nvPr/>
          </p:nvCxnSpPr>
          <p:spPr>
            <a:xfrm flipV="1">
              <a:off x="4317085" y="1907931"/>
              <a:ext cx="12700" cy="2945674"/>
            </a:xfrm>
            <a:prstGeom prst="bentConnector3">
              <a:avLst>
                <a:gd name="adj1" fmla="val 609308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" name="Elbow Connector 16"/>
            <p:cNvCxnSpPr>
              <a:stCxn id="11" idx="4"/>
              <a:endCxn id="9" idx="4"/>
            </p:cNvCxnSpPr>
            <p:nvPr/>
          </p:nvCxnSpPr>
          <p:spPr>
            <a:xfrm flipH="1" flipV="1">
              <a:off x="4317085" y="2639451"/>
              <a:ext cx="13063" cy="751114"/>
            </a:xfrm>
            <a:prstGeom prst="bentConnector3">
              <a:avLst>
                <a:gd name="adj1" fmla="val -174998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0" y="457200"/>
            <a:ext cx="4910853" cy="3655614"/>
            <a:chOff x="0" y="457200"/>
            <a:chExt cx="4910853" cy="3655614"/>
          </a:xfrm>
        </p:grpSpPr>
        <p:pic>
          <p:nvPicPr>
            <p:cNvPr id="38" name="Picture 3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802" y="457200"/>
              <a:ext cx="4330947" cy="3271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1344967" y="3774260"/>
              <a:ext cx="24103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Euclid" pitchFamily="18" charset="0"/>
                </a:rPr>
                <a:t>Input space coordinate 1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-1035893" y="1923681"/>
              <a:ext cx="241034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Euclid" pitchFamily="18" charset="0"/>
                </a:rPr>
                <a:t>Input space coordinate </a:t>
              </a:r>
              <a:r>
                <a:rPr lang="en-US" sz="1600" dirty="0" smtClean="0">
                  <a:latin typeface="Euclid" pitchFamily="18" charset="0"/>
                </a:rPr>
                <a:t>2</a:t>
              </a:r>
              <a:endParaRPr lang="en-US" sz="1600" dirty="0">
                <a:latin typeface="Euclid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18412" y="144780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Euclid" pitchFamily="18" charset="0"/>
                </a:rPr>
                <a:t>m</a:t>
              </a:r>
              <a:endParaRPr lang="en-US" dirty="0">
                <a:latin typeface="Euclid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99412" y="2895600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Euclid" pitchFamily="18" charset="0"/>
                </a:rPr>
                <a:t>Dis</a:t>
              </a:r>
              <a:r>
                <a:rPr lang="en-US" dirty="0" smtClean="0">
                  <a:latin typeface="Euclid" pitchFamily="18" charset="0"/>
                </a:rPr>
                <a:t>=1</a:t>
              </a:r>
              <a:endParaRPr lang="en-US" dirty="0">
                <a:latin typeface="Euclid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95600" y="1143000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Euclid" pitchFamily="18" charset="0"/>
                </a:rPr>
                <a:t>Dis</a:t>
              </a:r>
              <a:r>
                <a:rPr lang="en-US" dirty="0" smtClean="0">
                  <a:latin typeface="Euclid" pitchFamily="18" charset="0"/>
                </a:rPr>
                <a:t>=1</a:t>
              </a:r>
              <a:endParaRPr lang="en-US" dirty="0">
                <a:latin typeface="Euclid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75412" y="1828800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Euclid" pitchFamily="18" charset="0"/>
                </a:rPr>
                <a:t>Dis</a:t>
              </a:r>
              <a:r>
                <a:rPr lang="en-US" dirty="0" smtClean="0">
                  <a:latin typeface="Euclid" pitchFamily="18" charset="0"/>
                </a:rPr>
                <a:t>=2</a:t>
              </a:r>
              <a:endParaRPr lang="en-US" dirty="0">
                <a:latin typeface="Euclid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76600" y="3276600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Euclid" pitchFamily="18" charset="0"/>
                </a:rPr>
                <a:t>Dis</a:t>
              </a:r>
              <a:r>
                <a:rPr lang="en-US" dirty="0" smtClean="0">
                  <a:latin typeface="Euclid" pitchFamily="18" charset="0"/>
                </a:rPr>
                <a:t>=2</a:t>
              </a:r>
              <a:endParaRPr lang="en-US" dirty="0">
                <a:latin typeface="Euclid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18212" y="2514600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Euclid" pitchFamily="18" charset="0"/>
                </a:rPr>
                <a:t>Dis</a:t>
              </a:r>
              <a:r>
                <a:rPr lang="en-US" dirty="0" smtClean="0">
                  <a:latin typeface="Euclid" pitchFamily="18" charset="0"/>
                </a:rPr>
                <a:t>=3</a:t>
              </a:r>
              <a:endParaRPr lang="en-US" dirty="0">
                <a:latin typeface="Euclid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66800" y="2438400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Euclid" pitchFamily="18" charset="0"/>
                </a:rPr>
                <a:t>Dis</a:t>
              </a:r>
              <a:r>
                <a:rPr lang="en-US" dirty="0" smtClean="0">
                  <a:latin typeface="Euclid" pitchFamily="18" charset="0"/>
                </a:rPr>
                <a:t>=4</a:t>
              </a:r>
              <a:endParaRPr lang="en-US" dirty="0">
                <a:latin typeface="Euclid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65730" y="3124200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Euclid" pitchFamily="18" charset="0"/>
                </a:rPr>
                <a:t>Dis</a:t>
              </a:r>
              <a:r>
                <a:rPr lang="en-US" dirty="0" smtClean="0">
                  <a:latin typeface="Euclid" pitchFamily="18" charset="0"/>
                </a:rPr>
                <a:t>=4</a:t>
              </a:r>
              <a:endParaRPr lang="en-US" dirty="0">
                <a:latin typeface="Euclid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7200" y="2667000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Euclid" pitchFamily="18" charset="0"/>
                </a:rPr>
                <a:t>Dis</a:t>
              </a:r>
              <a:r>
                <a:rPr lang="en-US" dirty="0" smtClean="0">
                  <a:latin typeface="Euclid" pitchFamily="18" charset="0"/>
                </a:rPr>
                <a:t>=5</a:t>
              </a:r>
              <a:endParaRPr lang="en-US" dirty="0">
                <a:latin typeface="Euclid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530" y="3364468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Euclid" pitchFamily="18" charset="0"/>
                </a:rPr>
                <a:t>Dis</a:t>
              </a:r>
              <a:r>
                <a:rPr lang="en-US" dirty="0" smtClean="0">
                  <a:latin typeface="Euclid" pitchFamily="18" charset="0"/>
                </a:rPr>
                <a:t>=6</a:t>
              </a:r>
              <a:endParaRPr lang="en-US" dirty="0">
                <a:latin typeface="Euclid" pitchFamily="18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1524000" y="228600"/>
            <a:ext cx="5029200" cy="4114800"/>
            <a:chOff x="1524000" y="228600"/>
            <a:chExt cx="5029200" cy="4114800"/>
          </a:xfrm>
        </p:grpSpPr>
        <p:grpSp>
          <p:nvGrpSpPr>
            <p:cNvPr id="68" name="Group 67"/>
            <p:cNvGrpSpPr/>
            <p:nvPr/>
          </p:nvGrpSpPr>
          <p:grpSpPr>
            <a:xfrm>
              <a:off x="1524000" y="228600"/>
              <a:ext cx="5029200" cy="4114800"/>
              <a:chOff x="1524000" y="228600"/>
              <a:chExt cx="5029200" cy="41148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3810000" y="228600"/>
                <a:ext cx="1752600" cy="1752600"/>
              </a:xfrm>
              <a:prstGeom prst="ellipse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981200" y="1286470"/>
                <a:ext cx="13716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Euclid" pitchFamily="18" charset="0"/>
                  </a:rPr>
                  <a:t>Node m</a:t>
                </a:r>
              </a:p>
              <a:p>
                <a:endParaRPr lang="en-US" sz="1600" b="1" dirty="0" smtClean="0">
                  <a:latin typeface="Euclid" pitchFamily="18" charset="0"/>
                </a:endParaRPr>
              </a:p>
              <a:p>
                <a:r>
                  <a:rPr lang="en-US" sz="1600" b="1" dirty="0" smtClean="0">
                    <a:latin typeface="Euclid" pitchFamily="18" charset="0"/>
                  </a:rPr>
                  <a:t>Node m’</a:t>
                </a:r>
              </a:p>
              <a:p>
                <a:endParaRPr lang="en-US" sz="1600" b="1" dirty="0" smtClean="0">
                  <a:latin typeface="Euclid" pitchFamily="18" charset="0"/>
                </a:endParaRPr>
              </a:p>
              <a:p>
                <a:r>
                  <a:rPr lang="en-US" sz="1600" b="1" dirty="0" smtClean="0">
                    <a:latin typeface="Euclid" pitchFamily="18" charset="0"/>
                  </a:rPr>
                  <a:t>Primary neighbor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676400" y="1828800"/>
                <a:ext cx="304800" cy="3048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676400" y="121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676400" y="2362200"/>
                <a:ext cx="304800" cy="304800"/>
              </a:xfrm>
              <a:prstGeom prst="ellipse">
                <a:avLst/>
              </a:prstGeom>
              <a:solidFill>
                <a:srgbClr val="5EA0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038600" y="21336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495800" y="914400"/>
                <a:ext cx="304800" cy="3048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048000" y="3352800"/>
                <a:ext cx="304800" cy="304800"/>
              </a:xfrm>
              <a:prstGeom prst="ellipse">
                <a:avLst/>
              </a:prstGeom>
              <a:solidFill>
                <a:srgbClr val="5EA0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953000" y="4038600"/>
                <a:ext cx="304800" cy="304800"/>
              </a:xfrm>
              <a:prstGeom prst="ellipse">
                <a:avLst/>
              </a:prstGeom>
              <a:solidFill>
                <a:srgbClr val="5EA0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248400" y="358140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019800" y="182880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743200" y="388620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362200" y="335280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981200" y="365760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524000" y="403860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cxnSp>
            <p:nvCxnSpPr>
              <p:cNvPr id="26" name="Straight Connector 25"/>
              <p:cNvCxnSpPr>
                <a:stCxn id="15" idx="5"/>
                <a:endCxn id="19" idx="1"/>
              </p:cNvCxnSpPr>
              <p:nvPr/>
            </p:nvCxnSpPr>
            <p:spPr>
              <a:xfrm>
                <a:off x="4755963" y="1174563"/>
                <a:ext cx="1308474" cy="69887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9" idx="4"/>
                <a:endCxn id="18" idx="0"/>
              </p:cNvCxnSpPr>
              <p:nvPr/>
            </p:nvCxnSpPr>
            <p:spPr>
              <a:xfrm>
                <a:off x="6172200" y="2133600"/>
                <a:ext cx="228600" cy="14478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17" idx="6"/>
                <a:endCxn id="18" idx="3"/>
              </p:cNvCxnSpPr>
              <p:nvPr/>
            </p:nvCxnSpPr>
            <p:spPr>
              <a:xfrm flipV="1">
                <a:off x="5257800" y="3841563"/>
                <a:ext cx="1035237" cy="349437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7" idx="1"/>
                <a:endCxn id="14" idx="4"/>
              </p:cNvCxnSpPr>
              <p:nvPr/>
            </p:nvCxnSpPr>
            <p:spPr>
              <a:xfrm flipH="1" flipV="1">
                <a:off x="4191000" y="2438400"/>
                <a:ext cx="806637" cy="1644837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14" idx="0"/>
                <a:endCxn id="15" idx="3"/>
              </p:cNvCxnSpPr>
              <p:nvPr/>
            </p:nvCxnSpPr>
            <p:spPr>
              <a:xfrm flipV="1">
                <a:off x="4191000" y="1174563"/>
                <a:ext cx="349437" cy="959037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14" idx="3"/>
                <a:endCxn id="16" idx="7"/>
              </p:cNvCxnSpPr>
              <p:nvPr/>
            </p:nvCxnSpPr>
            <p:spPr>
              <a:xfrm flipH="1">
                <a:off x="3308163" y="2393763"/>
                <a:ext cx="775074" cy="100367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17" idx="2"/>
                <a:endCxn id="16" idx="5"/>
              </p:cNvCxnSpPr>
              <p:nvPr/>
            </p:nvCxnSpPr>
            <p:spPr>
              <a:xfrm flipH="1" flipV="1">
                <a:off x="3308163" y="3612963"/>
                <a:ext cx="1644837" cy="578037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16" idx="4"/>
                <a:endCxn id="20" idx="7"/>
              </p:cNvCxnSpPr>
              <p:nvPr/>
            </p:nvCxnSpPr>
            <p:spPr>
              <a:xfrm flipH="1">
                <a:off x="3003363" y="3657600"/>
                <a:ext cx="197037" cy="273237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16" idx="2"/>
                <a:endCxn id="21" idx="6"/>
              </p:cNvCxnSpPr>
              <p:nvPr/>
            </p:nvCxnSpPr>
            <p:spPr>
              <a:xfrm flipH="1">
                <a:off x="2667000" y="3505200"/>
                <a:ext cx="381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21" idx="3"/>
                <a:endCxn id="22" idx="7"/>
              </p:cNvCxnSpPr>
              <p:nvPr/>
            </p:nvCxnSpPr>
            <p:spPr>
              <a:xfrm flipH="1">
                <a:off x="2241363" y="3612963"/>
                <a:ext cx="165474" cy="8927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20" idx="1"/>
                <a:endCxn id="21" idx="5"/>
              </p:cNvCxnSpPr>
              <p:nvPr/>
            </p:nvCxnSpPr>
            <p:spPr>
              <a:xfrm flipH="1" flipV="1">
                <a:off x="2622363" y="3612963"/>
                <a:ext cx="165474" cy="31787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20" idx="2"/>
                <a:endCxn id="22" idx="5"/>
              </p:cNvCxnSpPr>
              <p:nvPr/>
            </p:nvCxnSpPr>
            <p:spPr>
              <a:xfrm flipH="1" flipV="1">
                <a:off x="2241363" y="3917763"/>
                <a:ext cx="501837" cy="120837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20" idx="3"/>
                <a:endCxn id="23" idx="6"/>
              </p:cNvCxnSpPr>
              <p:nvPr/>
            </p:nvCxnSpPr>
            <p:spPr>
              <a:xfrm flipH="1">
                <a:off x="1828800" y="4146363"/>
                <a:ext cx="959037" cy="44637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22" idx="3"/>
                <a:endCxn id="23" idx="7"/>
              </p:cNvCxnSpPr>
              <p:nvPr/>
            </p:nvCxnSpPr>
            <p:spPr>
              <a:xfrm flipH="1">
                <a:off x="1784163" y="3917763"/>
                <a:ext cx="241674" cy="16547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4038600" y="457200"/>
                <a:ext cx="14014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Euclid" pitchFamily="18" charset="0"/>
                  </a:rPr>
                  <a:t>data belonging </a:t>
                </a:r>
              </a:p>
              <a:p>
                <a:pPr algn="ctr"/>
                <a:r>
                  <a:rPr lang="en-US" sz="1400" dirty="0" smtClean="0">
                    <a:latin typeface="Euclid" pitchFamily="18" charset="0"/>
                  </a:rPr>
                  <a:t>to m’</a:t>
                </a:r>
                <a:endParaRPr lang="en-US" sz="1400" dirty="0">
                  <a:latin typeface="Euclid" pitchFamily="18" charset="0"/>
                </a:endParaRPr>
              </a:p>
            </p:txBody>
          </p:sp>
        </p:grpSp>
        <p:sp>
          <p:nvSpPr>
            <p:cNvPr id="71" name="Right Arrow 70"/>
            <p:cNvSpPr/>
            <p:nvPr/>
          </p:nvSpPr>
          <p:spPr>
            <a:xfrm rot="17493193">
              <a:off x="4160657" y="1688479"/>
              <a:ext cx="533400" cy="264207"/>
            </a:xfrm>
            <a:prstGeom prst="rightArrow">
              <a:avLst>
                <a:gd name="adj1" fmla="val 27717"/>
                <a:gd name="adj2" fmla="val 5000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ight Arrow 71"/>
            <p:cNvSpPr/>
            <p:nvPr/>
          </p:nvSpPr>
          <p:spPr>
            <a:xfrm rot="3638828">
              <a:off x="4279673" y="2532565"/>
              <a:ext cx="304202" cy="150679"/>
            </a:xfrm>
            <a:prstGeom prst="rightArrow">
              <a:avLst>
                <a:gd name="adj1" fmla="val 27717"/>
                <a:gd name="adj2" fmla="val 5000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ight Arrow 72"/>
            <p:cNvSpPr/>
            <p:nvPr/>
          </p:nvSpPr>
          <p:spPr>
            <a:xfrm rot="8393877">
              <a:off x="3800744" y="2354671"/>
              <a:ext cx="228272" cy="113069"/>
            </a:xfrm>
            <a:prstGeom prst="rightArrow">
              <a:avLst>
                <a:gd name="adj1" fmla="val 27717"/>
                <a:gd name="adj2" fmla="val 5000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762000" y="1371600"/>
            <a:ext cx="7162800" cy="2590800"/>
            <a:chOff x="762000" y="1371600"/>
            <a:chExt cx="7162800" cy="2590800"/>
          </a:xfrm>
        </p:grpSpPr>
        <p:sp>
          <p:nvSpPr>
            <p:cNvPr id="178" name="Rectangle 177"/>
            <p:cNvSpPr/>
            <p:nvPr/>
          </p:nvSpPr>
          <p:spPr>
            <a:xfrm>
              <a:off x="1752600" y="3429000"/>
              <a:ext cx="525780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3175000" y="1752600"/>
              <a:ext cx="2235200" cy="1524000"/>
              <a:chOff x="457200" y="1676401"/>
              <a:chExt cx="2235200" cy="15240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540933" y="2218268"/>
                <a:ext cx="135467" cy="135467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778000" y="1676401"/>
                <a:ext cx="135467" cy="13546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134533" y="2760134"/>
                <a:ext cx="135467" cy="13546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981200" y="3064934"/>
                <a:ext cx="135467" cy="135467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556933" y="2861734"/>
                <a:ext cx="135467" cy="13546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455333" y="2082801"/>
                <a:ext cx="135467" cy="13546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999067" y="2997201"/>
                <a:ext cx="135467" cy="13546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829733" y="2760134"/>
                <a:ext cx="135467" cy="13546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60400" y="2895601"/>
                <a:ext cx="135467" cy="13546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57200" y="3064934"/>
                <a:ext cx="135467" cy="13546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cxnSp>
            <p:nvCxnSpPr>
              <p:cNvPr id="24" name="Straight Connector 23"/>
              <p:cNvCxnSpPr>
                <a:stCxn id="15" idx="5"/>
                <a:endCxn id="19" idx="1"/>
              </p:cNvCxnSpPr>
              <p:nvPr/>
            </p:nvCxnSpPr>
            <p:spPr>
              <a:xfrm>
                <a:off x="1893628" y="1792029"/>
                <a:ext cx="581544" cy="31061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19" idx="4"/>
                <a:endCxn id="18" idx="0"/>
              </p:cNvCxnSpPr>
              <p:nvPr/>
            </p:nvCxnSpPr>
            <p:spPr>
              <a:xfrm>
                <a:off x="2523067" y="2218268"/>
                <a:ext cx="101600" cy="643467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7" idx="6"/>
                <a:endCxn id="18" idx="3"/>
              </p:cNvCxnSpPr>
              <p:nvPr/>
            </p:nvCxnSpPr>
            <p:spPr>
              <a:xfrm flipV="1">
                <a:off x="2116667" y="2977362"/>
                <a:ext cx="460105" cy="15530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7" idx="1"/>
                <a:endCxn id="14" idx="4"/>
              </p:cNvCxnSpPr>
              <p:nvPr/>
            </p:nvCxnSpPr>
            <p:spPr>
              <a:xfrm flipH="1" flipV="1">
                <a:off x="1608667" y="2353734"/>
                <a:ext cx="392372" cy="73103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14" idx="0"/>
                <a:endCxn id="15" idx="3"/>
              </p:cNvCxnSpPr>
              <p:nvPr/>
            </p:nvCxnSpPr>
            <p:spPr>
              <a:xfrm flipV="1">
                <a:off x="1608667" y="1792029"/>
                <a:ext cx="189172" cy="42623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4" idx="3"/>
                <a:endCxn id="16" idx="7"/>
              </p:cNvCxnSpPr>
              <p:nvPr/>
            </p:nvCxnSpPr>
            <p:spPr>
              <a:xfrm flipH="1">
                <a:off x="1250161" y="2333896"/>
                <a:ext cx="310611" cy="446077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17" idx="2"/>
                <a:endCxn id="16" idx="5"/>
              </p:cNvCxnSpPr>
              <p:nvPr/>
            </p:nvCxnSpPr>
            <p:spPr>
              <a:xfrm flipH="1" flipV="1">
                <a:off x="1250161" y="2875762"/>
                <a:ext cx="731039" cy="25690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16" idx="4"/>
                <a:endCxn id="20" idx="7"/>
              </p:cNvCxnSpPr>
              <p:nvPr/>
            </p:nvCxnSpPr>
            <p:spPr>
              <a:xfrm flipH="1">
                <a:off x="1114695" y="2895601"/>
                <a:ext cx="87572" cy="12143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16" idx="2"/>
                <a:endCxn id="21" idx="6"/>
              </p:cNvCxnSpPr>
              <p:nvPr/>
            </p:nvCxnSpPr>
            <p:spPr>
              <a:xfrm flipH="1">
                <a:off x="965200" y="2827868"/>
                <a:ext cx="169333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21" idx="3"/>
                <a:endCxn id="22" idx="7"/>
              </p:cNvCxnSpPr>
              <p:nvPr/>
            </p:nvCxnSpPr>
            <p:spPr>
              <a:xfrm flipH="1">
                <a:off x="776028" y="2875762"/>
                <a:ext cx="73544" cy="39677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20" idx="1"/>
                <a:endCxn id="21" idx="5"/>
              </p:cNvCxnSpPr>
              <p:nvPr/>
            </p:nvCxnSpPr>
            <p:spPr>
              <a:xfrm flipH="1" flipV="1">
                <a:off x="945361" y="2875762"/>
                <a:ext cx="73544" cy="141277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20" idx="2"/>
                <a:endCxn id="22" idx="5"/>
              </p:cNvCxnSpPr>
              <p:nvPr/>
            </p:nvCxnSpPr>
            <p:spPr>
              <a:xfrm flipH="1" flipV="1">
                <a:off x="776028" y="3011229"/>
                <a:ext cx="223039" cy="5370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20" idx="3"/>
                <a:endCxn id="23" idx="6"/>
              </p:cNvCxnSpPr>
              <p:nvPr/>
            </p:nvCxnSpPr>
            <p:spPr>
              <a:xfrm flipH="1">
                <a:off x="592667" y="3112829"/>
                <a:ext cx="426239" cy="1983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22" idx="3"/>
                <a:endCxn id="23" idx="7"/>
              </p:cNvCxnSpPr>
              <p:nvPr/>
            </p:nvCxnSpPr>
            <p:spPr>
              <a:xfrm flipH="1">
                <a:off x="572828" y="3011229"/>
                <a:ext cx="107411" cy="7354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Oval 38"/>
              <p:cNvSpPr/>
              <p:nvPr/>
            </p:nvSpPr>
            <p:spPr>
              <a:xfrm>
                <a:off x="1737119" y="2651520"/>
                <a:ext cx="135467" cy="135467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cxnSp>
            <p:nvCxnSpPr>
              <p:cNvPr id="41" name="Straight Connector 40"/>
              <p:cNvCxnSpPr>
                <a:stCxn id="39" idx="6"/>
                <a:endCxn id="18" idx="2"/>
              </p:cNvCxnSpPr>
              <p:nvPr/>
            </p:nvCxnSpPr>
            <p:spPr>
              <a:xfrm>
                <a:off x="1872586" y="2719253"/>
                <a:ext cx="684348" cy="210214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39" idx="0"/>
                <a:endCxn id="15" idx="4"/>
              </p:cNvCxnSpPr>
              <p:nvPr/>
            </p:nvCxnSpPr>
            <p:spPr>
              <a:xfrm flipV="1">
                <a:off x="1804852" y="1811868"/>
                <a:ext cx="40881" cy="839652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39" idx="2"/>
                <a:endCxn id="16" idx="6"/>
              </p:cNvCxnSpPr>
              <p:nvPr/>
            </p:nvCxnSpPr>
            <p:spPr>
              <a:xfrm flipH="1">
                <a:off x="1270000" y="2719253"/>
                <a:ext cx="467119" cy="108614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1752600" y="3445933"/>
              <a:ext cx="5486400" cy="440267"/>
              <a:chOff x="1752600" y="3445933"/>
              <a:chExt cx="5486400" cy="44026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752600" y="3445933"/>
                <a:ext cx="54864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Euclid" pitchFamily="18" charset="0"/>
                  </a:rPr>
                  <a:t>Node p              Node q          New node       New connection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369733" y="3733800"/>
                <a:ext cx="135467" cy="135467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981200" y="3750733"/>
                <a:ext cx="135467" cy="135467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741333" y="3750733"/>
                <a:ext cx="135467" cy="135467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5943600" y="3810000"/>
                <a:ext cx="304800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/>
            <p:cNvGrpSpPr/>
            <p:nvPr/>
          </p:nvGrpSpPr>
          <p:grpSpPr>
            <a:xfrm>
              <a:off x="5689600" y="1752600"/>
              <a:ext cx="2235200" cy="1524000"/>
              <a:chOff x="457200" y="1676401"/>
              <a:chExt cx="2235200" cy="1524000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1540933" y="2218268"/>
                <a:ext cx="135467" cy="13546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1778000" y="1676401"/>
                <a:ext cx="135467" cy="13546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1134533" y="2760134"/>
                <a:ext cx="135467" cy="13546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1981200" y="3064934"/>
                <a:ext cx="135467" cy="13546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2556933" y="2861734"/>
                <a:ext cx="135467" cy="13546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2455333" y="2082801"/>
                <a:ext cx="135467" cy="13546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999067" y="2997201"/>
                <a:ext cx="135467" cy="13546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829733" y="2760134"/>
                <a:ext cx="135467" cy="13546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660400" y="2895601"/>
                <a:ext cx="135467" cy="13546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457200" y="3064934"/>
                <a:ext cx="135467" cy="13546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cxnSp>
            <p:nvCxnSpPr>
              <p:cNvPr id="128" name="Straight Connector 127"/>
              <p:cNvCxnSpPr>
                <a:stCxn id="119" idx="5"/>
                <a:endCxn id="123" idx="1"/>
              </p:cNvCxnSpPr>
              <p:nvPr/>
            </p:nvCxnSpPr>
            <p:spPr>
              <a:xfrm>
                <a:off x="1893628" y="1792029"/>
                <a:ext cx="581544" cy="31061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>
                <a:stCxn id="123" idx="4"/>
                <a:endCxn id="122" idx="0"/>
              </p:cNvCxnSpPr>
              <p:nvPr/>
            </p:nvCxnSpPr>
            <p:spPr>
              <a:xfrm>
                <a:off x="2523067" y="2218268"/>
                <a:ext cx="101600" cy="643467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>
                <a:stCxn id="121" idx="6"/>
                <a:endCxn id="122" idx="3"/>
              </p:cNvCxnSpPr>
              <p:nvPr/>
            </p:nvCxnSpPr>
            <p:spPr>
              <a:xfrm flipV="1">
                <a:off x="2116667" y="2977362"/>
                <a:ext cx="460105" cy="15530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>
                <a:stCxn id="121" idx="1"/>
                <a:endCxn id="118" idx="4"/>
              </p:cNvCxnSpPr>
              <p:nvPr/>
            </p:nvCxnSpPr>
            <p:spPr>
              <a:xfrm flipH="1" flipV="1">
                <a:off x="1608667" y="2353734"/>
                <a:ext cx="392372" cy="73103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>
                <a:stCxn id="118" idx="0"/>
                <a:endCxn id="119" idx="3"/>
              </p:cNvCxnSpPr>
              <p:nvPr/>
            </p:nvCxnSpPr>
            <p:spPr>
              <a:xfrm flipV="1">
                <a:off x="1608667" y="1792029"/>
                <a:ext cx="189172" cy="42623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>
                <a:stCxn id="118" idx="3"/>
                <a:endCxn id="120" idx="7"/>
              </p:cNvCxnSpPr>
              <p:nvPr/>
            </p:nvCxnSpPr>
            <p:spPr>
              <a:xfrm flipH="1">
                <a:off x="1250161" y="2333896"/>
                <a:ext cx="310611" cy="446077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>
                <a:stCxn id="121" idx="2"/>
                <a:endCxn id="120" idx="5"/>
              </p:cNvCxnSpPr>
              <p:nvPr/>
            </p:nvCxnSpPr>
            <p:spPr>
              <a:xfrm flipH="1" flipV="1">
                <a:off x="1250161" y="2875762"/>
                <a:ext cx="731039" cy="25690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>
                <a:stCxn id="120" idx="4"/>
                <a:endCxn id="124" idx="7"/>
              </p:cNvCxnSpPr>
              <p:nvPr/>
            </p:nvCxnSpPr>
            <p:spPr>
              <a:xfrm flipH="1">
                <a:off x="1114695" y="2895601"/>
                <a:ext cx="87572" cy="12143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>
                <a:stCxn id="120" idx="2"/>
                <a:endCxn id="125" idx="6"/>
              </p:cNvCxnSpPr>
              <p:nvPr/>
            </p:nvCxnSpPr>
            <p:spPr>
              <a:xfrm flipH="1">
                <a:off x="965200" y="2827868"/>
                <a:ext cx="169333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>
                <a:stCxn id="125" idx="3"/>
                <a:endCxn id="126" idx="7"/>
              </p:cNvCxnSpPr>
              <p:nvPr/>
            </p:nvCxnSpPr>
            <p:spPr>
              <a:xfrm flipH="1">
                <a:off x="776028" y="2875762"/>
                <a:ext cx="73544" cy="39677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>
                <a:stCxn id="124" idx="1"/>
                <a:endCxn id="125" idx="5"/>
              </p:cNvCxnSpPr>
              <p:nvPr/>
            </p:nvCxnSpPr>
            <p:spPr>
              <a:xfrm flipH="1" flipV="1">
                <a:off x="945361" y="2875762"/>
                <a:ext cx="73544" cy="141277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>
                <a:stCxn id="124" idx="2"/>
                <a:endCxn id="126" idx="5"/>
              </p:cNvCxnSpPr>
              <p:nvPr/>
            </p:nvCxnSpPr>
            <p:spPr>
              <a:xfrm flipH="1" flipV="1">
                <a:off x="776028" y="3011229"/>
                <a:ext cx="223039" cy="5370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24" idx="3"/>
                <a:endCxn id="127" idx="6"/>
              </p:cNvCxnSpPr>
              <p:nvPr/>
            </p:nvCxnSpPr>
            <p:spPr>
              <a:xfrm flipH="1">
                <a:off x="592667" y="3112829"/>
                <a:ext cx="426239" cy="1983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>
                <a:stCxn id="126" idx="3"/>
                <a:endCxn id="127" idx="7"/>
              </p:cNvCxnSpPr>
              <p:nvPr/>
            </p:nvCxnSpPr>
            <p:spPr>
              <a:xfrm flipH="1">
                <a:off x="572828" y="3011229"/>
                <a:ext cx="107411" cy="7354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2" name="Oval 141"/>
              <p:cNvSpPr/>
              <p:nvPr/>
            </p:nvSpPr>
            <p:spPr>
              <a:xfrm>
                <a:off x="1737119" y="2651520"/>
                <a:ext cx="135467" cy="13546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cxnSp>
            <p:nvCxnSpPr>
              <p:cNvPr id="143" name="Straight Connector 142"/>
              <p:cNvCxnSpPr>
                <a:stCxn id="142" idx="6"/>
                <a:endCxn id="122" idx="2"/>
              </p:cNvCxnSpPr>
              <p:nvPr/>
            </p:nvCxnSpPr>
            <p:spPr>
              <a:xfrm>
                <a:off x="1872586" y="2719253"/>
                <a:ext cx="684348" cy="21021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>
                <a:stCxn id="142" idx="0"/>
                <a:endCxn id="119" idx="4"/>
              </p:cNvCxnSpPr>
              <p:nvPr/>
            </p:nvCxnSpPr>
            <p:spPr>
              <a:xfrm flipV="1">
                <a:off x="1804852" y="1811868"/>
                <a:ext cx="40881" cy="83965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>
                <a:stCxn id="142" idx="2"/>
                <a:endCxn id="120" idx="6"/>
              </p:cNvCxnSpPr>
              <p:nvPr/>
            </p:nvCxnSpPr>
            <p:spPr>
              <a:xfrm flipH="1">
                <a:off x="1270000" y="2719253"/>
                <a:ext cx="467119" cy="10861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762000" y="1752600"/>
              <a:ext cx="2235200" cy="1524000"/>
              <a:chOff x="457200" y="1676401"/>
              <a:chExt cx="2235200" cy="1524000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1540933" y="2218268"/>
                <a:ext cx="135467" cy="135467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1778000" y="1676401"/>
                <a:ext cx="135467" cy="13546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1134533" y="2760134"/>
                <a:ext cx="135467" cy="13546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1981200" y="3064934"/>
                <a:ext cx="135467" cy="135467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2556933" y="2861734"/>
                <a:ext cx="135467" cy="13546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2455333" y="2082801"/>
                <a:ext cx="135467" cy="13546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999067" y="2997201"/>
                <a:ext cx="135467" cy="13546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829733" y="2760134"/>
                <a:ext cx="135467" cy="13546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660400" y="2895601"/>
                <a:ext cx="135467" cy="13546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457200" y="3064934"/>
                <a:ext cx="135467" cy="13546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cxnSp>
            <p:nvCxnSpPr>
              <p:cNvPr id="157" name="Straight Connector 156"/>
              <p:cNvCxnSpPr>
                <a:stCxn id="148" idx="5"/>
                <a:endCxn id="152" idx="1"/>
              </p:cNvCxnSpPr>
              <p:nvPr/>
            </p:nvCxnSpPr>
            <p:spPr>
              <a:xfrm>
                <a:off x="1893628" y="1792029"/>
                <a:ext cx="581544" cy="31061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>
                <a:stCxn id="152" idx="4"/>
                <a:endCxn id="151" idx="0"/>
              </p:cNvCxnSpPr>
              <p:nvPr/>
            </p:nvCxnSpPr>
            <p:spPr>
              <a:xfrm>
                <a:off x="2523067" y="2218268"/>
                <a:ext cx="101600" cy="643467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>
                <a:stCxn id="150" idx="6"/>
                <a:endCxn id="151" idx="3"/>
              </p:cNvCxnSpPr>
              <p:nvPr/>
            </p:nvCxnSpPr>
            <p:spPr>
              <a:xfrm flipV="1">
                <a:off x="2116667" y="2977362"/>
                <a:ext cx="460105" cy="15530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>
                <a:stCxn id="150" idx="1"/>
                <a:endCxn id="147" idx="4"/>
              </p:cNvCxnSpPr>
              <p:nvPr/>
            </p:nvCxnSpPr>
            <p:spPr>
              <a:xfrm flipH="1" flipV="1">
                <a:off x="1608667" y="2353734"/>
                <a:ext cx="392372" cy="73103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>
                <a:stCxn id="147" idx="0"/>
                <a:endCxn id="148" idx="3"/>
              </p:cNvCxnSpPr>
              <p:nvPr/>
            </p:nvCxnSpPr>
            <p:spPr>
              <a:xfrm flipV="1">
                <a:off x="1608667" y="1792029"/>
                <a:ext cx="189172" cy="42623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>
                <a:stCxn id="147" idx="3"/>
                <a:endCxn id="149" idx="7"/>
              </p:cNvCxnSpPr>
              <p:nvPr/>
            </p:nvCxnSpPr>
            <p:spPr>
              <a:xfrm flipH="1">
                <a:off x="1250161" y="2333896"/>
                <a:ext cx="310611" cy="446077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>
                <a:stCxn id="150" idx="2"/>
                <a:endCxn id="149" idx="5"/>
              </p:cNvCxnSpPr>
              <p:nvPr/>
            </p:nvCxnSpPr>
            <p:spPr>
              <a:xfrm flipH="1" flipV="1">
                <a:off x="1250161" y="2875762"/>
                <a:ext cx="731039" cy="25690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>
                <a:stCxn id="149" idx="4"/>
                <a:endCxn id="153" idx="7"/>
              </p:cNvCxnSpPr>
              <p:nvPr/>
            </p:nvCxnSpPr>
            <p:spPr>
              <a:xfrm flipH="1">
                <a:off x="1114695" y="2895601"/>
                <a:ext cx="87572" cy="12143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>
                <a:stCxn id="149" idx="2"/>
                <a:endCxn id="154" idx="6"/>
              </p:cNvCxnSpPr>
              <p:nvPr/>
            </p:nvCxnSpPr>
            <p:spPr>
              <a:xfrm flipH="1">
                <a:off x="965200" y="2827868"/>
                <a:ext cx="169333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>
                <a:stCxn id="154" idx="3"/>
                <a:endCxn id="155" idx="7"/>
              </p:cNvCxnSpPr>
              <p:nvPr/>
            </p:nvCxnSpPr>
            <p:spPr>
              <a:xfrm flipH="1">
                <a:off x="776028" y="2875762"/>
                <a:ext cx="73544" cy="39677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>
                <a:stCxn id="153" idx="1"/>
                <a:endCxn id="154" idx="5"/>
              </p:cNvCxnSpPr>
              <p:nvPr/>
            </p:nvCxnSpPr>
            <p:spPr>
              <a:xfrm flipH="1" flipV="1">
                <a:off x="945361" y="2875762"/>
                <a:ext cx="73544" cy="141277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>
                <a:stCxn id="153" idx="2"/>
                <a:endCxn id="155" idx="5"/>
              </p:cNvCxnSpPr>
              <p:nvPr/>
            </p:nvCxnSpPr>
            <p:spPr>
              <a:xfrm flipH="1" flipV="1">
                <a:off x="776028" y="3011229"/>
                <a:ext cx="223039" cy="5370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>
                <a:stCxn id="153" idx="3"/>
                <a:endCxn id="156" idx="6"/>
              </p:cNvCxnSpPr>
              <p:nvPr/>
            </p:nvCxnSpPr>
            <p:spPr>
              <a:xfrm flipH="1">
                <a:off x="592667" y="3112829"/>
                <a:ext cx="426239" cy="1983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>
                <a:stCxn id="155" idx="3"/>
                <a:endCxn id="156" idx="7"/>
              </p:cNvCxnSpPr>
              <p:nvPr/>
            </p:nvCxnSpPr>
            <p:spPr>
              <a:xfrm flipH="1">
                <a:off x="572828" y="3011229"/>
                <a:ext cx="107411" cy="7354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0" name="TextBox 179"/>
            <p:cNvSpPr txBox="1"/>
            <p:nvPr/>
          </p:nvSpPr>
          <p:spPr>
            <a:xfrm>
              <a:off x="1882582" y="13716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Euclid" pitchFamily="18" charset="0"/>
                </a:rPr>
                <a:t>(1)</a:t>
              </a:r>
              <a:endParaRPr lang="en-US" dirty="0">
                <a:latin typeface="Euclid" pitchFamily="18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320982" y="13716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Euclid" pitchFamily="18" charset="0"/>
                </a:rPr>
                <a:t>(2)</a:t>
              </a:r>
              <a:endParaRPr lang="en-US" dirty="0">
                <a:latin typeface="Euclid" pitchFamily="18" charset="0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6835582" y="13716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Euclid" pitchFamily="18" charset="0"/>
                </a:rPr>
                <a:t>(3)</a:t>
              </a:r>
              <a:endParaRPr lang="en-US" dirty="0">
                <a:latin typeface="Euclid" pitchFamily="18" charset="0"/>
              </a:endParaRPr>
            </a:p>
          </p:txBody>
        </p:sp>
        <p:sp>
          <p:nvSpPr>
            <p:cNvPr id="184" name="Right Arrow 183"/>
            <p:cNvSpPr/>
            <p:nvPr/>
          </p:nvSpPr>
          <p:spPr>
            <a:xfrm>
              <a:off x="3352800" y="2362200"/>
              <a:ext cx="307675" cy="152400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ight Arrow 184"/>
            <p:cNvSpPr/>
            <p:nvPr/>
          </p:nvSpPr>
          <p:spPr>
            <a:xfrm>
              <a:off x="5791200" y="2362200"/>
              <a:ext cx="307675" cy="152400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24414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H="1">
            <a:off x="2555788" y="1359861"/>
            <a:ext cx="1863811" cy="670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Euclid" pitchFamily="18" charset="0"/>
              </a:rPr>
              <a:t>GSOM Model</a:t>
            </a:r>
            <a:endParaRPr lang="en-US" sz="1600" dirty="0">
              <a:latin typeface="Euclid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 flipH="1">
            <a:off x="2590800" y="90961"/>
            <a:ext cx="1863811" cy="670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Euclid" pitchFamily="18" charset="0"/>
              </a:rPr>
              <a:t>Process</a:t>
            </a:r>
            <a:endParaRPr lang="en-US" sz="1600" dirty="0">
              <a:latin typeface="Euclid" pitchFamily="18" charset="0"/>
            </a:endParaRPr>
          </a:p>
        </p:txBody>
      </p:sp>
      <p:cxnSp>
        <p:nvCxnSpPr>
          <p:cNvPr id="19" name="Shape 18"/>
          <p:cNvCxnSpPr>
            <a:stCxn id="17" idx="1"/>
            <a:endCxn id="20" idx="0"/>
          </p:cNvCxnSpPr>
          <p:nvPr/>
        </p:nvCxnSpPr>
        <p:spPr>
          <a:xfrm>
            <a:off x="4454611" y="426009"/>
            <a:ext cx="384089" cy="487447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Oval 19"/>
          <p:cNvSpPr/>
          <p:nvPr/>
        </p:nvSpPr>
        <p:spPr>
          <a:xfrm>
            <a:off x="4648200" y="913456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dirty="0" smtClean="0">
              <a:solidFill>
                <a:schemeClr val="dk1"/>
              </a:solidFill>
              <a:latin typeface="Euclid" pitchFamily="18" charset="0"/>
            </a:endParaRPr>
          </a:p>
        </p:txBody>
      </p:sp>
      <p:cxnSp>
        <p:nvCxnSpPr>
          <p:cNvPr id="21" name="Shape 20"/>
          <p:cNvCxnSpPr>
            <a:stCxn id="7" idx="1"/>
            <a:endCxn id="20" idx="4"/>
          </p:cNvCxnSpPr>
          <p:nvPr/>
        </p:nvCxnSpPr>
        <p:spPr>
          <a:xfrm flipV="1">
            <a:off x="4419599" y="1294456"/>
            <a:ext cx="419101" cy="40045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Shape 24"/>
          <p:cNvCxnSpPr>
            <a:endCxn id="17" idx="3"/>
          </p:cNvCxnSpPr>
          <p:nvPr/>
        </p:nvCxnSpPr>
        <p:spPr>
          <a:xfrm flipV="1">
            <a:off x="2100920" y="426009"/>
            <a:ext cx="489880" cy="674841"/>
          </a:xfrm>
          <a:prstGeom prst="bentConnector3">
            <a:avLst>
              <a:gd name="adj1" fmla="val 46138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hape 24"/>
          <p:cNvCxnSpPr>
            <a:endCxn id="7" idx="3"/>
          </p:cNvCxnSpPr>
          <p:nvPr/>
        </p:nvCxnSpPr>
        <p:spPr>
          <a:xfrm>
            <a:off x="2100920" y="1100850"/>
            <a:ext cx="454868" cy="59405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Shape 31"/>
          <p:cNvCxnSpPr>
            <a:stCxn id="20" idx="6"/>
            <a:endCxn id="35" idx="3"/>
          </p:cNvCxnSpPr>
          <p:nvPr/>
        </p:nvCxnSpPr>
        <p:spPr>
          <a:xfrm>
            <a:off x="5029200" y="1103956"/>
            <a:ext cx="345989" cy="154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Rectangle 34"/>
          <p:cNvSpPr/>
          <p:nvPr/>
        </p:nvSpPr>
        <p:spPr>
          <a:xfrm flipH="1">
            <a:off x="5375189" y="770455"/>
            <a:ext cx="1863811" cy="670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Euclid" pitchFamily="18" charset="0"/>
              </a:rPr>
              <a:t>Decisions</a:t>
            </a:r>
            <a:endParaRPr lang="en-US" sz="1600" dirty="0">
              <a:latin typeface="Euclid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97484" y="849868"/>
            <a:ext cx="274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−</a:t>
            </a:r>
          </a:p>
          <a:p>
            <a:r>
              <a:rPr lang="en-US" sz="1400" b="1" dirty="0" smtClean="0"/>
              <a:t>+</a:t>
            </a:r>
            <a:endParaRPr lang="en-US" sz="1400" b="1" dirty="0"/>
          </a:p>
        </p:txBody>
      </p:sp>
      <p:cxnSp>
        <p:nvCxnSpPr>
          <p:cNvPr id="38" name="Shape 37"/>
          <p:cNvCxnSpPr>
            <a:stCxn id="7" idx="2"/>
            <a:endCxn id="35" idx="2"/>
          </p:cNvCxnSpPr>
          <p:nvPr/>
        </p:nvCxnSpPr>
        <p:spPr>
          <a:xfrm rot="5400000" flipH="1" flipV="1">
            <a:off x="4602690" y="325552"/>
            <a:ext cx="589406" cy="2819401"/>
          </a:xfrm>
          <a:prstGeom prst="bentConnector3">
            <a:avLst>
              <a:gd name="adj1" fmla="val -38785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3859284" y="2297668"/>
            <a:ext cx="276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Euclid" pitchFamily="18" charset="0"/>
              </a:rPr>
              <a:t>Region, neighborhood, …</a:t>
            </a:r>
            <a:endParaRPr lang="en-US" dirty="0">
              <a:latin typeface="Euclid" pitchFamily="18" charset="0"/>
            </a:endParaRP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4495871" y="1745218"/>
          <a:ext cx="201613" cy="323850"/>
        </p:xfrm>
        <a:graphic>
          <a:graphicData uri="http://schemas.openxmlformats.org/presentationml/2006/ole">
            <p:oleObj spid="_x0000_s1046" name="Equation" r:id="rId3" imgW="126835" imgH="202936" progId="Equation.DSMT4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554609" y="118031"/>
          <a:ext cx="201613" cy="263525"/>
        </p:xfrm>
        <a:graphic>
          <a:graphicData uri="http://schemas.openxmlformats.org/presentationml/2006/ole">
            <p:oleObj spid="_x0000_s1047" name="Equation" r:id="rId4" imgW="126780" imgH="164814" progId="Equation.DSMT4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5041971" y="468868"/>
          <a:ext cx="1027113" cy="323850"/>
        </p:xfrm>
        <a:graphic>
          <a:graphicData uri="http://schemas.openxmlformats.org/presentationml/2006/ole">
            <p:oleObj spid="_x0000_s1048" name="Equation" r:id="rId5" imgW="647419" imgH="203112" progId="Equation.DSMT4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1878084" y="986393"/>
          <a:ext cx="201613" cy="203200"/>
        </p:xfrm>
        <a:graphic>
          <a:graphicData uri="http://schemas.openxmlformats.org/presentationml/2006/ole">
            <p:oleObj spid="_x0000_s1049" name="Equation" r:id="rId6" imgW="126725" imgH="126725" progId="Equation.DSMT4">
              <p:embed/>
            </p:oleObj>
          </a:graphicData>
        </a:graphic>
      </p:graphicFrame>
      <p:sp>
        <p:nvSpPr>
          <p:cNvPr id="50" name="Rectangle 49"/>
          <p:cNvSpPr/>
          <p:nvPr/>
        </p:nvSpPr>
        <p:spPr>
          <a:xfrm flipH="1">
            <a:off x="4953000" y="4419600"/>
            <a:ext cx="1863811" cy="670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Euclid" pitchFamily="18" charset="0"/>
              </a:rPr>
              <a:t>Process</a:t>
            </a:r>
            <a:endParaRPr lang="en-US" sz="1600" dirty="0">
              <a:latin typeface="Euclid" pitchFamily="18" charset="0"/>
            </a:endParaRPr>
          </a:p>
        </p:txBody>
      </p:sp>
      <p:cxnSp>
        <p:nvCxnSpPr>
          <p:cNvPr id="55" name="Shape 24"/>
          <p:cNvCxnSpPr>
            <a:endCxn id="50" idx="3"/>
          </p:cNvCxnSpPr>
          <p:nvPr/>
        </p:nvCxnSpPr>
        <p:spPr>
          <a:xfrm flipV="1">
            <a:off x="3729990" y="4754648"/>
            <a:ext cx="1223010" cy="23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Shape 24"/>
          <p:cNvCxnSpPr/>
          <p:nvPr/>
        </p:nvCxnSpPr>
        <p:spPr>
          <a:xfrm rot="16200000" flipH="1">
            <a:off x="4108017" y="4899544"/>
            <a:ext cx="994178" cy="69723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ctangle 71"/>
          <p:cNvSpPr/>
          <p:nvPr/>
        </p:nvSpPr>
        <p:spPr>
          <a:xfrm flipH="1">
            <a:off x="4953721" y="5410200"/>
            <a:ext cx="1863811" cy="670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Euclid" pitchFamily="18" charset="0"/>
              </a:rPr>
              <a:t>GSOM</a:t>
            </a:r>
            <a:endParaRPr lang="en-US" sz="1600" dirty="0">
              <a:latin typeface="Euclid" pitchFamily="18" charset="0"/>
            </a:endParaRPr>
          </a:p>
        </p:txBody>
      </p:sp>
      <p:cxnSp>
        <p:nvCxnSpPr>
          <p:cNvPr id="73" name="Shape 24"/>
          <p:cNvCxnSpPr>
            <a:stCxn id="50" idx="2"/>
            <a:endCxn id="72" idx="0"/>
          </p:cNvCxnSpPr>
          <p:nvPr/>
        </p:nvCxnSpPr>
        <p:spPr>
          <a:xfrm rot="16200000" flipH="1">
            <a:off x="5725013" y="5249586"/>
            <a:ext cx="320505" cy="72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057400" y="558160"/>
            <a:ext cx="4267200" cy="5382203"/>
            <a:chOff x="2057400" y="558160"/>
            <a:chExt cx="4267200" cy="5382203"/>
          </a:xfrm>
        </p:grpSpPr>
        <p:sp>
          <p:nvSpPr>
            <p:cNvPr id="5" name="Freeform 4"/>
            <p:cNvSpPr/>
            <p:nvPr/>
          </p:nvSpPr>
          <p:spPr>
            <a:xfrm>
              <a:off x="2057400" y="1156092"/>
              <a:ext cx="3412330" cy="492940"/>
            </a:xfrm>
            <a:custGeom>
              <a:avLst/>
              <a:gdLst>
                <a:gd name="connsiteX0" fmla="*/ 0 w 3412330"/>
                <a:gd name="connsiteY0" fmla="*/ 49294 h 492940"/>
                <a:gd name="connsiteX1" fmla="*/ 49294 w 3412330"/>
                <a:gd name="connsiteY1" fmla="*/ 0 h 492940"/>
                <a:gd name="connsiteX2" fmla="*/ 3363036 w 3412330"/>
                <a:gd name="connsiteY2" fmla="*/ 0 h 492940"/>
                <a:gd name="connsiteX3" fmla="*/ 3412330 w 3412330"/>
                <a:gd name="connsiteY3" fmla="*/ 49294 h 492940"/>
                <a:gd name="connsiteX4" fmla="*/ 3412330 w 3412330"/>
                <a:gd name="connsiteY4" fmla="*/ 443646 h 492940"/>
                <a:gd name="connsiteX5" fmla="*/ 3363036 w 3412330"/>
                <a:gd name="connsiteY5" fmla="*/ 492940 h 492940"/>
                <a:gd name="connsiteX6" fmla="*/ 49294 w 3412330"/>
                <a:gd name="connsiteY6" fmla="*/ 492940 h 492940"/>
                <a:gd name="connsiteX7" fmla="*/ 0 w 3412330"/>
                <a:gd name="connsiteY7" fmla="*/ 443646 h 492940"/>
                <a:gd name="connsiteX8" fmla="*/ 0 w 3412330"/>
                <a:gd name="connsiteY8" fmla="*/ 49294 h 49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330" h="492940">
                  <a:moveTo>
                    <a:pt x="0" y="49294"/>
                  </a:moveTo>
                  <a:cubicBezTo>
                    <a:pt x="0" y="22070"/>
                    <a:pt x="22070" y="0"/>
                    <a:pt x="49294" y="0"/>
                  </a:cubicBezTo>
                  <a:lnTo>
                    <a:pt x="3363036" y="0"/>
                  </a:lnTo>
                  <a:cubicBezTo>
                    <a:pt x="3390260" y="0"/>
                    <a:pt x="3412330" y="22070"/>
                    <a:pt x="3412330" y="49294"/>
                  </a:cubicBezTo>
                  <a:lnTo>
                    <a:pt x="3412330" y="443646"/>
                  </a:lnTo>
                  <a:cubicBezTo>
                    <a:pt x="3412330" y="470870"/>
                    <a:pt x="3390260" y="492940"/>
                    <a:pt x="3363036" y="492940"/>
                  </a:cubicBezTo>
                  <a:lnTo>
                    <a:pt x="49294" y="492940"/>
                  </a:lnTo>
                  <a:cubicBezTo>
                    <a:pt x="22070" y="492940"/>
                    <a:pt x="0" y="470870"/>
                    <a:pt x="0" y="443646"/>
                  </a:cubicBezTo>
                  <a:lnTo>
                    <a:pt x="0" y="49294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smtClean="0">
                  <a:latin typeface="Euclid" pitchFamily="18" charset="0"/>
                </a:rPr>
                <a:t>Convert incoming data into GSOM features</a:t>
              </a:r>
              <a:endParaRPr lang="en-US" sz="1600" dirty="0">
                <a:latin typeface="Euclid" pitchFamily="18" charset="0"/>
              </a:endParaRPr>
            </a:p>
          </p:txBody>
        </p:sp>
        <p:sp>
          <p:nvSpPr>
            <p:cNvPr id="6" name="Down Arrow 5"/>
            <p:cNvSpPr/>
            <p:nvPr/>
          </p:nvSpPr>
          <p:spPr>
            <a:xfrm>
              <a:off x="3652653" y="1679841"/>
              <a:ext cx="221824" cy="184853"/>
            </a:xfrm>
            <a:prstGeom prst="down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>
                <a:latin typeface="Euclid" pitchFamily="18" charset="0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066993" y="1895503"/>
              <a:ext cx="3393144" cy="492940"/>
            </a:xfrm>
            <a:custGeom>
              <a:avLst/>
              <a:gdLst>
                <a:gd name="connsiteX0" fmla="*/ 0 w 3393144"/>
                <a:gd name="connsiteY0" fmla="*/ 49294 h 492940"/>
                <a:gd name="connsiteX1" fmla="*/ 49294 w 3393144"/>
                <a:gd name="connsiteY1" fmla="*/ 0 h 492940"/>
                <a:gd name="connsiteX2" fmla="*/ 3343850 w 3393144"/>
                <a:gd name="connsiteY2" fmla="*/ 0 h 492940"/>
                <a:gd name="connsiteX3" fmla="*/ 3393144 w 3393144"/>
                <a:gd name="connsiteY3" fmla="*/ 49294 h 492940"/>
                <a:gd name="connsiteX4" fmla="*/ 3393144 w 3393144"/>
                <a:gd name="connsiteY4" fmla="*/ 443646 h 492940"/>
                <a:gd name="connsiteX5" fmla="*/ 3343850 w 3393144"/>
                <a:gd name="connsiteY5" fmla="*/ 492940 h 492940"/>
                <a:gd name="connsiteX6" fmla="*/ 49294 w 3393144"/>
                <a:gd name="connsiteY6" fmla="*/ 492940 h 492940"/>
                <a:gd name="connsiteX7" fmla="*/ 0 w 3393144"/>
                <a:gd name="connsiteY7" fmla="*/ 443646 h 492940"/>
                <a:gd name="connsiteX8" fmla="*/ 0 w 3393144"/>
                <a:gd name="connsiteY8" fmla="*/ 49294 h 492940"/>
                <a:gd name="connsiteX0" fmla="*/ 0 w 3393144"/>
                <a:gd name="connsiteY0" fmla="*/ 49294 h 492940"/>
                <a:gd name="connsiteX1" fmla="*/ 49294 w 3393144"/>
                <a:gd name="connsiteY1" fmla="*/ 0 h 492940"/>
                <a:gd name="connsiteX2" fmla="*/ 3343850 w 3393144"/>
                <a:gd name="connsiteY2" fmla="*/ 0 h 492940"/>
                <a:gd name="connsiteX3" fmla="*/ 3393144 w 3393144"/>
                <a:gd name="connsiteY3" fmla="*/ 49294 h 492940"/>
                <a:gd name="connsiteX4" fmla="*/ 3393092 w 3393144"/>
                <a:gd name="connsiteY4" fmla="*/ 254120 h 492940"/>
                <a:gd name="connsiteX5" fmla="*/ 3393144 w 3393144"/>
                <a:gd name="connsiteY5" fmla="*/ 443646 h 492940"/>
                <a:gd name="connsiteX6" fmla="*/ 3343850 w 3393144"/>
                <a:gd name="connsiteY6" fmla="*/ 492940 h 492940"/>
                <a:gd name="connsiteX7" fmla="*/ 49294 w 3393144"/>
                <a:gd name="connsiteY7" fmla="*/ 492940 h 492940"/>
                <a:gd name="connsiteX8" fmla="*/ 0 w 3393144"/>
                <a:gd name="connsiteY8" fmla="*/ 443646 h 492940"/>
                <a:gd name="connsiteX9" fmla="*/ 0 w 3393144"/>
                <a:gd name="connsiteY9" fmla="*/ 49294 h 49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93144" h="492940">
                  <a:moveTo>
                    <a:pt x="0" y="49294"/>
                  </a:moveTo>
                  <a:cubicBezTo>
                    <a:pt x="0" y="22070"/>
                    <a:pt x="22070" y="0"/>
                    <a:pt x="49294" y="0"/>
                  </a:cubicBezTo>
                  <a:lnTo>
                    <a:pt x="3343850" y="0"/>
                  </a:lnTo>
                  <a:cubicBezTo>
                    <a:pt x="3371074" y="0"/>
                    <a:pt x="3393144" y="22070"/>
                    <a:pt x="3393144" y="49294"/>
                  </a:cubicBezTo>
                  <a:cubicBezTo>
                    <a:pt x="3393127" y="117569"/>
                    <a:pt x="3393109" y="185845"/>
                    <a:pt x="3393092" y="254120"/>
                  </a:cubicBezTo>
                  <a:cubicBezTo>
                    <a:pt x="3393109" y="317295"/>
                    <a:pt x="3393127" y="380471"/>
                    <a:pt x="3393144" y="443646"/>
                  </a:cubicBezTo>
                  <a:cubicBezTo>
                    <a:pt x="3393144" y="470870"/>
                    <a:pt x="3371074" y="492940"/>
                    <a:pt x="3343850" y="492940"/>
                  </a:cubicBezTo>
                  <a:lnTo>
                    <a:pt x="49294" y="492940"/>
                  </a:lnTo>
                  <a:cubicBezTo>
                    <a:pt x="22070" y="492940"/>
                    <a:pt x="0" y="470870"/>
                    <a:pt x="0" y="443646"/>
                  </a:cubicBezTo>
                  <a:lnTo>
                    <a:pt x="0" y="49294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Euclid" pitchFamily="18" charset="0"/>
                </a:rPr>
                <a:t>Find best matching units (BMUs</a:t>
              </a:r>
              <a:r>
                <a:rPr lang="en-US" sz="1600" dirty="0" smtClean="0">
                  <a:latin typeface="Euclid" pitchFamily="18" charset="0"/>
                </a:rPr>
                <a:t>) and make prediction</a:t>
              </a:r>
              <a:endParaRPr lang="en-US" sz="1600" dirty="0">
                <a:latin typeface="Euclid" pitchFamily="18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3652653" y="2419251"/>
              <a:ext cx="221824" cy="184853"/>
            </a:xfrm>
            <a:prstGeom prst="down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>
                <a:latin typeface="Euclid" pitchFamily="18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2057400" y="3352800"/>
              <a:ext cx="3412330" cy="492940"/>
            </a:xfrm>
            <a:custGeom>
              <a:avLst/>
              <a:gdLst>
                <a:gd name="connsiteX0" fmla="*/ 0 w 3412330"/>
                <a:gd name="connsiteY0" fmla="*/ 49294 h 492940"/>
                <a:gd name="connsiteX1" fmla="*/ 49294 w 3412330"/>
                <a:gd name="connsiteY1" fmla="*/ 0 h 492940"/>
                <a:gd name="connsiteX2" fmla="*/ 3363036 w 3412330"/>
                <a:gd name="connsiteY2" fmla="*/ 0 h 492940"/>
                <a:gd name="connsiteX3" fmla="*/ 3412330 w 3412330"/>
                <a:gd name="connsiteY3" fmla="*/ 49294 h 492940"/>
                <a:gd name="connsiteX4" fmla="*/ 3412330 w 3412330"/>
                <a:gd name="connsiteY4" fmla="*/ 443646 h 492940"/>
                <a:gd name="connsiteX5" fmla="*/ 3363036 w 3412330"/>
                <a:gd name="connsiteY5" fmla="*/ 492940 h 492940"/>
                <a:gd name="connsiteX6" fmla="*/ 49294 w 3412330"/>
                <a:gd name="connsiteY6" fmla="*/ 492940 h 492940"/>
                <a:gd name="connsiteX7" fmla="*/ 0 w 3412330"/>
                <a:gd name="connsiteY7" fmla="*/ 443646 h 492940"/>
                <a:gd name="connsiteX8" fmla="*/ 0 w 3412330"/>
                <a:gd name="connsiteY8" fmla="*/ 49294 h 492940"/>
                <a:gd name="connsiteX0" fmla="*/ 0 w 3412330"/>
                <a:gd name="connsiteY0" fmla="*/ 49294 h 492940"/>
                <a:gd name="connsiteX1" fmla="*/ 49294 w 3412330"/>
                <a:gd name="connsiteY1" fmla="*/ 0 h 492940"/>
                <a:gd name="connsiteX2" fmla="*/ 3363036 w 3412330"/>
                <a:gd name="connsiteY2" fmla="*/ 0 h 492940"/>
                <a:gd name="connsiteX3" fmla="*/ 3412330 w 3412330"/>
                <a:gd name="connsiteY3" fmla="*/ 49294 h 492940"/>
                <a:gd name="connsiteX4" fmla="*/ 3402685 w 3412330"/>
                <a:gd name="connsiteY4" fmla="*/ 246230 h 492940"/>
                <a:gd name="connsiteX5" fmla="*/ 3412330 w 3412330"/>
                <a:gd name="connsiteY5" fmla="*/ 443646 h 492940"/>
                <a:gd name="connsiteX6" fmla="*/ 3363036 w 3412330"/>
                <a:gd name="connsiteY6" fmla="*/ 492940 h 492940"/>
                <a:gd name="connsiteX7" fmla="*/ 49294 w 3412330"/>
                <a:gd name="connsiteY7" fmla="*/ 492940 h 492940"/>
                <a:gd name="connsiteX8" fmla="*/ 0 w 3412330"/>
                <a:gd name="connsiteY8" fmla="*/ 443646 h 492940"/>
                <a:gd name="connsiteX9" fmla="*/ 0 w 3412330"/>
                <a:gd name="connsiteY9" fmla="*/ 49294 h 49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12330" h="492940">
                  <a:moveTo>
                    <a:pt x="0" y="49294"/>
                  </a:moveTo>
                  <a:cubicBezTo>
                    <a:pt x="0" y="22070"/>
                    <a:pt x="22070" y="0"/>
                    <a:pt x="49294" y="0"/>
                  </a:cubicBezTo>
                  <a:lnTo>
                    <a:pt x="3363036" y="0"/>
                  </a:lnTo>
                  <a:cubicBezTo>
                    <a:pt x="3390260" y="0"/>
                    <a:pt x="3412330" y="22070"/>
                    <a:pt x="3412330" y="49294"/>
                  </a:cubicBezTo>
                  <a:lnTo>
                    <a:pt x="3402685" y="246230"/>
                  </a:lnTo>
                  <a:lnTo>
                    <a:pt x="3412330" y="443646"/>
                  </a:lnTo>
                  <a:cubicBezTo>
                    <a:pt x="3412330" y="470870"/>
                    <a:pt x="3390260" y="492940"/>
                    <a:pt x="3363036" y="492940"/>
                  </a:cubicBezTo>
                  <a:lnTo>
                    <a:pt x="49294" y="492940"/>
                  </a:lnTo>
                  <a:cubicBezTo>
                    <a:pt x="22070" y="492940"/>
                    <a:pt x="0" y="470870"/>
                    <a:pt x="0" y="443646"/>
                  </a:cubicBezTo>
                  <a:lnTo>
                    <a:pt x="0" y="4929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smtClean="0">
                  <a:latin typeface="Euclid" pitchFamily="18" charset="0"/>
                </a:rPr>
                <a:t>Perform RPLS or RPCA on BMU node</a:t>
              </a:r>
              <a:endParaRPr lang="en-US" sz="1600" dirty="0">
                <a:latin typeface="Euclid" pitchFamily="18" charset="0"/>
              </a:endParaRPr>
            </a:p>
          </p:txBody>
        </p:sp>
        <p:sp>
          <p:nvSpPr>
            <p:cNvPr id="10" name="Down Arrow 9"/>
            <p:cNvSpPr/>
            <p:nvPr/>
          </p:nvSpPr>
          <p:spPr>
            <a:xfrm>
              <a:off x="3652653" y="3876549"/>
              <a:ext cx="221824" cy="184853"/>
            </a:xfrm>
            <a:prstGeom prst="down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>
                <a:latin typeface="Euclid" pitchFamily="18" charset="0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2057400" y="4092211"/>
              <a:ext cx="3415748" cy="492940"/>
            </a:xfrm>
            <a:custGeom>
              <a:avLst/>
              <a:gdLst>
                <a:gd name="connsiteX0" fmla="*/ 0 w 3412330"/>
                <a:gd name="connsiteY0" fmla="*/ 49294 h 492940"/>
                <a:gd name="connsiteX1" fmla="*/ 49294 w 3412330"/>
                <a:gd name="connsiteY1" fmla="*/ 0 h 492940"/>
                <a:gd name="connsiteX2" fmla="*/ 3363036 w 3412330"/>
                <a:gd name="connsiteY2" fmla="*/ 0 h 492940"/>
                <a:gd name="connsiteX3" fmla="*/ 3412330 w 3412330"/>
                <a:gd name="connsiteY3" fmla="*/ 49294 h 492940"/>
                <a:gd name="connsiteX4" fmla="*/ 3412330 w 3412330"/>
                <a:gd name="connsiteY4" fmla="*/ 443646 h 492940"/>
                <a:gd name="connsiteX5" fmla="*/ 3363036 w 3412330"/>
                <a:gd name="connsiteY5" fmla="*/ 492940 h 492940"/>
                <a:gd name="connsiteX6" fmla="*/ 49294 w 3412330"/>
                <a:gd name="connsiteY6" fmla="*/ 492940 h 492940"/>
                <a:gd name="connsiteX7" fmla="*/ 0 w 3412330"/>
                <a:gd name="connsiteY7" fmla="*/ 443646 h 492940"/>
                <a:gd name="connsiteX8" fmla="*/ 0 w 3412330"/>
                <a:gd name="connsiteY8" fmla="*/ 49294 h 492940"/>
                <a:gd name="connsiteX0" fmla="*/ 0 w 3415748"/>
                <a:gd name="connsiteY0" fmla="*/ 49294 h 492940"/>
                <a:gd name="connsiteX1" fmla="*/ 49294 w 3415748"/>
                <a:gd name="connsiteY1" fmla="*/ 0 h 492940"/>
                <a:gd name="connsiteX2" fmla="*/ 3363036 w 3415748"/>
                <a:gd name="connsiteY2" fmla="*/ 0 h 492940"/>
                <a:gd name="connsiteX3" fmla="*/ 3412330 w 3415748"/>
                <a:gd name="connsiteY3" fmla="*/ 49294 h 492940"/>
                <a:gd name="connsiteX4" fmla="*/ 3415748 w 3415748"/>
                <a:gd name="connsiteY4" fmla="*/ 257933 h 492940"/>
                <a:gd name="connsiteX5" fmla="*/ 3412330 w 3415748"/>
                <a:gd name="connsiteY5" fmla="*/ 443646 h 492940"/>
                <a:gd name="connsiteX6" fmla="*/ 3363036 w 3415748"/>
                <a:gd name="connsiteY6" fmla="*/ 492940 h 492940"/>
                <a:gd name="connsiteX7" fmla="*/ 49294 w 3415748"/>
                <a:gd name="connsiteY7" fmla="*/ 492940 h 492940"/>
                <a:gd name="connsiteX8" fmla="*/ 0 w 3415748"/>
                <a:gd name="connsiteY8" fmla="*/ 443646 h 492940"/>
                <a:gd name="connsiteX9" fmla="*/ 0 w 3415748"/>
                <a:gd name="connsiteY9" fmla="*/ 49294 h 49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15748" h="492940">
                  <a:moveTo>
                    <a:pt x="0" y="49294"/>
                  </a:moveTo>
                  <a:cubicBezTo>
                    <a:pt x="0" y="22070"/>
                    <a:pt x="22070" y="0"/>
                    <a:pt x="49294" y="0"/>
                  </a:cubicBezTo>
                  <a:lnTo>
                    <a:pt x="3363036" y="0"/>
                  </a:lnTo>
                  <a:cubicBezTo>
                    <a:pt x="3390260" y="0"/>
                    <a:pt x="3412330" y="22070"/>
                    <a:pt x="3412330" y="49294"/>
                  </a:cubicBezTo>
                  <a:cubicBezTo>
                    <a:pt x="3413469" y="118840"/>
                    <a:pt x="3414609" y="188387"/>
                    <a:pt x="3415748" y="257933"/>
                  </a:cubicBezTo>
                  <a:cubicBezTo>
                    <a:pt x="3414609" y="319837"/>
                    <a:pt x="3413469" y="381742"/>
                    <a:pt x="3412330" y="443646"/>
                  </a:cubicBezTo>
                  <a:cubicBezTo>
                    <a:pt x="3412330" y="470870"/>
                    <a:pt x="3390260" y="492940"/>
                    <a:pt x="3363036" y="492940"/>
                  </a:cubicBezTo>
                  <a:lnTo>
                    <a:pt x="49294" y="492940"/>
                  </a:lnTo>
                  <a:cubicBezTo>
                    <a:pt x="22070" y="492940"/>
                    <a:pt x="0" y="470870"/>
                    <a:pt x="0" y="443646"/>
                  </a:cubicBezTo>
                  <a:lnTo>
                    <a:pt x="0" y="4929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smtClean="0">
                  <a:latin typeface="Euclid" pitchFamily="18" charset="0"/>
                </a:rPr>
                <a:t>Update EWMA filtered node error</a:t>
              </a:r>
              <a:endParaRPr lang="en-US" sz="1600" dirty="0">
                <a:latin typeface="Euclid" pitchFamily="18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3652653" y="4615959"/>
              <a:ext cx="221824" cy="184853"/>
            </a:xfrm>
            <a:prstGeom prst="down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>
                <a:latin typeface="Euclid" pitchFamily="18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057400" y="4831621"/>
              <a:ext cx="3412330" cy="492940"/>
            </a:xfrm>
            <a:custGeom>
              <a:avLst/>
              <a:gdLst>
                <a:gd name="connsiteX0" fmla="*/ 0 w 3412330"/>
                <a:gd name="connsiteY0" fmla="*/ 49294 h 492940"/>
                <a:gd name="connsiteX1" fmla="*/ 49294 w 3412330"/>
                <a:gd name="connsiteY1" fmla="*/ 0 h 492940"/>
                <a:gd name="connsiteX2" fmla="*/ 3363036 w 3412330"/>
                <a:gd name="connsiteY2" fmla="*/ 0 h 492940"/>
                <a:gd name="connsiteX3" fmla="*/ 3412330 w 3412330"/>
                <a:gd name="connsiteY3" fmla="*/ 49294 h 492940"/>
                <a:gd name="connsiteX4" fmla="*/ 3412330 w 3412330"/>
                <a:gd name="connsiteY4" fmla="*/ 443646 h 492940"/>
                <a:gd name="connsiteX5" fmla="*/ 3363036 w 3412330"/>
                <a:gd name="connsiteY5" fmla="*/ 492940 h 492940"/>
                <a:gd name="connsiteX6" fmla="*/ 49294 w 3412330"/>
                <a:gd name="connsiteY6" fmla="*/ 492940 h 492940"/>
                <a:gd name="connsiteX7" fmla="*/ 0 w 3412330"/>
                <a:gd name="connsiteY7" fmla="*/ 443646 h 492940"/>
                <a:gd name="connsiteX8" fmla="*/ 0 w 3412330"/>
                <a:gd name="connsiteY8" fmla="*/ 49294 h 492940"/>
                <a:gd name="connsiteX0" fmla="*/ 0 w 3412330"/>
                <a:gd name="connsiteY0" fmla="*/ 49294 h 492940"/>
                <a:gd name="connsiteX1" fmla="*/ 49294 w 3412330"/>
                <a:gd name="connsiteY1" fmla="*/ 0 h 492940"/>
                <a:gd name="connsiteX2" fmla="*/ 3363036 w 3412330"/>
                <a:gd name="connsiteY2" fmla="*/ 0 h 492940"/>
                <a:gd name="connsiteX3" fmla="*/ 3412330 w 3412330"/>
                <a:gd name="connsiteY3" fmla="*/ 49294 h 492940"/>
                <a:gd name="connsiteX4" fmla="*/ 3409950 w 3412330"/>
                <a:gd name="connsiteY4" fmla="*/ 252283 h 492940"/>
                <a:gd name="connsiteX5" fmla="*/ 3412330 w 3412330"/>
                <a:gd name="connsiteY5" fmla="*/ 443646 h 492940"/>
                <a:gd name="connsiteX6" fmla="*/ 3363036 w 3412330"/>
                <a:gd name="connsiteY6" fmla="*/ 492940 h 492940"/>
                <a:gd name="connsiteX7" fmla="*/ 49294 w 3412330"/>
                <a:gd name="connsiteY7" fmla="*/ 492940 h 492940"/>
                <a:gd name="connsiteX8" fmla="*/ 0 w 3412330"/>
                <a:gd name="connsiteY8" fmla="*/ 443646 h 492940"/>
                <a:gd name="connsiteX9" fmla="*/ 0 w 3412330"/>
                <a:gd name="connsiteY9" fmla="*/ 49294 h 49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12330" h="492940">
                  <a:moveTo>
                    <a:pt x="0" y="49294"/>
                  </a:moveTo>
                  <a:cubicBezTo>
                    <a:pt x="0" y="22070"/>
                    <a:pt x="22070" y="0"/>
                    <a:pt x="49294" y="0"/>
                  </a:cubicBezTo>
                  <a:lnTo>
                    <a:pt x="3363036" y="0"/>
                  </a:lnTo>
                  <a:cubicBezTo>
                    <a:pt x="3390260" y="0"/>
                    <a:pt x="3412330" y="22070"/>
                    <a:pt x="3412330" y="49294"/>
                  </a:cubicBezTo>
                  <a:cubicBezTo>
                    <a:pt x="3411537" y="116957"/>
                    <a:pt x="3410743" y="184620"/>
                    <a:pt x="3409950" y="252283"/>
                  </a:cubicBezTo>
                  <a:cubicBezTo>
                    <a:pt x="3410743" y="316071"/>
                    <a:pt x="3411537" y="379858"/>
                    <a:pt x="3412330" y="443646"/>
                  </a:cubicBezTo>
                  <a:cubicBezTo>
                    <a:pt x="3412330" y="470870"/>
                    <a:pt x="3390260" y="492940"/>
                    <a:pt x="3363036" y="492940"/>
                  </a:cubicBezTo>
                  <a:lnTo>
                    <a:pt x="49294" y="492940"/>
                  </a:lnTo>
                  <a:cubicBezTo>
                    <a:pt x="22070" y="492940"/>
                    <a:pt x="0" y="470870"/>
                    <a:pt x="0" y="443646"/>
                  </a:cubicBezTo>
                  <a:lnTo>
                    <a:pt x="0" y="4929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smtClean="0">
                  <a:latin typeface="Euclid" pitchFamily="18" charset="0"/>
                </a:rPr>
                <a:t>Update node location</a:t>
              </a:r>
              <a:endParaRPr lang="en-US" sz="1600" dirty="0">
                <a:latin typeface="Euclid" pitchFamily="18" charset="0"/>
              </a:endParaRPr>
            </a:p>
          </p:txBody>
        </p:sp>
        <p:cxnSp>
          <p:nvCxnSpPr>
            <p:cNvPr id="17" name="Elbow Connector 16"/>
            <p:cNvCxnSpPr>
              <a:stCxn id="13" idx="4"/>
              <a:endCxn id="9" idx="4"/>
            </p:cNvCxnSpPr>
            <p:nvPr/>
          </p:nvCxnSpPr>
          <p:spPr>
            <a:xfrm flipH="1" flipV="1">
              <a:off x="5460085" y="3599030"/>
              <a:ext cx="7265" cy="1484874"/>
            </a:xfrm>
            <a:prstGeom prst="bentConnector3">
              <a:avLst>
                <a:gd name="adj1" fmla="val -317935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638800" y="4061402"/>
              <a:ext cx="6858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Euclid" panose="02020503060505020303" pitchFamily="18" charset="0"/>
                </a:rPr>
                <a:t>If </a:t>
              </a:r>
            </a:p>
            <a:p>
              <a:r>
                <a:rPr lang="en-US" sz="1100" dirty="0" smtClean="0">
                  <a:latin typeface="Euclid" panose="02020503060505020303" pitchFamily="18" charset="0"/>
                </a:rPr>
                <a:t>BMUs change</a:t>
              </a:r>
              <a:endParaRPr lang="en-US" sz="1100" dirty="0">
                <a:latin typeface="Euclid" panose="02020503060505020303" pitchFamily="18" charset="0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2057400" y="2621822"/>
              <a:ext cx="3393144" cy="492940"/>
            </a:xfrm>
            <a:custGeom>
              <a:avLst/>
              <a:gdLst>
                <a:gd name="connsiteX0" fmla="*/ 0 w 3393144"/>
                <a:gd name="connsiteY0" fmla="*/ 49294 h 492940"/>
                <a:gd name="connsiteX1" fmla="*/ 49294 w 3393144"/>
                <a:gd name="connsiteY1" fmla="*/ 0 h 492940"/>
                <a:gd name="connsiteX2" fmla="*/ 3343850 w 3393144"/>
                <a:gd name="connsiteY2" fmla="*/ 0 h 492940"/>
                <a:gd name="connsiteX3" fmla="*/ 3393144 w 3393144"/>
                <a:gd name="connsiteY3" fmla="*/ 49294 h 492940"/>
                <a:gd name="connsiteX4" fmla="*/ 3393144 w 3393144"/>
                <a:gd name="connsiteY4" fmla="*/ 443646 h 492940"/>
                <a:gd name="connsiteX5" fmla="*/ 3343850 w 3393144"/>
                <a:gd name="connsiteY5" fmla="*/ 492940 h 492940"/>
                <a:gd name="connsiteX6" fmla="*/ 49294 w 3393144"/>
                <a:gd name="connsiteY6" fmla="*/ 492940 h 492940"/>
                <a:gd name="connsiteX7" fmla="*/ 0 w 3393144"/>
                <a:gd name="connsiteY7" fmla="*/ 443646 h 492940"/>
                <a:gd name="connsiteX8" fmla="*/ 0 w 3393144"/>
                <a:gd name="connsiteY8" fmla="*/ 49294 h 492940"/>
                <a:gd name="connsiteX0" fmla="*/ 0 w 3393144"/>
                <a:gd name="connsiteY0" fmla="*/ 49294 h 492940"/>
                <a:gd name="connsiteX1" fmla="*/ 49294 w 3393144"/>
                <a:gd name="connsiteY1" fmla="*/ 0 h 492940"/>
                <a:gd name="connsiteX2" fmla="*/ 3343850 w 3393144"/>
                <a:gd name="connsiteY2" fmla="*/ 0 h 492940"/>
                <a:gd name="connsiteX3" fmla="*/ 3393144 w 3393144"/>
                <a:gd name="connsiteY3" fmla="*/ 49294 h 492940"/>
                <a:gd name="connsiteX4" fmla="*/ 3393092 w 3393144"/>
                <a:gd name="connsiteY4" fmla="*/ 254120 h 492940"/>
                <a:gd name="connsiteX5" fmla="*/ 3393144 w 3393144"/>
                <a:gd name="connsiteY5" fmla="*/ 443646 h 492940"/>
                <a:gd name="connsiteX6" fmla="*/ 3343850 w 3393144"/>
                <a:gd name="connsiteY6" fmla="*/ 492940 h 492940"/>
                <a:gd name="connsiteX7" fmla="*/ 49294 w 3393144"/>
                <a:gd name="connsiteY7" fmla="*/ 492940 h 492940"/>
                <a:gd name="connsiteX8" fmla="*/ 0 w 3393144"/>
                <a:gd name="connsiteY8" fmla="*/ 443646 h 492940"/>
                <a:gd name="connsiteX9" fmla="*/ 0 w 3393144"/>
                <a:gd name="connsiteY9" fmla="*/ 49294 h 49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93144" h="492940">
                  <a:moveTo>
                    <a:pt x="0" y="49294"/>
                  </a:moveTo>
                  <a:cubicBezTo>
                    <a:pt x="0" y="22070"/>
                    <a:pt x="22070" y="0"/>
                    <a:pt x="49294" y="0"/>
                  </a:cubicBezTo>
                  <a:lnTo>
                    <a:pt x="3343850" y="0"/>
                  </a:lnTo>
                  <a:cubicBezTo>
                    <a:pt x="3371074" y="0"/>
                    <a:pt x="3393144" y="22070"/>
                    <a:pt x="3393144" y="49294"/>
                  </a:cubicBezTo>
                  <a:cubicBezTo>
                    <a:pt x="3393127" y="117569"/>
                    <a:pt x="3393109" y="185845"/>
                    <a:pt x="3393092" y="254120"/>
                  </a:cubicBezTo>
                  <a:cubicBezTo>
                    <a:pt x="3393109" y="317295"/>
                    <a:pt x="3393127" y="380471"/>
                    <a:pt x="3393144" y="443646"/>
                  </a:cubicBezTo>
                  <a:cubicBezTo>
                    <a:pt x="3393144" y="470870"/>
                    <a:pt x="3371074" y="492940"/>
                    <a:pt x="3343850" y="492940"/>
                  </a:cubicBezTo>
                  <a:lnTo>
                    <a:pt x="49294" y="492940"/>
                  </a:lnTo>
                  <a:cubicBezTo>
                    <a:pt x="22070" y="492940"/>
                    <a:pt x="0" y="470870"/>
                    <a:pt x="0" y="443646"/>
                  </a:cubicBezTo>
                  <a:lnTo>
                    <a:pt x="0" y="49294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smtClean="0">
                  <a:latin typeface="Euclid" pitchFamily="18" charset="0"/>
                </a:rPr>
                <a:t>Check for node growth criteria</a:t>
              </a:r>
              <a:endParaRPr lang="en-US" sz="1600" dirty="0">
                <a:latin typeface="Euclid" pitchFamily="18" charset="0"/>
              </a:endParaRPr>
            </a:p>
          </p:txBody>
        </p:sp>
        <p:sp>
          <p:nvSpPr>
            <p:cNvPr id="25" name="Down Arrow 24"/>
            <p:cNvSpPr/>
            <p:nvPr/>
          </p:nvSpPr>
          <p:spPr>
            <a:xfrm>
              <a:off x="3643060" y="3145570"/>
              <a:ext cx="221824" cy="184853"/>
            </a:xfrm>
            <a:prstGeom prst="down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>
                <a:latin typeface="Euclid" pitchFamily="18" charset="0"/>
              </a:endParaRPr>
            </a:p>
          </p:txBody>
        </p:sp>
        <p:sp>
          <p:nvSpPr>
            <p:cNvPr id="26" name="Down Arrow 25"/>
            <p:cNvSpPr/>
            <p:nvPr/>
          </p:nvSpPr>
          <p:spPr>
            <a:xfrm>
              <a:off x="3643060" y="927492"/>
              <a:ext cx="221824" cy="184853"/>
            </a:xfrm>
            <a:prstGeom prst="down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>
                <a:latin typeface="Euclid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6000" y="558160"/>
              <a:ext cx="297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Euclid" panose="02020503060505020303" pitchFamily="18" charset="0"/>
                </a:rPr>
                <a:t>New process data pair(</a:t>
              </a:r>
              <a:r>
                <a:rPr lang="en-US" dirty="0" err="1" smtClean="0">
                  <a:latin typeface="Euclid" panose="02020503060505020303" pitchFamily="18" charset="0"/>
                </a:rPr>
                <a:t>X,y</a:t>
              </a:r>
              <a:r>
                <a:rPr lang="en-US" dirty="0" smtClean="0">
                  <a:latin typeface="Euclid" panose="02020503060505020303" pitchFamily="18" charset="0"/>
                </a:rPr>
                <a:t>)</a:t>
              </a:r>
              <a:endParaRPr lang="en-US" dirty="0">
                <a:latin typeface="Euclid" panose="02020503060505020303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48000" y="5571031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Euclid" panose="02020503060505020303" pitchFamily="18" charset="0"/>
                </a:rPr>
                <a:t>&lt;Complete&gt;</a:t>
              </a:r>
              <a:endParaRPr lang="en-US" dirty="0">
                <a:latin typeface="Euclid" panose="02020503060505020303" pitchFamily="18" charset="0"/>
              </a:endParaRPr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3664376" y="5355370"/>
              <a:ext cx="221824" cy="184853"/>
            </a:xfrm>
            <a:prstGeom prst="down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>
                <a:latin typeface="Euclid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72028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 181"/>
          <p:cNvGrpSpPr/>
          <p:nvPr/>
        </p:nvGrpSpPr>
        <p:grpSpPr>
          <a:xfrm>
            <a:off x="304800" y="457201"/>
            <a:ext cx="8534400" cy="4374120"/>
            <a:chOff x="304800" y="457201"/>
            <a:chExt cx="8534400" cy="4374120"/>
          </a:xfrm>
        </p:grpSpPr>
        <p:sp>
          <p:nvSpPr>
            <p:cNvPr id="22" name="Rectangle 21"/>
            <p:cNvSpPr/>
            <p:nvPr/>
          </p:nvSpPr>
          <p:spPr>
            <a:xfrm>
              <a:off x="4114800" y="457201"/>
              <a:ext cx="1666875" cy="5185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Euclid" pitchFamily="18" charset="0"/>
                </a:rPr>
                <a:t>Is the BMU node alarming?</a:t>
              </a:r>
              <a:endParaRPr lang="en-US" sz="1200" dirty="0">
                <a:solidFill>
                  <a:schemeClr val="tx1"/>
                </a:solidFill>
                <a:latin typeface="Euclid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14600" y="1600200"/>
              <a:ext cx="1905000" cy="46302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Euclid" pitchFamily="18" charset="0"/>
                </a:rPr>
                <a:t>Is the BMU node a normal node?</a:t>
              </a:r>
              <a:endParaRPr lang="en-US" sz="1200" dirty="0">
                <a:solidFill>
                  <a:schemeClr val="tx1"/>
                </a:solidFill>
                <a:latin typeface="Euclid" pitchFamily="18" charset="0"/>
              </a:endParaRPr>
            </a:p>
          </p:txBody>
        </p:sp>
        <p:cxnSp>
          <p:nvCxnSpPr>
            <p:cNvPr id="25" name="Elbow Connector 24"/>
            <p:cNvCxnSpPr>
              <a:stCxn id="22" idx="2"/>
              <a:endCxn id="51" idx="0"/>
            </p:cNvCxnSpPr>
            <p:nvPr/>
          </p:nvCxnSpPr>
          <p:spPr>
            <a:xfrm rot="16200000" flipH="1">
              <a:off x="5228962" y="695061"/>
              <a:ext cx="624415" cy="118586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267200" y="1143000"/>
              <a:ext cx="53578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Euclid" panose="02020503060505020303" pitchFamily="18" charset="0"/>
                </a:rPr>
                <a:t>Yes</a:t>
              </a:r>
              <a:endParaRPr lang="en-US" sz="900" dirty="0">
                <a:latin typeface="Euclid" panose="02020503060505020303" pitchFamily="18" charset="0"/>
              </a:endParaRPr>
            </a:p>
          </p:txBody>
        </p:sp>
        <p:cxnSp>
          <p:nvCxnSpPr>
            <p:cNvPr id="29" name="Elbow Connector 28"/>
            <p:cNvCxnSpPr>
              <a:stCxn id="23" idx="2"/>
              <a:endCxn id="31" idx="0"/>
            </p:cNvCxnSpPr>
            <p:nvPr/>
          </p:nvCxnSpPr>
          <p:spPr>
            <a:xfrm rot="5400000">
              <a:off x="2578829" y="1550128"/>
              <a:ext cx="375179" cy="1401365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1143000" y="2438400"/>
              <a:ext cx="1845469" cy="46302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Euclid" pitchFamily="18" charset="0"/>
                </a:rPr>
                <a:t>Is there any neighbor not alarming</a:t>
              </a:r>
              <a:endParaRPr lang="en-US" sz="1200" dirty="0">
                <a:solidFill>
                  <a:schemeClr val="tx1"/>
                </a:solidFill>
                <a:latin typeface="Euclid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810000" y="2438400"/>
              <a:ext cx="1845469" cy="46302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Euclid" pitchFamily="18" charset="0"/>
                </a:rPr>
                <a:t>Is there any neighbor not alarming?</a:t>
              </a:r>
              <a:endParaRPr lang="en-US" sz="1200" dirty="0">
                <a:solidFill>
                  <a:schemeClr val="tx1"/>
                </a:solidFill>
                <a:latin typeface="Euclid" pitchFamily="18" charset="0"/>
              </a:endParaRPr>
            </a:p>
          </p:txBody>
        </p:sp>
        <p:cxnSp>
          <p:nvCxnSpPr>
            <p:cNvPr id="33" name="Elbow Connector 32"/>
            <p:cNvCxnSpPr>
              <a:stCxn id="23" idx="2"/>
              <a:endCxn id="32" idx="0"/>
            </p:cNvCxnSpPr>
            <p:nvPr/>
          </p:nvCxnSpPr>
          <p:spPr>
            <a:xfrm rot="16200000" flipH="1">
              <a:off x="3912328" y="1617992"/>
              <a:ext cx="375179" cy="1265635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590800" y="2055168"/>
              <a:ext cx="685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Euclid" panose="02020503060505020303" pitchFamily="18" charset="0"/>
                </a:rPr>
                <a:t>Normal</a:t>
              </a:r>
              <a:endParaRPr lang="en-US" sz="900" dirty="0">
                <a:latin typeface="Euclid" panose="02020503060505020303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962400" y="2057400"/>
              <a:ext cx="53578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Euclid" panose="02020503060505020303" pitchFamily="18" charset="0"/>
                </a:rPr>
                <a:t>Faulty</a:t>
              </a:r>
              <a:endParaRPr lang="en-US" sz="900" dirty="0">
                <a:latin typeface="Euclid" panose="02020503060505020303" pitchFamily="18" charset="0"/>
              </a:endParaRPr>
            </a:p>
          </p:txBody>
        </p:sp>
        <p:cxnSp>
          <p:nvCxnSpPr>
            <p:cNvPr id="49" name="Elbow Connector 48"/>
            <p:cNvCxnSpPr>
              <a:stCxn id="22" idx="2"/>
              <a:endCxn id="23" idx="0"/>
            </p:cNvCxnSpPr>
            <p:nvPr/>
          </p:nvCxnSpPr>
          <p:spPr>
            <a:xfrm rot="5400000">
              <a:off x="3895462" y="547423"/>
              <a:ext cx="624415" cy="1481138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5181600" y="1600200"/>
              <a:ext cx="1905000" cy="46302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Euclid" pitchFamily="18" charset="0"/>
                </a:rPr>
                <a:t>Any neighbor not alarming?</a:t>
              </a:r>
              <a:endParaRPr lang="en-US" sz="1200" dirty="0">
                <a:solidFill>
                  <a:schemeClr val="tx1"/>
                </a:solidFill>
                <a:latin typeface="Euclid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10200" y="1143000"/>
              <a:ext cx="53578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Euclid" panose="02020503060505020303" pitchFamily="18" charset="0"/>
                </a:rPr>
                <a:t>No</a:t>
              </a:r>
              <a:endParaRPr lang="en-US" sz="900" dirty="0">
                <a:latin typeface="Euclid" panose="02020503060505020303" pitchFamily="18" charset="0"/>
              </a:endParaRPr>
            </a:p>
          </p:txBody>
        </p:sp>
        <p:cxnSp>
          <p:nvCxnSpPr>
            <p:cNvPr id="59" name="Elbow Connector 58"/>
            <p:cNvCxnSpPr>
              <a:stCxn id="31" idx="2"/>
              <a:endCxn id="62" idx="0"/>
            </p:cNvCxnSpPr>
            <p:nvPr/>
          </p:nvCxnSpPr>
          <p:spPr>
            <a:xfrm rot="5400000">
              <a:off x="1331781" y="2754313"/>
              <a:ext cx="586846" cy="88106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381000" y="3488267"/>
              <a:ext cx="1607344" cy="46302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Euclid" pitchFamily="18" charset="0"/>
                </a:rPr>
                <a:t>Is neighbor a faulty node?</a:t>
              </a:r>
              <a:endParaRPr lang="en-US" sz="1200" dirty="0">
                <a:solidFill>
                  <a:schemeClr val="tx1"/>
                </a:solidFill>
                <a:latin typeface="Euclid" pitchFamily="18" charset="0"/>
              </a:endParaRPr>
            </a:p>
          </p:txBody>
        </p:sp>
        <p:cxnSp>
          <p:nvCxnSpPr>
            <p:cNvPr id="64" name="Elbow Connector 63"/>
            <p:cNvCxnSpPr>
              <a:stCxn id="62" idx="2"/>
              <a:endCxn id="67" idx="0"/>
            </p:cNvCxnSpPr>
            <p:nvPr/>
          </p:nvCxnSpPr>
          <p:spPr>
            <a:xfrm rot="5400000">
              <a:off x="629686" y="4045502"/>
              <a:ext cx="649201" cy="46077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65" name="Elbow Connector 64"/>
            <p:cNvCxnSpPr>
              <a:stCxn id="62" idx="2"/>
              <a:endCxn id="66" idx="0"/>
            </p:cNvCxnSpPr>
            <p:nvPr/>
          </p:nvCxnSpPr>
          <p:spPr>
            <a:xfrm rot="16200000" flipH="1">
              <a:off x="1100014" y="4035946"/>
              <a:ext cx="622944" cy="453628"/>
            </a:xfrm>
            <a:prstGeom prst="bentConnector3">
              <a:avLst>
                <a:gd name="adj1" fmla="val 5214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295400" y="4574232"/>
              <a:ext cx="685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Euclid" panose="02020503060505020303" pitchFamily="18" charset="0"/>
                </a:rPr>
                <a:t>&lt;Fault&gt;</a:t>
              </a:r>
              <a:endParaRPr lang="en-US" sz="900" dirty="0">
                <a:latin typeface="Euclid" panose="02020503060505020303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04800" y="4600489"/>
              <a:ext cx="8381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Euclid" panose="02020503060505020303" pitchFamily="18" charset="0"/>
                </a:rPr>
                <a:t>&lt;Normal&gt;</a:t>
              </a:r>
              <a:endParaRPr lang="en-US" sz="900" dirty="0">
                <a:latin typeface="Euclid" panose="02020503060505020303" pitchFamily="18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09600" y="4038600"/>
              <a:ext cx="53578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Euclid" panose="02020503060505020303" pitchFamily="18" charset="0"/>
                </a:rPr>
                <a:t>No</a:t>
              </a:r>
              <a:endParaRPr lang="en-US" sz="900" dirty="0">
                <a:latin typeface="Euclid" panose="02020503060505020303" pitchFamily="18" charset="0"/>
              </a:endParaRPr>
            </a:p>
          </p:txBody>
        </p:sp>
        <p:cxnSp>
          <p:nvCxnSpPr>
            <p:cNvPr id="70" name="Elbow Connector 69"/>
            <p:cNvCxnSpPr>
              <a:stCxn id="31" idx="2"/>
              <a:endCxn id="71" idx="0"/>
            </p:cNvCxnSpPr>
            <p:nvPr/>
          </p:nvCxnSpPr>
          <p:spPr>
            <a:xfrm rot="16200000" flipH="1">
              <a:off x="1512028" y="3455127"/>
              <a:ext cx="1670579" cy="563165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286000" y="4572000"/>
              <a:ext cx="685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Euclid" panose="02020503060505020303" pitchFamily="18" charset="0"/>
                </a:rPr>
                <a:t>&lt;Fault&gt;</a:t>
              </a:r>
              <a:endParaRPr lang="en-US" sz="900" dirty="0">
                <a:latin typeface="Euclid" panose="02020503060505020303" pitchFamily="18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193256" y="3200400"/>
              <a:ext cx="1607344" cy="46302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Euclid" pitchFamily="18" charset="0"/>
                </a:rPr>
                <a:t>Is neighbor a normal node?</a:t>
              </a:r>
              <a:endParaRPr lang="en-US" sz="1200" dirty="0">
                <a:solidFill>
                  <a:schemeClr val="tx1"/>
                </a:solidFill>
                <a:latin typeface="Euclid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059906" y="4574232"/>
              <a:ext cx="75009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Euclid" panose="02020503060505020303" pitchFamily="18" charset="0"/>
                </a:rPr>
                <a:t>&lt;Normal&gt;</a:t>
              </a:r>
              <a:endParaRPr lang="en-US" sz="900" dirty="0">
                <a:latin typeface="Euclid" panose="02020503060505020303" pitchFamily="18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962400" y="4574232"/>
              <a:ext cx="685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Euclid" panose="02020503060505020303" pitchFamily="18" charset="0"/>
                </a:rPr>
                <a:t>&lt;Fault&gt;</a:t>
              </a:r>
              <a:endParaRPr lang="en-US" sz="900" dirty="0">
                <a:latin typeface="Euclid" panose="02020503060505020303" pitchFamily="18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117306" y="4574232"/>
              <a:ext cx="67389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Euclid" panose="02020503060505020303" pitchFamily="18" charset="0"/>
                </a:rPr>
                <a:t>&lt;Fault&gt;</a:t>
              </a:r>
              <a:endParaRPr lang="en-US" sz="900" dirty="0">
                <a:latin typeface="Euclid" panose="02020503060505020303" pitchFamily="18" charset="0"/>
              </a:endParaRPr>
            </a:p>
          </p:txBody>
        </p:sp>
        <p:cxnSp>
          <p:nvCxnSpPr>
            <p:cNvPr id="100" name="Elbow Connector 99"/>
            <p:cNvCxnSpPr>
              <a:stCxn id="89" idx="2"/>
              <a:endCxn id="97" idx="0"/>
            </p:cNvCxnSpPr>
            <p:nvPr/>
          </p:nvCxnSpPr>
          <p:spPr>
            <a:xfrm rot="5400000">
              <a:off x="3260536" y="3837839"/>
              <a:ext cx="910811" cy="561975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05" name="Elbow Connector 104"/>
            <p:cNvCxnSpPr>
              <a:stCxn id="32" idx="2"/>
              <a:endCxn id="99" idx="0"/>
            </p:cNvCxnSpPr>
            <p:nvPr/>
          </p:nvCxnSpPr>
          <p:spPr>
            <a:xfrm rot="16200000" flipH="1">
              <a:off x="4257089" y="3377067"/>
              <a:ext cx="1672811" cy="721518"/>
            </a:xfrm>
            <a:prstGeom prst="bentConnector3">
              <a:avLst>
                <a:gd name="adj1" fmla="val 900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1293019" y="4038600"/>
              <a:ext cx="53578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Euclid" panose="02020503060505020303" pitchFamily="18" charset="0"/>
                </a:rPr>
                <a:t>Yes</a:t>
              </a:r>
              <a:endParaRPr lang="en-US" sz="900" dirty="0">
                <a:latin typeface="Euclid" panose="02020503060505020303" pitchFamily="18" charset="0"/>
              </a:endParaRPr>
            </a:p>
          </p:txBody>
        </p:sp>
        <p:cxnSp>
          <p:nvCxnSpPr>
            <p:cNvPr id="130" name="Elbow Connector 129"/>
            <p:cNvCxnSpPr>
              <a:stCxn id="89" idx="2"/>
              <a:endCxn id="98" idx="0"/>
            </p:cNvCxnSpPr>
            <p:nvPr/>
          </p:nvCxnSpPr>
          <p:spPr>
            <a:xfrm rot="16200000" flipH="1">
              <a:off x="3695709" y="3964640"/>
              <a:ext cx="910811" cy="30837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37" name="Rectangle 136"/>
            <p:cNvSpPr/>
            <p:nvPr/>
          </p:nvSpPr>
          <p:spPr>
            <a:xfrm>
              <a:off x="5943600" y="2438400"/>
              <a:ext cx="1607344" cy="46302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Euclid" pitchFamily="18" charset="0"/>
                </a:rPr>
                <a:t>Is that node faulty or normal?</a:t>
              </a:r>
              <a:endParaRPr lang="en-US" sz="1200" dirty="0">
                <a:solidFill>
                  <a:schemeClr val="tx1"/>
                </a:solidFill>
                <a:latin typeface="Euclid" pitchFamily="18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089106" y="4572000"/>
              <a:ext cx="75009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Euclid" panose="02020503060505020303" pitchFamily="18" charset="0"/>
                </a:rPr>
                <a:t>&lt;Normal&gt;</a:t>
              </a:r>
              <a:endParaRPr lang="en-US" sz="900" dirty="0">
                <a:latin typeface="Euclid" panose="02020503060505020303" pitchFamily="18" charset="0"/>
              </a:endParaRPr>
            </a:p>
          </p:txBody>
        </p:sp>
        <p:cxnSp>
          <p:nvCxnSpPr>
            <p:cNvPr id="139" name="Elbow Connector 138"/>
            <p:cNvCxnSpPr>
              <a:endCxn id="138" idx="0"/>
            </p:cNvCxnSpPr>
            <p:nvPr/>
          </p:nvCxnSpPr>
          <p:spPr>
            <a:xfrm rot="16200000" flipH="1">
              <a:off x="6137077" y="2244924"/>
              <a:ext cx="2514598" cy="2139553"/>
            </a:xfrm>
            <a:prstGeom prst="bentConnector3">
              <a:avLst>
                <a:gd name="adj1" fmla="val 757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7084219" y="2055168"/>
              <a:ext cx="53578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Euclid" panose="02020503060505020303" pitchFamily="18" charset="0"/>
                </a:rPr>
                <a:t>No</a:t>
              </a:r>
              <a:endParaRPr lang="en-US" sz="900" dirty="0">
                <a:latin typeface="Euclid" panose="02020503060505020303" pitchFamily="18" charset="0"/>
              </a:endParaRPr>
            </a:p>
          </p:txBody>
        </p:sp>
        <p:cxnSp>
          <p:nvCxnSpPr>
            <p:cNvPr id="146" name="Elbow Connector 145"/>
            <p:cNvCxnSpPr>
              <a:stCxn id="51" idx="2"/>
            </p:cNvCxnSpPr>
            <p:nvPr/>
          </p:nvCxnSpPr>
          <p:spPr>
            <a:xfrm rot="16200000" flipH="1">
              <a:off x="5965560" y="2231761"/>
              <a:ext cx="375181" cy="38100"/>
            </a:xfrm>
            <a:prstGeom prst="bentConnector3">
              <a:avLst>
                <a:gd name="adj1" fmla="val -42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5791200" y="2131368"/>
              <a:ext cx="53578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Euclid" panose="02020503060505020303" pitchFamily="18" charset="0"/>
                </a:rPr>
                <a:t>Yes</a:t>
              </a:r>
              <a:endParaRPr lang="en-US" sz="900" dirty="0">
                <a:latin typeface="Euclid" panose="02020503060505020303" pitchFamily="18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7086600" y="4574232"/>
              <a:ext cx="75009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Euclid" panose="02020503060505020303" pitchFamily="18" charset="0"/>
                </a:rPr>
                <a:t>&lt;Normal&gt;</a:t>
              </a:r>
              <a:endParaRPr lang="en-US" sz="900" dirty="0">
                <a:latin typeface="Euclid" panose="02020503060505020303" pitchFamily="18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6019800" y="4574232"/>
              <a:ext cx="990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Euclid" panose="02020503060505020303" pitchFamily="18" charset="0"/>
                </a:rPr>
                <a:t>&lt;Inconclusive&gt;</a:t>
              </a:r>
              <a:endParaRPr lang="en-US" sz="900" dirty="0">
                <a:latin typeface="Euclid" panose="02020503060505020303" pitchFamily="18" charset="0"/>
              </a:endParaRPr>
            </a:p>
          </p:txBody>
        </p:sp>
        <p:cxnSp>
          <p:nvCxnSpPr>
            <p:cNvPr id="155" name="Elbow Connector 154"/>
            <p:cNvCxnSpPr>
              <a:stCxn id="137" idx="2"/>
              <a:endCxn id="153" idx="0"/>
            </p:cNvCxnSpPr>
            <p:nvPr/>
          </p:nvCxnSpPr>
          <p:spPr>
            <a:xfrm rot="16200000" flipH="1">
              <a:off x="6268054" y="3380638"/>
              <a:ext cx="1672811" cy="714375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8" name="Elbow Connector 157"/>
            <p:cNvCxnSpPr>
              <a:stCxn id="137" idx="2"/>
              <a:endCxn id="154" idx="0"/>
            </p:cNvCxnSpPr>
            <p:nvPr/>
          </p:nvCxnSpPr>
          <p:spPr>
            <a:xfrm rot="5400000">
              <a:off x="5794781" y="3621740"/>
              <a:ext cx="1672811" cy="23217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6858000" y="3505200"/>
              <a:ext cx="762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Euclid" panose="02020503060505020303" pitchFamily="18" charset="0"/>
                </a:rPr>
                <a:t>Normal</a:t>
              </a:r>
              <a:endParaRPr lang="en-US" sz="900" dirty="0">
                <a:latin typeface="Euclid" panose="02020503060505020303" pitchFamily="18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019800" y="3655368"/>
              <a:ext cx="762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Euclid" panose="02020503060505020303" pitchFamily="18" charset="0"/>
                </a:rPr>
                <a:t>Faulty</a:t>
              </a:r>
              <a:endParaRPr lang="en-US" sz="900" dirty="0">
                <a:latin typeface="Euclid" panose="02020503060505020303" pitchFamily="18" charset="0"/>
              </a:endParaRPr>
            </a:p>
          </p:txBody>
        </p:sp>
        <p:cxnSp>
          <p:nvCxnSpPr>
            <p:cNvPr id="166" name="Elbow Connector 165"/>
            <p:cNvCxnSpPr>
              <a:stCxn id="32" idx="2"/>
              <a:endCxn id="89" idx="0"/>
            </p:cNvCxnSpPr>
            <p:nvPr/>
          </p:nvCxnSpPr>
          <p:spPr>
            <a:xfrm rot="5400000">
              <a:off x="4215343" y="2683007"/>
              <a:ext cx="298979" cy="735807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5026819" y="3121968"/>
              <a:ext cx="53578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Euclid" panose="02020503060505020303" pitchFamily="18" charset="0"/>
                </a:rPr>
                <a:t>No</a:t>
              </a:r>
              <a:endParaRPr lang="en-US" sz="900" dirty="0">
                <a:latin typeface="Euclid" panose="02020503060505020303" pitchFamily="18" charset="0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429000" y="3886200"/>
              <a:ext cx="53578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Euclid" panose="02020503060505020303" pitchFamily="18" charset="0"/>
                </a:rPr>
                <a:t>Yes</a:t>
              </a:r>
              <a:endParaRPr lang="en-US" sz="900" dirty="0">
                <a:latin typeface="Euclid" panose="02020503060505020303" pitchFamily="18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207419" y="3579168"/>
              <a:ext cx="53578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Euclid" panose="02020503060505020303" pitchFamily="18" charset="0"/>
                </a:rPr>
                <a:t>No</a:t>
              </a:r>
              <a:endParaRPr lang="en-US" sz="900" dirty="0">
                <a:latin typeface="Euclid" panose="02020503060505020303" pitchFamily="18" charset="0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064419" y="2971800"/>
              <a:ext cx="53578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Euclid" panose="02020503060505020303" pitchFamily="18" charset="0"/>
                </a:rPr>
                <a:t>Yes</a:t>
              </a:r>
              <a:endParaRPr lang="en-US" sz="900" dirty="0">
                <a:latin typeface="Euclid" panose="02020503060505020303" pitchFamily="18" charset="0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4038600" y="3886200"/>
              <a:ext cx="53578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Euclid" panose="02020503060505020303" pitchFamily="18" charset="0"/>
                </a:rPr>
                <a:t>No</a:t>
              </a:r>
              <a:endParaRPr lang="en-US" sz="900" dirty="0">
                <a:latin typeface="Euclid" panose="02020503060505020303" pitchFamily="18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304</Words>
  <Application>Microsoft Office PowerPoint</Application>
  <PresentationFormat>On-screen Show (4:3)</PresentationFormat>
  <Paragraphs>115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The Dow Chemical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 Lu</dc:creator>
  <cp:lastModifiedBy>Bo Lu</cp:lastModifiedBy>
  <cp:revision>116</cp:revision>
  <dcterms:created xsi:type="dcterms:W3CDTF">2015-01-19T20:34:02Z</dcterms:created>
  <dcterms:modified xsi:type="dcterms:W3CDTF">2015-02-25T20:40:33Z</dcterms:modified>
</cp:coreProperties>
</file>