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63" r:id="rId5"/>
    <p:sldId id="271" r:id="rId6"/>
    <p:sldId id="258" r:id="rId7"/>
    <p:sldId id="260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B9668-F8BC-4DB4-8FD4-42176329F880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9B26-5DA1-4B95-8D73-23406C47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signals do not show significant variation during the time range of interest</a:t>
            </a:r>
          </a:p>
          <a:p>
            <a:r>
              <a:rPr lang="en-US" dirty="0" smtClean="0"/>
              <a:t>Summarize by mean, then successively add other statistical moments to see if they improve the model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1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919DA-E062-4410-B4A3-0645E99670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8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7868-BA16-4D00-BFBA-CD3D0C7B641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8150" y="1066800"/>
            <a:ext cx="8705850" cy="5423807"/>
            <a:chOff x="371475" y="1371600"/>
            <a:chExt cx="8705850" cy="542380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9325" y="3305175"/>
              <a:ext cx="4886325" cy="349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371600"/>
              <a:ext cx="8705850" cy="193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5AD-59B7-4403-BC91-88C915AE907F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143000"/>
            <a:ext cx="100584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Relevant samples from batch trajectory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using summary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5AD-59B7-4403-BC91-88C915AE907F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225611"/>
              </p:ext>
            </p:extLst>
          </p:nvPr>
        </p:nvGraphicFramePr>
        <p:xfrm>
          <a:off x="228600" y="1898450"/>
          <a:ext cx="5638800" cy="366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89"/>
                <a:gridCol w="1044222"/>
                <a:gridCol w="1921369"/>
                <a:gridCol w="1127760"/>
                <a:gridCol w="1127760"/>
              </a:tblGrid>
              <a:tr h="5207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Number of Parameters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 training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 testing</a:t>
                      </a:r>
                      <a:endParaRPr lang="en-US" sz="1400" dirty="0"/>
                    </a:p>
                  </a:txBody>
                  <a:tcPr anchor="ctr"/>
                </a:tc>
              </a:tr>
              <a:tr h="36755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Raw</a:t>
                      </a:r>
                      <a:r>
                        <a:rPr lang="en-US" b="0" baseline="0" dirty="0" smtClean="0"/>
                        <a:t> trace + lagged 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0.9258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0.9020</a:t>
                      </a:r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0.6737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0.6903</a:t>
                      </a:r>
                      <a:endParaRPr lang="en-US" b="1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Mean + </a:t>
                      </a:r>
                      <a:r>
                        <a:rPr lang="en-US" b="0" dirty="0" err="1" smtClean="0"/>
                        <a:t>std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0.7202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-0.5774</a:t>
                      </a:r>
                      <a:endParaRPr lang="en-US" b="0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Mean + max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0.6841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0.6801</a:t>
                      </a:r>
                      <a:endParaRPr lang="en-US" b="0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Mean + sum (integral)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0.6737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0.6903</a:t>
                      </a:r>
                      <a:endParaRPr lang="en-US" b="0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Mean + derivative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0.6882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0. 5880</a:t>
                      </a:r>
                      <a:endParaRPr lang="en-US" b="0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r>
                        <a:rPr lang="en-US" b="1" baseline="0" dirty="0" smtClean="0"/>
                        <a:t> + lagged 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0.9231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0.9138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05600" y="5373469"/>
            <a:ext cx="167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line – prediction</a:t>
            </a:r>
          </a:p>
          <a:p>
            <a:r>
              <a:rPr lang="en-US" sz="1200" dirty="0" smtClean="0"/>
              <a:t>Circles – measurements</a:t>
            </a:r>
          </a:p>
          <a:p>
            <a:r>
              <a:rPr lang="en-US" sz="1200" dirty="0" smtClean="0"/>
              <a:t>Colored by lot ID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9423"/>
              </p:ext>
            </p:extLst>
          </p:nvPr>
        </p:nvGraphicFramePr>
        <p:xfrm>
          <a:off x="76200" y="1905000"/>
          <a:ext cx="9144000" cy="4732304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3048000"/>
                <a:gridCol w="3048000"/>
                <a:gridCol w="3048000"/>
              </a:tblGrid>
              <a:tr h="643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</a:t>
                      </a:r>
                      <a:r>
                        <a:rPr lang="en-US" sz="1400" u="none" strike="noStrike" dirty="0">
                          <a:effectLst/>
                        </a:rPr>
                        <a:t> Flow (</a:t>
                      </a:r>
                      <a:r>
                        <a:rPr lang="en-US" sz="1400" u="none" strike="noStrike" dirty="0" err="1">
                          <a:effectLst/>
                        </a:rPr>
                        <a:t>sccm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ChuckESCCurrentMonitor2Reading (</a:t>
                      </a:r>
                      <a:r>
                        <a:rPr lang="en-US" sz="1400" u="none" strike="noStrike" dirty="0" err="1">
                          <a:effectLst/>
                        </a:rPr>
                        <a:t>uAmp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N2 Flow (sccm)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BiasMatchSeriesCapPositionAIReading (count)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ChuckESCTotalVoltageReading</a:t>
                      </a:r>
                      <a:r>
                        <a:rPr lang="en-US" sz="1400" u="none" strike="noStrike" dirty="0">
                          <a:effectLst/>
                        </a:rPr>
                        <a:t> (V)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OESB1Value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BiasMatchShuntCapPositionAIReading</a:t>
                      </a:r>
                      <a:r>
                        <a:rPr lang="en-US" sz="1400" u="none" strike="noStrike" dirty="0">
                          <a:effectLst/>
                        </a:rPr>
                        <a:t> (count)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ChuckHeBacksidePressureReading (torr)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PreviousStepElapsedProcessTime 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61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BiasRFCurrentProbeAIReading (amp)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ChuckRFVoltageProbeAIReading 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ProcessManometerAdjustedPressure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BiasRFGenForwardPowerAIReading (watt)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Cl2 Flow (</a:t>
                      </a:r>
                      <a:r>
                        <a:rPr lang="en-US" sz="1400" u="none" strike="noStrike" dirty="0" err="1">
                          <a:effectLst/>
                        </a:rPr>
                        <a:t>sccm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TCPMatchC1CapPositionAIReading (count)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BiasRFGenReflectedPowerAIReading (watt)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CurrentStepNumber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TCPMatchC3CapPositionAIReading (count)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BiasRFVoltageProbeAIReading 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ForelinePressureManometer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TCPRFGenReflectedPowerAIReading (watt)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ChuckESCBiasVoltageReading 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HeInnerZoneBacksideFlow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TemperatureControlESCTargetFlowSensorReading (GPM)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ChuckESCCurrentMonitor1Reading (uAmp)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Manometer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ThrottleValvePosition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6490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list of variables are </a:t>
            </a:r>
            <a:r>
              <a:rPr lang="en-US" b="1" dirty="0" smtClean="0"/>
              <a:t>manually </a:t>
            </a:r>
            <a:r>
              <a:rPr lang="en-US" dirty="0" smtClean="0"/>
              <a:t>screened from a list of 100 signals in </a:t>
            </a:r>
            <a:r>
              <a:rPr lang="en-US" dirty="0" err="1" smtClean="0"/>
              <a:t>FabGuard</a:t>
            </a:r>
            <a:r>
              <a:rPr lang="en-US" dirty="0" smtClean="0"/>
              <a:t>. Subsequent screening of variables are based on data based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B58-4A59-4526-BD02-DFD9C23BC23F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7200" y="151367"/>
            <a:ext cx="1697901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Appendices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Variables that are not relevant to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Ar</a:t>
            </a:r>
            <a:r>
              <a:rPr lang="en-US" dirty="0"/>
              <a:t> Flow (</a:t>
            </a:r>
            <a:r>
              <a:rPr lang="en-US" dirty="0" err="1"/>
              <a:t>sccm</a:t>
            </a:r>
            <a:r>
              <a:rPr lang="en-US" dirty="0"/>
              <a:t>); SVID21800731'</a:t>
            </a:r>
          </a:p>
          <a:p>
            <a:r>
              <a:rPr lang="en-US" dirty="0" err="1"/>
              <a:t>BiasMatchSeriesCapPositionAIReading</a:t>
            </a:r>
            <a:r>
              <a:rPr lang="en-US" dirty="0"/>
              <a:t> (count); SVID21800070'</a:t>
            </a:r>
          </a:p>
          <a:p>
            <a:r>
              <a:rPr lang="en-US" dirty="0" err="1"/>
              <a:t>BiasRFCurrentProbeAIReading</a:t>
            </a:r>
            <a:r>
              <a:rPr lang="en-US" dirty="0"/>
              <a:t> (amp); SVID21800678'</a:t>
            </a:r>
          </a:p>
          <a:p>
            <a:r>
              <a:rPr lang="en-US" dirty="0" err="1"/>
              <a:t>BiasRFGenForwardPowerAIReading</a:t>
            </a:r>
            <a:r>
              <a:rPr lang="en-US" dirty="0"/>
              <a:t> (watt); SVID21800092'</a:t>
            </a:r>
          </a:p>
          <a:p>
            <a:r>
              <a:rPr lang="en-US" dirty="0" err="1"/>
              <a:t>BiasRFGenReflectedPowerAIReading</a:t>
            </a:r>
            <a:r>
              <a:rPr lang="en-US" dirty="0"/>
              <a:t> (watt); SVID21800097'</a:t>
            </a:r>
          </a:p>
          <a:p>
            <a:r>
              <a:rPr lang="en-US" dirty="0" err="1"/>
              <a:t>BiasRFVoltageProbeAIReading</a:t>
            </a:r>
            <a:r>
              <a:rPr lang="en-US" dirty="0"/>
              <a:t> (V); SVID21800679'</a:t>
            </a:r>
          </a:p>
          <a:p>
            <a:r>
              <a:rPr lang="en-US" dirty="0" err="1"/>
              <a:t>ChuckESCTotalVoltageReading</a:t>
            </a:r>
            <a:r>
              <a:rPr lang="en-US" dirty="0"/>
              <a:t> (V); SVID21800229'</a:t>
            </a:r>
          </a:p>
          <a:p>
            <a:r>
              <a:rPr lang="en-US" dirty="0" err="1"/>
              <a:t>ChuckHeBacksidePressureReading</a:t>
            </a:r>
            <a:r>
              <a:rPr lang="en-US" dirty="0"/>
              <a:t> (</a:t>
            </a:r>
            <a:r>
              <a:rPr lang="en-US" dirty="0" err="1"/>
              <a:t>torr</a:t>
            </a:r>
            <a:r>
              <a:rPr lang="en-US" dirty="0"/>
              <a:t>); SVID21800237'</a:t>
            </a:r>
          </a:p>
          <a:p>
            <a:r>
              <a:rPr lang="en-US" dirty="0" err="1"/>
              <a:t>ChuckRFVoltageProbeAIReading</a:t>
            </a:r>
            <a:r>
              <a:rPr lang="en-US" dirty="0"/>
              <a:t> (V); SVID21800961'</a:t>
            </a:r>
          </a:p>
          <a:p>
            <a:r>
              <a:rPr lang="en-US" dirty="0"/>
              <a:t>Cl2 Flow (</a:t>
            </a:r>
            <a:r>
              <a:rPr lang="en-US" dirty="0" err="1"/>
              <a:t>sccm</a:t>
            </a:r>
            <a:r>
              <a:rPr lang="en-US" dirty="0"/>
              <a:t>); SVID21800701'</a:t>
            </a:r>
          </a:p>
          <a:p>
            <a:r>
              <a:rPr lang="en-US" dirty="0" err="1"/>
              <a:t>CurrentStepNumber</a:t>
            </a:r>
            <a:r>
              <a:rPr lang="en-US" dirty="0"/>
              <a:t>; SVID21800003 [</a:t>
            </a:r>
            <a:r>
              <a:rPr lang="en-US" dirty="0" err="1"/>
              <a:t>Tool''s</a:t>
            </a:r>
            <a:r>
              <a:rPr lang="en-US" dirty="0"/>
              <a:t> Step]'</a:t>
            </a:r>
          </a:p>
          <a:p>
            <a:r>
              <a:rPr lang="en-US" dirty="0" err="1"/>
              <a:t>ForelinePressureManometer</a:t>
            </a:r>
            <a:r>
              <a:rPr lang="en-US" dirty="0"/>
              <a:t>; SVID21800883'</a:t>
            </a:r>
          </a:p>
          <a:p>
            <a:r>
              <a:rPr lang="en-US" dirty="0" err="1"/>
              <a:t>HeInnerZoneBacksideFlow</a:t>
            </a:r>
            <a:r>
              <a:rPr lang="en-US" dirty="0"/>
              <a:t>; SVID21800236'</a:t>
            </a:r>
          </a:p>
          <a:p>
            <a:r>
              <a:rPr lang="en-US" dirty="0"/>
              <a:t>Manometer; SVID21800873'</a:t>
            </a:r>
          </a:p>
          <a:p>
            <a:r>
              <a:rPr lang="en-US" dirty="0" err="1"/>
              <a:t>PreviousStepElapsedProcessTime</a:t>
            </a:r>
            <a:r>
              <a:rPr lang="en-US" dirty="0"/>
              <a:t> (s); SVID21802475'</a:t>
            </a:r>
          </a:p>
          <a:p>
            <a:r>
              <a:rPr lang="en-US" dirty="0" err="1"/>
              <a:t>ProcessManometerAdjustedPressure</a:t>
            </a:r>
            <a:r>
              <a:rPr lang="en-US" dirty="0"/>
              <a:t>; SVID21800870'</a:t>
            </a:r>
          </a:p>
          <a:p>
            <a:r>
              <a:rPr lang="en-US" dirty="0"/>
              <a:t>TCPMatchC1CapPositionAIReading (count); SVID21800186'</a:t>
            </a:r>
          </a:p>
          <a:p>
            <a:r>
              <a:rPr lang="en-US" dirty="0"/>
              <a:t>TCPMatchC3CapPositionAIReading (count); SVID21800197'</a:t>
            </a:r>
          </a:p>
          <a:p>
            <a:r>
              <a:rPr lang="en-US" dirty="0" err="1"/>
              <a:t>TCPRFGenReflectedPowerAIReading</a:t>
            </a:r>
            <a:r>
              <a:rPr lang="en-US" dirty="0"/>
              <a:t> (watt); SVID21800217'</a:t>
            </a:r>
          </a:p>
          <a:p>
            <a:r>
              <a:rPr lang="en-US" dirty="0" err="1"/>
              <a:t>TemperatureControlESCTargetFlowSensorReading</a:t>
            </a:r>
            <a:r>
              <a:rPr lang="en-US" dirty="0"/>
              <a:t> (GPM); SVID21800894'</a:t>
            </a:r>
          </a:p>
          <a:p>
            <a:r>
              <a:rPr lang="en-US" dirty="0" err="1"/>
              <a:t>ThrottleValvePosition</a:t>
            </a:r>
            <a:r>
              <a:rPr lang="en-US" dirty="0"/>
              <a:t>; SVID21800437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5AD-59B7-4403-BC91-88C915AE907F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7200" y="151367"/>
            <a:ext cx="1697901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Appendices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Appendix: Variables removed due to poor excitation (no variation)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37 – Bias ESC </a:t>
            </a:r>
            <a:r>
              <a:rPr lang="en-US" dirty="0" smtClean="0"/>
              <a:t>capacitance</a:t>
            </a:r>
            <a:endParaRPr lang="en-US" dirty="0"/>
          </a:p>
          <a:p>
            <a:r>
              <a:rPr lang="en-US" dirty="0"/>
              <a:t>35 – </a:t>
            </a:r>
            <a:r>
              <a:rPr lang="en-US" dirty="0" smtClean="0"/>
              <a:t>Nitrogen </a:t>
            </a:r>
            <a:r>
              <a:rPr lang="en-US" dirty="0"/>
              <a:t>purge flow</a:t>
            </a:r>
          </a:p>
          <a:p>
            <a:r>
              <a:rPr lang="en-US" dirty="0"/>
              <a:t>52 – Dry Pump Temperature </a:t>
            </a:r>
          </a:p>
          <a:p>
            <a:r>
              <a:rPr lang="en-US" dirty="0"/>
              <a:t>53 – Dry Pump motor temperature</a:t>
            </a:r>
          </a:p>
          <a:p>
            <a:r>
              <a:rPr lang="en-US" dirty="0"/>
              <a:t>54 – Dry Pump oil status</a:t>
            </a:r>
          </a:p>
          <a:p>
            <a:r>
              <a:rPr lang="en-US" dirty="0"/>
              <a:t>55 – Dry Pump Phase Current</a:t>
            </a:r>
          </a:p>
          <a:p>
            <a:r>
              <a:rPr lang="en-US" dirty="0"/>
              <a:t>56 – Dry Pump Power</a:t>
            </a:r>
          </a:p>
          <a:p>
            <a:r>
              <a:rPr lang="en-US" dirty="0"/>
              <a:t>66 – Inverter Current</a:t>
            </a:r>
          </a:p>
          <a:p>
            <a:r>
              <a:rPr lang="en-US" dirty="0"/>
              <a:t>63 – Hours on Process</a:t>
            </a:r>
          </a:p>
          <a:p>
            <a:r>
              <a:rPr lang="en-US" dirty="0"/>
              <a:t>68 – Inverter speed</a:t>
            </a:r>
          </a:p>
          <a:p>
            <a:r>
              <a:rPr lang="en-US" dirty="0"/>
              <a:t>69 – Inverter Torque</a:t>
            </a:r>
          </a:p>
          <a:p>
            <a:r>
              <a:rPr lang="en-US" dirty="0"/>
              <a:t>71 – Booster Pump Motor Temp</a:t>
            </a:r>
          </a:p>
          <a:p>
            <a:r>
              <a:rPr lang="en-US" dirty="0"/>
              <a:t>73 – Booster Pump Phase Current</a:t>
            </a:r>
          </a:p>
          <a:p>
            <a:r>
              <a:rPr lang="en-US" dirty="0"/>
              <a:t>74 – Booster Pump Power ( meaningless oscillations)</a:t>
            </a:r>
          </a:p>
          <a:p>
            <a:r>
              <a:rPr lang="en-US" dirty="0"/>
              <a:t>80 – Cycles</a:t>
            </a:r>
          </a:p>
          <a:p>
            <a:r>
              <a:rPr lang="en-US" dirty="0"/>
              <a:t>82 – Pump system cycles</a:t>
            </a:r>
          </a:p>
          <a:p>
            <a:r>
              <a:rPr lang="en-US" dirty="0"/>
              <a:t>86 - </a:t>
            </a:r>
            <a:r>
              <a:rPr lang="en-US" dirty="0" smtClean="0"/>
              <a:t>Tool</a:t>
            </a:r>
            <a:r>
              <a:rPr lang="en-US" dirty="0"/>
              <a:t>: </a:t>
            </a:r>
            <a:r>
              <a:rPr lang="en-US" dirty="0" err="1"/>
              <a:t>TCPRFGenForwardPowerAIReading</a:t>
            </a:r>
            <a:r>
              <a:rPr lang="en-US" dirty="0"/>
              <a:t> (watt); SVID21800212</a:t>
            </a:r>
          </a:p>
          <a:p>
            <a:r>
              <a:rPr lang="en-US" dirty="0"/>
              <a:t>88 - </a:t>
            </a:r>
            <a:r>
              <a:rPr lang="en-US" dirty="0" err="1"/>
              <a:t>TemperatureControlChamberAverageTemperatureReading</a:t>
            </a:r>
            <a:endParaRPr lang="en-US" dirty="0"/>
          </a:p>
          <a:p>
            <a:r>
              <a:rPr lang="en-US" dirty="0"/>
              <a:t>89 - </a:t>
            </a:r>
            <a:r>
              <a:rPr lang="en-US" dirty="0" err="1"/>
              <a:t>TemperatureControlESCTargetCurrentSetpoint</a:t>
            </a:r>
            <a:endParaRPr lang="en-US" dirty="0"/>
          </a:p>
          <a:p>
            <a:r>
              <a:rPr lang="en-US" dirty="0"/>
              <a:t>91 - </a:t>
            </a:r>
            <a:r>
              <a:rPr lang="en-US" dirty="0" err="1"/>
              <a:t>TemperatureControlESCTargetTemperatureSensorReading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F0F9-872B-410A-83BF-69C629A1E238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7200" y="151367"/>
            <a:ext cx="1697901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Appendices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Appendix: traces removed due to lack of data (incomplete or over 50% missing)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Shaft-seals Purge Pressure (</a:t>
            </a:r>
            <a:r>
              <a:rPr lang="en-US" dirty="0" err="1"/>
              <a:t>kPa</a:t>
            </a:r>
            <a:r>
              <a:rPr lang="en-US" dirty="0" smtClean="0"/>
              <a:t>)</a:t>
            </a:r>
          </a:p>
          <a:p>
            <a:r>
              <a:rPr lang="en-US" dirty="0"/>
              <a:t>Mechanical Booster Pump Oil </a:t>
            </a:r>
            <a:r>
              <a:rPr lang="en-US" dirty="0" smtClean="0"/>
              <a:t>Status</a:t>
            </a:r>
          </a:p>
          <a:p>
            <a:r>
              <a:rPr lang="en-US" dirty="0"/>
              <a:t>Latch: N2 </a:t>
            </a:r>
            <a:r>
              <a:rPr lang="en-US" dirty="0" err="1"/>
              <a:t>Setpoint</a:t>
            </a:r>
            <a:r>
              <a:rPr lang="en-US" dirty="0"/>
              <a:t>; SVID21800820</a:t>
            </a:r>
          </a:p>
          <a:p>
            <a:r>
              <a:rPr lang="en-US" dirty="0"/>
              <a:t>Sig: N2 Flow Deviation</a:t>
            </a:r>
          </a:p>
          <a:p>
            <a:r>
              <a:rPr lang="en-US" dirty="0"/>
              <a:t>Sig: Previous Step Number</a:t>
            </a:r>
          </a:p>
          <a:p>
            <a:r>
              <a:rPr lang="en-US" dirty="0"/>
              <a:t>Sig: Run Time</a:t>
            </a:r>
          </a:p>
          <a:p>
            <a:r>
              <a:rPr lang="en-US" dirty="0"/>
              <a:t>Sig: TCP Power Deviation</a:t>
            </a:r>
          </a:p>
          <a:p>
            <a:r>
              <a:rPr lang="en-US" dirty="0"/>
              <a:t>Sig: TCP Reflected Power Ratio</a:t>
            </a:r>
          </a:p>
          <a:p>
            <a:r>
              <a:rPr lang="en-US" dirty="0"/>
              <a:t>Tool Bin Data Age</a:t>
            </a:r>
          </a:p>
          <a:p>
            <a:r>
              <a:rPr lang="en-US" dirty="0"/>
              <a:t>Tool Bin Polling Latency</a:t>
            </a:r>
          </a:p>
          <a:p>
            <a:r>
              <a:rPr lang="en-US" dirty="0"/>
              <a:t>Tool: Active Gauge Pressure (Pa); EdwardsD372:7,53</a:t>
            </a:r>
          </a:p>
          <a:p>
            <a:r>
              <a:rPr lang="en-US" dirty="0"/>
              <a:t>Tool: Analog Water Flow (ml/s); EdwardsD372:7,52</a:t>
            </a:r>
          </a:p>
          <a:p>
            <a:r>
              <a:rPr lang="en-US" dirty="0"/>
              <a:t>Tool: Electrical Supply Voltage (V); EdwardsD372:7,2</a:t>
            </a:r>
          </a:p>
          <a:p>
            <a:r>
              <a:rPr lang="en-US" dirty="0"/>
              <a:t>Tool: Exhaust Temperature (K); EdwardsD372:7,56</a:t>
            </a:r>
          </a:p>
          <a:p>
            <a:r>
              <a:rPr lang="en-US" dirty="0"/>
              <a:t>Tool: Final Stage Purge Nitrogen Flow (ml/s); EdwardsD372:7,32</a:t>
            </a:r>
          </a:p>
          <a:p>
            <a:r>
              <a:rPr lang="en-US" dirty="0"/>
              <a:t>Tool: Imbalance in Dry Pump Phase Current (%); EdwardsD372:7,6</a:t>
            </a:r>
          </a:p>
          <a:p>
            <a:r>
              <a:rPr lang="en-US" dirty="0"/>
              <a:t>Tool: Imbalance in Mechanical Booster Pump Phase Current (%); EdwardsD372:7,10</a:t>
            </a:r>
          </a:p>
          <a:p>
            <a:r>
              <a:rPr lang="en-US" dirty="0"/>
              <a:t>Tool: Inverter Power (kW); </a:t>
            </a:r>
            <a:r>
              <a:rPr lang="en-US" dirty="0" smtClean="0"/>
              <a:t>EdwardsD372:7,173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E85B-88A8-4606-B14C-9C75025D60AE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7200" y="151367"/>
            <a:ext cx="1697901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Appendices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15919" y="710055"/>
            <a:ext cx="5707709" cy="4142489"/>
            <a:chOff x="1115919" y="710055"/>
            <a:chExt cx="5707709" cy="4142489"/>
          </a:xfrm>
        </p:grpSpPr>
        <p:grpSp>
          <p:nvGrpSpPr>
            <p:cNvPr id="17" name="Group 16"/>
            <p:cNvGrpSpPr/>
            <p:nvPr/>
          </p:nvGrpSpPr>
          <p:grpSpPr>
            <a:xfrm>
              <a:off x="1115919" y="710055"/>
              <a:ext cx="5707709" cy="4142489"/>
              <a:chOff x="1115919" y="710055"/>
              <a:chExt cx="5707709" cy="414248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115919" y="710055"/>
                <a:ext cx="5707709" cy="4142489"/>
                <a:chOff x="1115919" y="710055"/>
                <a:chExt cx="5707709" cy="4142489"/>
              </a:xfrm>
            </p:grpSpPr>
            <p:sp>
              <p:nvSpPr>
                <p:cNvPr id="6" name="Bent-Up Arrow 5"/>
                <p:cNvSpPr/>
                <p:nvPr/>
              </p:nvSpPr>
              <p:spPr>
                <a:xfrm rot="5400000">
                  <a:off x="1329056" y="1601832"/>
                  <a:ext cx="804475" cy="915866"/>
                </a:xfrm>
                <a:prstGeom prst="bentUpArrow">
                  <a:avLst>
                    <a:gd name="adj1" fmla="val 32840"/>
                    <a:gd name="adj2" fmla="val 25000"/>
                    <a:gd name="adj3" fmla="val 35780"/>
                  </a:avLst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" name="Freeform 6"/>
                <p:cNvSpPr/>
                <p:nvPr/>
              </p:nvSpPr>
              <p:spPr>
                <a:xfrm>
                  <a:off x="1115919" y="710055"/>
                  <a:ext cx="1354263" cy="947940"/>
                </a:xfrm>
                <a:custGeom>
                  <a:avLst/>
                  <a:gdLst>
                    <a:gd name="connsiteX0" fmla="*/ 0 w 1354263"/>
                    <a:gd name="connsiteY0" fmla="*/ 158022 h 947940"/>
                    <a:gd name="connsiteX1" fmla="*/ 158022 w 1354263"/>
                    <a:gd name="connsiteY1" fmla="*/ 0 h 947940"/>
                    <a:gd name="connsiteX2" fmla="*/ 1196241 w 1354263"/>
                    <a:gd name="connsiteY2" fmla="*/ 0 h 947940"/>
                    <a:gd name="connsiteX3" fmla="*/ 1354263 w 1354263"/>
                    <a:gd name="connsiteY3" fmla="*/ 158022 h 947940"/>
                    <a:gd name="connsiteX4" fmla="*/ 1354263 w 1354263"/>
                    <a:gd name="connsiteY4" fmla="*/ 789918 h 947940"/>
                    <a:gd name="connsiteX5" fmla="*/ 1196241 w 1354263"/>
                    <a:gd name="connsiteY5" fmla="*/ 947940 h 947940"/>
                    <a:gd name="connsiteX6" fmla="*/ 158022 w 1354263"/>
                    <a:gd name="connsiteY6" fmla="*/ 947940 h 947940"/>
                    <a:gd name="connsiteX7" fmla="*/ 0 w 1354263"/>
                    <a:gd name="connsiteY7" fmla="*/ 789918 h 947940"/>
                    <a:gd name="connsiteX8" fmla="*/ 0 w 1354263"/>
                    <a:gd name="connsiteY8" fmla="*/ 158022 h 947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4263" h="947940">
                      <a:moveTo>
                        <a:pt x="0" y="158022"/>
                      </a:moveTo>
                      <a:cubicBezTo>
                        <a:pt x="0" y="70749"/>
                        <a:pt x="70749" y="0"/>
                        <a:pt x="158022" y="0"/>
                      </a:cubicBezTo>
                      <a:lnTo>
                        <a:pt x="1196241" y="0"/>
                      </a:lnTo>
                      <a:cubicBezTo>
                        <a:pt x="1283514" y="0"/>
                        <a:pt x="1354263" y="70749"/>
                        <a:pt x="1354263" y="158022"/>
                      </a:cubicBezTo>
                      <a:lnTo>
                        <a:pt x="1354263" y="789918"/>
                      </a:lnTo>
                      <a:cubicBezTo>
                        <a:pt x="1354263" y="877191"/>
                        <a:pt x="1283514" y="947940"/>
                        <a:pt x="1196241" y="947940"/>
                      </a:cubicBezTo>
                      <a:lnTo>
                        <a:pt x="158022" y="947940"/>
                      </a:lnTo>
                      <a:cubicBezTo>
                        <a:pt x="70749" y="947940"/>
                        <a:pt x="0" y="877191"/>
                        <a:pt x="0" y="789918"/>
                      </a:cubicBezTo>
                      <a:lnTo>
                        <a:pt x="0" y="158022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5813" tIns="95813" rIns="95813" bIns="95813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300" kern="1200" dirty="0" smtClean="0">
                      <a:latin typeface="Euclid" panose="02020503060505020303" pitchFamily="18" charset="0"/>
                    </a:rPr>
                    <a:t>I. Manual screening</a:t>
                  </a:r>
                  <a:endParaRPr lang="en-US" sz="1300" kern="1200" dirty="0">
                    <a:latin typeface="Euclid" panose="02020503060505020303" pitchFamily="18" charset="0"/>
                  </a:endParaRPr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2470182" y="800462"/>
                  <a:ext cx="984962" cy="766167"/>
                </a:xfrm>
                <a:custGeom>
                  <a:avLst/>
                  <a:gdLst>
                    <a:gd name="connsiteX0" fmla="*/ 0 w 984962"/>
                    <a:gd name="connsiteY0" fmla="*/ 0 h 766167"/>
                    <a:gd name="connsiteX1" fmla="*/ 984962 w 984962"/>
                    <a:gd name="connsiteY1" fmla="*/ 0 h 766167"/>
                    <a:gd name="connsiteX2" fmla="*/ 984962 w 984962"/>
                    <a:gd name="connsiteY2" fmla="*/ 766167 h 766167"/>
                    <a:gd name="connsiteX3" fmla="*/ 0 w 984962"/>
                    <a:gd name="connsiteY3" fmla="*/ 766167 h 766167"/>
                    <a:gd name="connsiteX4" fmla="*/ 0 w 984962"/>
                    <a:gd name="connsiteY4" fmla="*/ 0 h 766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962" h="766167">
                      <a:moveTo>
                        <a:pt x="0" y="0"/>
                      </a:moveTo>
                      <a:lnTo>
                        <a:pt x="984962" y="0"/>
                      </a:lnTo>
                      <a:lnTo>
                        <a:pt x="984962" y="766167"/>
                      </a:lnTo>
                      <a:lnTo>
                        <a:pt x="0" y="7661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530" tIns="49530" rIns="49530" bIns="49530" numCol="1" spcCol="1270" anchor="ctr" anchorCtr="0">
                  <a:noAutofit/>
                </a:bodyPr>
                <a:lstStyle/>
                <a:p>
                  <a:pPr marL="0" lvl="1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000" kern="1200" dirty="0" smtClean="0">
                      <a:latin typeface="Euclid" panose="02020503060505020303" pitchFamily="18" charset="0"/>
                    </a:rPr>
                    <a:t>Engineering judgment</a:t>
                  </a:r>
                </a:p>
                <a:p>
                  <a:pPr marL="0" lvl="1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000" dirty="0" smtClean="0">
                      <a:latin typeface="Euclid" panose="02020503060505020303" pitchFamily="18" charset="0"/>
                    </a:rPr>
                    <a:t>Process Knowledge</a:t>
                  </a:r>
                  <a:endParaRPr lang="en-US" sz="1000" kern="1200" dirty="0">
                    <a:latin typeface="Euclid" panose="02020503060505020303" pitchFamily="18" charset="0"/>
                  </a:endParaRPr>
                </a:p>
              </p:txBody>
            </p:sp>
            <p:sp>
              <p:nvSpPr>
                <p:cNvPr id="9" name="Bent-Up Arrow 8"/>
                <p:cNvSpPr/>
                <p:nvPr/>
              </p:nvSpPr>
              <p:spPr>
                <a:xfrm rot="5400000">
                  <a:off x="2451884" y="2666682"/>
                  <a:ext cx="804475" cy="915866"/>
                </a:xfrm>
                <a:prstGeom prst="bentUpArrow">
                  <a:avLst>
                    <a:gd name="adj1" fmla="val 32840"/>
                    <a:gd name="adj2" fmla="val 25000"/>
                    <a:gd name="adj3" fmla="val 35780"/>
                  </a:avLst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" name="Freeform 9"/>
                <p:cNvSpPr/>
                <p:nvPr/>
              </p:nvSpPr>
              <p:spPr>
                <a:xfrm>
                  <a:off x="2238747" y="1774904"/>
                  <a:ext cx="1354263" cy="947940"/>
                </a:xfrm>
                <a:custGeom>
                  <a:avLst/>
                  <a:gdLst>
                    <a:gd name="connsiteX0" fmla="*/ 0 w 1354263"/>
                    <a:gd name="connsiteY0" fmla="*/ 158022 h 947940"/>
                    <a:gd name="connsiteX1" fmla="*/ 158022 w 1354263"/>
                    <a:gd name="connsiteY1" fmla="*/ 0 h 947940"/>
                    <a:gd name="connsiteX2" fmla="*/ 1196241 w 1354263"/>
                    <a:gd name="connsiteY2" fmla="*/ 0 h 947940"/>
                    <a:gd name="connsiteX3" fmla="*/ 1354263 w 1354263"/>
                    <a:gd name="connsiteY3" fmla="*/ 158022 h 947940"/>
                    <a:gd name="connsiteX4" fmla="*/ 1354263 w 1354263"/>
                    <a:gd name="connsiteY4" fmla="*/ 789918 h 947940"/>
                    <a:gd name="connsiteX5" fmla="*/ 1196241 w 1354263"/>
                    <a:gd name="connsiteY5" fmla="*/ 947940 h 947940"/>
                    <a:gd name="connsiteX6" fmla="*/ 158022 w 1354263"/>
                    <a:gd name="connsiteY6" fmla="*/ 947940 h 947940"/>
                    <a:gd name="connsiteX7" fmla="*/ 0 w 1354263"/>
                    <a:gd name="connsiteY7" fmla="*/ 789918 h 947940"/>
                    <a:gd name="connsiteX8" fmla="*/ 0 w 1354263"/>
                    <a:gd name="connsiteY8" fmla="*/ 158022 h 947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4263" h="947940">
                      <a:moveTo>
                        <a:pt x="0" y="158022"/>
                      </a:moveTo>
                      <a:cubicBezTo>
                        <a:pt x="0" y="70749"/>
                        <a:pt x="70749" y="0"/>
                        <a:pt x="158022" y="0"/>
                      </a:cubicBezTo>
                      <a:lnTo>
                        <a:pt x="1196241" y="0"/>
                      </a:lnTo>
                      <a:cubicBezTo>
                        <a:pt x="1283514" y="0"/>
                        <a:pt x="1354263" y="70749"/>
                        <a:pt x="1354263" y="158022"/>
                      </a:cubicBezTo>
                      <a:lnTo>
                        <a:pt x="1354263" y="789918"/>
                      </a:lnTo>
                      <a:cubicBezTo>
                        <a:pt x="1354263" y="877191"/>
                        <a:pt x="1283514" y="947940"/>
                        <a:pt x="1196241" y="947940"/>
                      </a:cubicBezTo>
                      <a:lnTo>
                        <a:pt x="158022" y="947940"/>
                      </a:lnTo>
                      <a:cubicBezTo>
                        <a:pt x="70749" y="947940"/>
                        <a:pt x="0" y="877191"/>
                        <a:pt x="0" y="789918"/>
                      </a:cubicBezTo>
                      <a:lnTo>
                        <a:pt x="0" y="158022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5813" tIns="95813" rIns="95813" bIns="95813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300" kern="1200" dirty="0" smtClean="0">
                      <a:latin typeface="Euclid" panose="02020503060505020303" pitchFamily="18" charset="0"/>
                    </a:rPr>
                    <a:t>II. Unsupervised screening</a:t>
                  </a:r>
                  <a:endParaRPr lang="en-US" sz="1300" kern="1200" dirty="0">
                    <a:latin typeface="Euclid" panose="02020503060505020303" pitchFamily="18" charset="0"/>
                  </a:endParaRPr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3593010" y="1865312"/>
                  <a:ext cx="984962" cy="766167"/>
                </a:xfrm>
                <a:custGeom>
                  <a:avLst/>
                  <a:gdLst>
                    <a:gd name="connsiteX0" fmla="*/ 0 w 984962"/>
                    <a:gd name="connsiteY0" fmla="*/ 0 h 766167"/>
                    <a:gd name="connsiteX1" fmla="*/ 984962 w 984962"/>
                    <a:gd name="connsiteY1" fmla="*/ 0 h 766167"/>
                    <a:gd name="connsiteX2" fmla="*/ 984962 w 984962"/>
                    <a:gd name="connsiteY2" fmla="*/ 766167 h 766167"/>
                    <a:gd name="connsiteX3" fmla="*/ 0 w 984962"/>
                    <a:gd name="connsiteY3" fmla="*/ 766167 h 766167"/>
                    <a:gd name="connsiteX4" fmla="*/ 0 w 984962"/>
                    <a:gd name="connsiteY4" fmla="*/ 0 h 766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962" h="766167">
                      <a:moveTo>
                        <a:pt x="0" y="0"/>
                      </a:moveTo>
                      <a:lnTo>
                        <a:pt x="984962" y="0"/>
                      </a:lnTo>
                      <a:lnTo>
                        <a:pt x="984962" y="766167"/>
                      </a:lnTo>
                      <a:lnTo>
                        <a:pt x="0" y="7661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530" tIns="49530" rIns="49530" bIns="49530" numCol="1" spcCol="1270" anchor="ctr" anchorCtr="0">
                  <a:noAutofit/>
                </a:bodyPr>
                <a:lstStyle/>
                <a:p>
                  <a:pPr marL="0" lvl="1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000" kern="1200" dirty="0" smtClean="0">
                      <a:latin typeface="Euclid" panose="02020503060505020303" pitchFamily="18" charset="0"/>
                    </a:rPr>
                    <a:t>Trajectory similarity</a:t>
                  </a:r>
                  <a:endParaRPr lang="en-US" sz="1000" kern="1200" dirty="0">
                    <a:latin typeface="Euclid" panose="02020503060505020303" pitchFamily="18" charset="0"/>
                  </a:endParaRPr>
                </a:p>
                <a:p>
                  <a:pPr marL="0" lvl="1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000" kern="1200" dirty="0" smtClean="0">
                      <a:latin typeface="Euclid" panose="02020503060505020303" pitchFamily="18" charset="0"/>
                    </a:rPr>
                    <a:t>Clustering</a:t>
                  </a:r>
                  <a:endParaRPr lang="en-US" sz="1000" kern="1200" dirty="0">
                    <a:latin typeface="Euclid" panose="02020503060505020303" pitchFamily="18" charset="0"/>
                  </a:endParaRPr>
                </a:p>
              </p:txBody>
            </p:sp>
            <p:sp>
              <p:nvSpPr>
                <p:cNvPr id="12" name="Bent-Up Arrow 11"/>
                <p:cNvSpPr/>
                <p:nvPr/>
              </p:nvSpPr>
              <p:spPr>
                <a:xfrm rot="5400000">
                  <a:off x="3574712" y="3731531"/>
                  <a:ext cx="804475" cy="915866"/>
                </a:xfrm>
                <a:prstGeom prst="bentUpArrow">
                  <a:avLst>
                    <a:gd name="adj1" fmla="val 32840"/>
                    <a:gd name="adj2" fmla="val 25000"/>
                    <a:gd name="adj3" fmla="val 35780"/>
                  </a:avLst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" name="Freeform 12"/>
                <p:cNvSpPr/>
                <p:nvPr/>
              </p:nvSpPr>
              <p:spPr>
                <a:xfrm>
                  <a:off x="3361575" y="2839754"/>
                  <a:ext cx="1354263" cy="947940"/>
                </a:xfrm>
                <a:custGeom>
                  <a:avLst/>
                  <a:gdLst>
                    <a:gd name="connsiteX0" fmla="*/ 0 w 1354263"/>
                    <a:gd name="connsiteY0" fmla="*/ 158022 h 947940"/>
                    <a:gd name="connsiteX1" fmla="*/ 158022 w 1354263"/>
                    <a:gd name="connsiteY1" fmla="*/ 0 h 947940"/>
                    <a:gd name="connsiteX2" fmla="*/ 1196241 w 1354263"/>
                    <a:gd name="connsiteY2" fmla="*/ 0 h 947940"/>
                    <a:gd name="connsiteX3" fmla="*/ 1354263 w 1354263"/>
                    <a:gd name="connsiteY3" fmla="*/ 158022 h 947940"/>
                    <a:gd name="connsiteX4" fmla="*/ 1354263 w 1354263"/>
                    <a:gd name="connsiteY4" fmla="*/ 789918 h 947940"/>
                    <a:gd name="connsiteX5" fmla="*/ 1196241 w 1354263"/>
                    <a:gd name="connsiteY5" fmla="*/ 947940 h 947940"/>
                    <a:gd name="connsiteX6" fmla="*/ 158022 w 1354263"/>
                    <a:gd name="connsiteY6" fmla="*/ 947940 h 947940"/>
                    <a:gd name="connsiteX7" fmla="*/ 0 w 1354263"/>
                    <a:gd name="connsiteY7" fmla="*/ 789918 h 947940"/>
                    <a:gd name="connsiteX8" fmla="*/ 0 w 1354263"/>
                    <a:gd name="connsiteY8" fmla="*/ 158022 h 947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4263" h="947940">
                      <a:moveTo>
                        <a:pt x="0" y="158022"/>
                      </a:moveTo>
                      <a:cubicBezTo>
                        <a:pt x="0" y="70749"/>
                        <a:pt x="70749" y="0"/>
                        <a:pt x="158022" y="0"/>
                      </a:cubicBezTo>
                      <a:lnTo>
                        <a:pt x="1196241" y="0"/>
                      </a:lnTo>
                      <a:cubicBezTo>
                        <a:pt x="1283514" y="0"/>
                        <a:pt x="1354263" y="70749"/>
                        <a:pt x="1354263" y="158022"/>
                      </a:cubicBezTo>
                      <a:lnTo>
                        <a:pt x="1354263" y="789918"/>
                      </a:lnTo>
                      <a:cubicBezTo>
                        <a:pt x="1354263" y="877191"/>
                        <a:pt x="1283514" y="947940"/>
                        <a:pt x="1196241" y="947940"/>
                      </a:cubicBezTo>
                      <a:lnTo>
                        <a:pt x="158022" y="947940"/>
                      </a:lnTo>
                      <a:cubicBezTo>
                        <a:pt x="70749" y="947940"/>
                        <a:pt x="0" y="877191"/>
                        <a:pt x="0" y="789918"/>
                      </a:cubicBezTo>
                      <a:lnTo>
                        <a:pt x="0" y="158022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5813" tIns="95813" rIns="95813" bIns="95813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300" kern="1200" dirty="0" smtClean="0">
                      <a:latin typeface="Euclid" panose="02020503060505020303" pitchFamily="18" charset="0"/>
                    </a:rPr>
                    <a:t>III. Modeling and statistical analysis</a:t>
                  </a:r>
                  <a:endParaRPr lang="en-US" sz="1300" kern="1200" dirty="0">
                    <a:latin typeface="Euclid" panose="02020503060505020303" pitchFamily="18" charset="0"/>
                  </a:endParaRPr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4715838" y="2930162"/>
                  <a:ext cx="984962" cy="766167"/>
                </a:xfrm>
                <a:custGeom>
                  <a:avLst/>
                  <a:gdLst>
                    <a:gd name="connsiteX0" fmla="*/ 0 w 984962"/>
                    <a:gd name="connsiteY0" fmla="*/ 0 h 766167"/>
                    <a:gd name="connsiteX1" fmla="*/ 984962 w 984962"/>
                    <a:gd name="connsiteY1" fmla="*/ 0 h 766167"/>
                    <a:gd name="connsiteX2" fmla="*/ 984962 w 984962"/>
                    <a:gd name="connsiteY2" fmla="*/ 766167 h 766167"/>
                    <a:gd name="connsiteX3" fmla="*/ 0 w 984962"/>
                    <a:gd name="connsiteY3" fmla="*/ 766167 h 766167"/>
                    <a:gd name="connsiteX4" fmla="*/ 0 w 984962"/>
                    <a:gd name="connsiteY4" fmla="*/ 0 h 766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962" h="766167">
                      <a:moveTo>
                        <a:pt x="0" y="0"/>
                      </a:moveTo>
                      <a:lnTo>
                        <a:pt x="984962" y="0"/>
                      </a:lnTo>
                      <a:lnTo>
                        <a:pt x="984962" y="766167"/>
                      </a:lnTo>
                      <a:lnTo>
                        <a:pt x="0" y="7661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530" tIns="49530" rIns="49530" bIns="49530" numCol="1" spcCol="1270" anchor="ctr" anchorCtr="0">
                  <a:noAutofit/>
                </a:bodyPr>
                <a:lstStyle/>
                <a:p>
                  <a:pPr marL="0" lvl="1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000" kern="1200" dirty="0" smtClean="0">
                      <a:latin typeface="Euclid" panose="02020503060505020303" pitchFamily="18" charset="0"/>
                    </a:rPr>
                    <a:t>Based on output correlation</a:t>
                  </a:r>
                  <a:endParaRPr lang="en-US" sz="1000" kern="1200" dirty="0">
                    <a:latin typeface="Euclid" panose="02020503060505020303" pitchFamily="18" charset="0"/>
                  </a:endParaRPr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4484403" y="3904604"/>
                  <a:ext cx="1354263" cy="947940"/>
                </a:xfrm>
                <a:custGeom>
                  <a:avLst/>
                  <a:gdLst>
                    <a:gd name="connsiteX0" fmla="*/ 0 w 1354263"/>
                    <a:gd name="connsiteY0" fmla="*/ 158022 h 947940"/>
                    <a:gd name="connsiteX1" fmla="*/ 158022 w 1354263"/>
                    <a:gd name="connsiteY1" fmla="*/ 0 h 947940"/>
                    <a:gd name="connsiteX2" fmla="*/ 1196241 w 1354263"/>
                    <a:gd name="connsiteY2" fmla="*/ 0 h 947940"/>
                    <a:gd name="connsiteX3" fmla="*/ 1354263 w 1354263"/>
                    <a:gd name="connsiteY3" fmla="*/ 158022 h 947940"/>
                    <a:gd name="connsiteX4" fmla="*/ 1354263 w 1354263"/>
                    <a:gd name="connsiteY4" fmla="*/ 789918 h 947940"/>
                    <a:gd name="connsiteX5" fmla="*/ 1196241 w 1354263"/>
                    <a:gd name="connsiteY5" fmla="*/ 947940 h 947940"/>
                    <a:gd name="connsiteX6" fmla="*/ 158022 w 1354263"/>
                    <a:gd name="connsiteY6" fmla="*/ 947940 h 947940"/>
                    <a:gd name="connsiteX7" fmla="*/ 0 w 1354263"/>
                    <a:gd name="connsiteY7" fmla="*/ 789918 h 947940"/>
                    <a:gd name="connsiteX8" fmla="*/ 0 w 1354263"/>
                    <a:gd name="connsiteY8" fmla="*/ 158022 h 947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4263" h="947940">
                      <a:moveTo>
                        <a:pt x="0" y="158022"/>
                      </a:moveTo>
                      <a:cubicBezTo>
                        <a:pt x="0" y="70749"/>
                        <a:pt x="70749" y="0"/>
                        <a:pt x="158022" y="0"/>
                      </a:cubicBezTo>
                      <a:lnTo>
                        <a:pt x="1196241" y="0"/>
                      </a:lnTo>
                      <a:cubicBezTo>
                        <a:pt x="1283514" y="0"/>
                        <a:pt x="1354263" y="70749"/>
                        <a:pt x="1354263" y="158022"/>
                      </a:cubicBezTo>
                      <a:lnTo>
                        <a:pt x="1354263" y="789918"/>
                      </a:lnTo>
                      <a:cubicBezTo>
                        <a:pt x="1354263" y="877191"/>
                        <a:pt x="1283514" y="947940"/>
                        <a:pt x="1196241" y="947940"/>
                      </a:cubicBezTo>
                      <a:lnTo>
                        <a:pt x="158022" y="947940"/>
                      </a:lnTo>
                      <a:cubicBezTo>
                        <a:pt x="70749" y="947940"/>
                        <a:pt x="0" y="877191"/>
                        <a:pt x="0" y="789918"/>
                      </a:cubicBezTo>
                      <a:lnTo>
                        <a:pt x="0" y="158022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5813" tIns="95813" rIns="95813" bIns="95813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300" kern="1200" dirty="0" smtClean="0">
                      <a:latin typeface="Euclid" panose="02020503060505020303" pitchFamily="18" charset="0"/>
                    </a:rPr>
                    <a:t>IV. Model refinement and validation</a:t>
                  </a:r>
                  <a:endParaRPr lang="en-US" sz="1300" kern="1200" dirty="0">
                    <a:latin typeface="Euclid" panose="02020503060505020303" pitchFamily="18" charset="0"/>
                  </a:endParaRPr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5838666" y="3995012"/>
                  <a:ext cx="984962" cy="766167"/>
                </a:xfrm>
                <a:custGeom>
                  <a:avLst/>
                  <a:gdLst>
                    <a:gd name="connsiteX0" fmla="*/ 0 w 984962"/>
                    <a:gd name="connsiteY0" fmla="*/ 0 h 766167"/>
                    <a:gd name="connsiteX1" fmla="*/ 984962 w 984962"/>
                    <a:gd name="connsiteY1" fmla="*/ 0 h 766167"/>
                    <a:gd name="connsiteX2" fmla="*/ 984962 w 984962"/>
                    <a:gd name="connsiteY2" fmla="*/ 766167 h 766167"/>
                    <a:gd name="connsiteX3" fmla="*/ 0 w 984962"/>
                    <a:gd name="connsiteY3" fmla="*/ 766167 h 766167"/>
                    <a:gd name="connsiteX4" fmla="*/ 0 w 984962"/>
                    <a:gd name="connsiteY4" fmla="*/ 0 h 766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962" h="766167">
                      <a:moveTo>
                        <a:pt x="0" y="0"/>
                      </a:moveTo>
                      <a:lnTo>
                        <a:pt x="984962" y="0"/>
                      </a:lnTo>
                      <a:lnTo>
                        <a:pt x="984962" y="766167"/>
                      </a:lnTo>
                      <a:lnTo>
                        <a:pt x="0" y="7661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pPr marL="0" lvl="1" algn="l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100" kern="1200" dirty="0" smtClean="0">
                      <a:latin typeface="Euclid" panose="02020503060505020303" pitchFamily="18" charset="0"/>
                    </a:rPr>
                    <a:t>Refine model and isolate variable</a:t>
                  </a:r>
                  <a:endParaRPr lang="en-US" sz="1100" kern="1200" dirty="0">
                    <a:latin typeface="Euclid" panose="02020503060505020303" pitchFamily="18" charset="0"/>
                  </a:endParaRPr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4350552" y="1230928"/>
                <a:ext cx="17155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Euclid" panose="02020503060505020303" pitchFamily="18" charset="0"/>
                  </a:rPr>
                  <a:t>If unsatisfactory </a:t>
                </a:r>
              </a:p>
            </p:txBody>
          </p:sp>
        </p:grpSp>
        <p:cxnSp>
          <p:nvCxnSpPr>
            <p:cNvPr id="22" name="Elbow Connector 21"/>
            <p:cNvCxnSpPr/>
            <p:nvPr/>
          </p:nvCxnSpPr>
          <p:spPr>
            <a:xfrm rot="16200000" flipV="1">
              <a:off x="3412694" y="1159306"/>
              <a:ext cx="2852012" cy="2819400"/>
            </a:xfrm>
            <a:prstGeom prst="bentConnector3">
              <a:avLst>
                <a:gd name="adj1" fmla="val 999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170" y="990600"/>
            <a:ext cx="8907830" cy="4755329"/>
            <a:chOff x="236170" y="1752600"/>
            <a:chExt cx="8907830" cy="475532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791" y="1981966"/>
              <a:ext cx="3502209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6248400" y="3297668"/>
              <a:ext cx="2661228" cy="914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58000" y="5212529"/>
              <a:ext cx="354830" cy="914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93" y="3988716"/>
              <a:ext cx="2964054" cy="245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70" y="1760220"/>
              <a:ext cx="2965850" cy="2451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1752600"/>
              <a:ext cx="3195391" cy="2230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2588" y="4078810"/>
              <a:ext cx="3161361" cy="2207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4572000" y="2764268"/>
              <a:ext cx="3505200" cy="838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981200" y="3109857"/>
              <a:ext cx="5411695" cy="4926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02588" y="5212529"/>
              <a:ext cx="4055412" cy="315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05400" y="4440668"/>
              <a:ext cx="32766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79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IV. 2</a:t>
            </a:r>
            <a:r>
              <a:rPr lang="en-US" baseline="30000" dirty="0" smtClean="0"/>
              <a:t>nd</a:t>
            </a:r>
            <a:r>
              <a:rPr lang="en-US" dirty="0" smtClean="0"/>
              <a:t> stage PLS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203"/>
            <a:ext cx="7162800" cy="523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144780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wafer to wafer variations are not very well captured</a:t>
            </a:r>
          </a:p>
          <a:p>
            <a:r>
              <a:rPr lang="en-US" dirty="0" smtClean="0"/>
              <a:t>but lot-to-lot variations are being predicted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517D-F28E-4920-945A-9EFF3D6E0F53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9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7162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8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1219200"/>
            <a:ext cx="9753600" cy="53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Refinement: Dynamic PLS model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726092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386701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Includes lagged values of y</a:t>
            </a:r>
            <a:r>
              <a:rPr lang="en-US" baseline="-25000" dirty="0" smtClean="0"/>
              <a:t>k-1</a:t>
            </a:r>
            <a:r>
              <a:rPr lang="en-US" dirty="0" smtClean="0"/>
              <a:t>, y</a:t>
            </a:r>
            <a:r>
              <a:rPr lang="en-US" baseline="-25000" dirty="0" smtClean="0"/>
              <a:t>k-2</a:t>
            </a:r>
            <a:r>
              <a:rPr lang="en-US" dirty="0" smtClean="0"/>
              <a:t> into the </a:t>
            </a:r>
            <a:r>
              <a:rPr lang="en-US" b="1" dirty="0" smtClean="0"/>
              <a:t>X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25247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R</a:t>
            </a:r>
            <a:r>
              <a:rPr lang="en-US" sz="2000" b="1" baseline="30000" dirty="0" smtClean="0"/>
              <a:t>2</a:t>
            </a:r>
            <a:r>
              <a:rPr lang="en-US" sz="2000" b="1" baseline="-25000" dirty="0" smtClean="0"/>
              <a:t>corr</a:t>
            </a:r>
            <a:r>
              <a:rPr lang="en-US" sz="2000" b="1" dirty="0"/>
              <a:t> </a:t>
            </a:r>
            <a:r>
              <a:rPr lang="en-US" sz="2000" b="1" dirty="0" smtClean="0"/>
              <a:t>= 0.9258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6005" y="4343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R</a:t>
            </a:r>
            <a:r>
              <a:rPr lang="en-US" sz="2000" b="1" baseline="30000" dirty="0" smtClean="0"/>
              <a:t>2</a:t>
            </a:r>
            <a:r>
              <a:rPr lang="en-US" sz="2000" b="1" baseline="-25000" dirty="0" smtClean="0"/>
              <a:t>test</a:t>
            </a:r>
            <a:r>
              <a:rPr lang="en-US" sz="2000" b="1" dirty="0" smtClean="0"/>
              <a:t> = 0.9020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-287923" y="33359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Normalized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</a:t>
            </a:r>
            <a:endParaRPr lang="en-US" sz="1600" baseline="-250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287923" y="54695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Normalized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</a:t>
            </a:r>
            <a:endParaRPr lang="en-US" sz="16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6172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Wafer Samples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9F4-5FA5-4578-80CF-D07387D46AE3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6521" y="2401634"/>
            <a:ext cx="167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line – prediction</a:t>
            </a:r>
          </a:p>
          <a:p>
            <a:r>
              <a:rPr lang="en-US" sz="1200" dirty="0" smtClean="0"/>
              <a:t>Circles – measurements</a:t>
            </a:r>
          </a:p>
          <a:p>
            <a:r>
              <a:rPr lang="en-US" sz="1200" dirty="0" smtClean="0"/>
              <a:t>Colored by lot ID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Refinement – Time Series Residual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4999"/>
            <a:ext cx="66770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58025" y="5345668"/>
            <a:ext cx="148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test</a:t>
            </a:r>
            <a:r>
              <a:rPr lang="en-US" dirty="0" smtClean="0"/>
              <a:t> = 0.8370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2907268"/>
            <a:ext cx="154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train</a:t>
            </a:r>
            <a:r>
              <a:rPr lang="en-US" dirty="0" smtClean="0"/>
              <a:t> = 0.9136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41244"/>
              </p:ext>
            </p:extLst>
          </p:nvPr>
        </p:nvGraphicFramePr>
        <p:xfrm>
          <a:off x="7010400" y="1865531"/>
          <a:ext cx="1981200" cy="102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346040" imgH="698400" progId="Equation.DSMT4">
                  <p:embed/>
                </p:oleObj>
              </mc:Choice>
              <mc:Fallback>
                <p:oleObj name="Equation" r:id="rId4" imgW="134604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65531"/>
                        <a:ext cx="1981200" cy="1027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1378803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ARMA(1,1) time series model was found to be sufficient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93077" y="33359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Normalized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</a:t>
            </a:r>
            <a:endParaRPr lang="en-US" sz="1600" baseline="-250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93077" y="54695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Normalized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</a:t>
            </a:r>
            <a:endParaRPr lang="en-US" sz="16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6260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Wafer Samples</a:t>
            </a:r>
            <a:endParaRPr lang="en-US" sz="1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7F8-DCF2-4915-AE6B-4D2359C30795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43400" y="4267200"/>
            <a:ext cx="167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line – prediction</a:t>
            </a:r>
          </a:p>
          <a:p>
            <a:r>
              <a:rPr lang="en-US" sz="1200" dirty="0" smtClean="0"/>
              <a:t>Circles – measurements</a:t>
            </a:r>
          </a:p>
          <a:p>
            <a:r>
              <a:rPr lang="en-US" sz="1200" dirty="0" smtClean="0"/>
              <a:t>Colored by lot ID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Score plot of the reduced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467813"/>
            <a:ext cx="8275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testing data (shaded squares) are within the valid operating regime</a:t>
            </a:r>
          </a:p>
          <a:p>
            <a:r>
              <a:rPr lang="en-US" sz="2000" dirty="0" smtClean="0"/>
              <a:t>Colored by device ID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5699"/>
            <a:ext cx="7176719" cy="437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9940-B9A9-4834-9476-664E64B7AB7A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912</Words>
  <Application>Microsoft Office PowerPoint</Application>
  <PresentationFormat>On-screen Show (4:3)</PresentationFormat>
  <Paragraphs>215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Euclid</vt:lpstr>
      <vt:lpstr>Office Theme</vt:lpstr>
      <vt:lpstr>Equation</vt:lpstr>
      <vt:lpstr>PowerPoint Presentation</vt:lpstr>
      <vt:lpstr>PowerPoint Presentation</vt:lpstr>
      <vt:lpstr>PowerPoint Presentation</vt:lpstr>
      <vt:lpstr>IV. 2nd stage PLS model</vt:lpstr>
      <vt:lpstr>PowerPoint Presentation</vt:lpstr>
      <vt:lpstr>PowerPoint Presentation</vt:lpstr>
      <vt:lpstr>Model Refinement: Dynamic PLS model</vt:lpstr>
      <vt:lpstr>Model Refinement – Time Series Residual</vt:lpstr>
      <vt:lpstr>Score plot of the reduced model</vt:lpstr>
      <vt:lpstr>Relevant samples from batch trajectory</vt:lpstr>
      <vt:lpstr>Models using summary data</vt:lpstr>
      <vt:lpstr>PowerPoint Presentation</vt:lpstr>
      <vt:lpstr>Appendix: Variables that are not relevant to the process</vt:lpstr>
      <vt:lpstr>Appendix: Variables removed due to poor excitation (no variation)</vt:lpstr>
      <vt:lpstr>Appendix: traces removed due to lack of data (incomplete or over 50% missing)</vt:lpstr>
    </vt:vector>
  </TitlesOfParts>
  <Company>The Dow Chemical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 Lu</dc:creator>
  <cp:lastModifiedBy>Bo Lu</cp:lastModifiedBy>
  <cp:revision>10</cp:revision>
  <dcterms:created xsi:type="dcterms:W3CDTF">2015-02-20T16:31:26Z</dcterms:created>
  <dcterms:modified xsi:type="dcterms:W3CDTF">2015-02-23T22:51:00Z</dcterms:modified>
</cp:coreProperties>
</file>