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Aileron Heavy" pitchFamily="2" charset="77"/>
      <p:regular r:id="rId3"/>
      <p:bold r:id="rId4"/>
    </p:embeddedFont>
    <p:embeddedFont>
      <p:font typeface="Aileron Regular" pitchFamily="2" charset="77"/>
      <p:regular r:id="rId5"/>
    </p:embeddedFont>
    <p:embeddedFont>
      <p:font typeface="Aileron Regular Bold" pitchFamily="2" charset="77"/>
      <p:regular r:id="rId6"/>
      <p:bold r:id="rId7"/>
    </p:embeddedFont>
    <p:embeddedFont>
      <p:font typeface="Arial Narrow" panose="020B060402020202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1" autoAdjust="0"/>
    <p:restoredTop sz="94607" autoAdjust="0"/>
  </p:normalViewPr>
  <p:slideViewPr>
    <p:cSldViewPr>
      <p:cViewPr varScale="1">
        <p:scale>
          <a:sx n="61" d="100"/>
          <a:sy n="61" d="100"/>
        </p:scale>
        <p:origin x="264" y="5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ableStyles" Target="tableStyles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124073" y="2072425"/>
            <a:ext cx="3490548" cy="3503333"/>
          </a:xfrm>
          <a:prstGeom prst="rect">
            <a:avLst/>
          </a:prstGeom>
          <a:solidFill>
            <a:srgbClr val="191919">
              <a:alpha val="2745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0124073" y="5754967"/>
            <a:ext cx="7135227" cy="3503333"/>
          </a:xfrm>
          <a:prstGeom prst="rect">
            <a:avLst/>
          </a:prstGeom>
          <a:solidFill>
            <a:srgbClr val="191919">
              <a:alpha val="2745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4210287" y="2072425"/>
            <a:ext cx="5759655" cy="7185875"/>
          </a:xfrm>
          <a:prstGeom prst="rect">
            <a:avLst/>
          </a:prstGeom>
          <a:solidFill>
            <a:srgbClr val="191919">
              <a:alpha val="2745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028700" y="2072425"/>
            <a:ext cx="3027456" cy="2290331"/>
          </a:xfrm>
          <a:prstGeom prst="rect">
            <a:avLst/>
          </a:prstGeom>
          <a:solidFill>
            <a:srgbClr val="3EDAD8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028700" y="4520197"/>
            <a:ext cx="3027456" cy="2290331"/>
          </a:xfrm>
          <a:prstGeom prst="rect">
            <a:avLst/>
          </a:prstGeom>
          <a:solidFill>
            <a:srgbClr val="37C9EF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028700" y="6967969"/>
            <a:ext cx="3027456" cy="2290331"/>
          </a:xfrm>
          <a:prstGeom prst="rect">
            <a:avLst/>
          </a:prstGeom>
          <a:solidFill>
            <a:srgbClr val="2C92D5"/>
          </a:solidFill>
        </p:spPr>
        <p:txBody>
          <a:bodyPr/>
          <a:lstStyle/>
          <a:p>
            <a:endParaRPr 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650" y="3041155"/>
            <a:ext cx="3198593" cy="2325050"/>
          </a:xfrm>
          <a:prstGeom prst="rect">
            <a:avLst/>
          </a:prstGeom>
        </p:spPr>
      </p:pic>
      <p:sp>
        <p:nvSpPr>
          <p:cNvPr id="9" name="AutoShape 9"/>
          <p:cNvSpPr/>
          <p:nvPr/>
        </p:nvSpPr>
        <p:spPr>
          <a:xfrm>
            <a:off x="13768752" y="2072425"/>
            <a:ext cx="3490548" cy="3503333"/>
          </a:xfrm>
          <a:prstGeom prst="rect">
            <a:avLst/>
          </a:prstGeom>
          <a:solidFill>
            <a:srgbClr val="191919">
              <a:alpha val="2745"/>
            </a:srgbClr>
          </a:solidFill>
        </p:spPr>
        <p:txBody>
          <a:bodyPr/>
          <a:lstStyle/>
          <a:p>
            <a:endParaRPr lang="en-US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561" y="5739913"/>
            <a:ext cx="8287937" cy="3836602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8651" y="2442013"/>
            <a:ext cx="3318240" cy="3318240"/>
          </a:xfrm>
          <a:prstGeom prst="rect">
            <a:avLst/>
          </a:prstGeom>
        </p:spPr>
      </p:pic>
      <p:sp>
        <p:nvSpPr>
          <p:cNvPr id="12" name="Freeform 12"/>
          <p:cNvSpPr/>
          <p:nvPr/>
        </p:nvSpPr>
        <p:spPr>
          <a:xfrm>
            <a:off x="4463736" y="3217590"/>
            <a:ext cx="5252756" cy="5529217"/>
          </a:xfrm>
          <a:custGeom>
            <a:avLst/>
            <a:gdLst/>
            <a:ahLst/>
            <a:cxnLst/>
            <a:rect l="l" t="t" r="r" b="b"/>
            <a:pathLst>
              <a:path w="5252756" h="5529217">
                <a:moveTo>
                  <a:pt x="0" y="0"/>
                </a:moveTo>
                <a:lnTo>
                  <a:pt x="5252757" y="0"/>
                </a:lnTo>
                <a:lnTo>
                  <a:pt x="5252757" y="5529217"/>
                </a:lnTo>
                <a:lnTo>
                  <a:pt x="0" y="55292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6687458" y="1333413"/>
            <a:ext cx="410427" cy="218039"/>
          </a:xfrm>
          <a:custGeom>
            <a:avLst/>
            <a:gdLst/>
            <a:ahLst/>
            <a:cxnLst/>
            <a:rect l="l" t="t" r="r" b="b"/>
            <a:pathLst>
              <a:path w="410427" h="218039">
                <a:moveTo>
                  <a:pt x="0" y="0"/>
                </a:moveTo>
                <a:lnTo>
                  <a:pt x="410427" y="0"/>
                </a:lnTo>
                <a:lnTo>
                  <a:pt x="410427" y="218040"/>
                </a:lnTo>
                <a:lnTo>
                  <a:pt x="0" y="2180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0537" y="2462510"/>
            <a:ext cx="317762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0"/>
              </a:lnSpc>
            </a:pPr>
            <a:r>
              <a:rPr lang="en-US" sz="1800" b="1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Production Trend Over Time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02877" y="5999983"/>
            <a:ext cx="317762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0"/>
              </a:lnSpc>
            </a:pPr>
            <a:r>
              <a:rPr lang="en-US" sz="1800" b="1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Future Production Forecast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241033" y="301366"/>
            <a:ext cx="11805935" cy="5878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spc="107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NORTH AMERICA OIL AND GAS PRODUCTION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546531" y="2452379"/>
            <a:ext cx="1991794" cy="1530422"/>
            <a:chOff x="0" y="0"/>
            <a:chExt cx="2655725" cy="2040563"/>
          </a:xfrm>
        </p:grpSpPr>
        <p:sp>
          <p:nvSpPr>
            <p:cNvPr id="18" name="TextBox 18"/>
            <p:cNvSpPr txBox="1"/>
            <p:nvPr/>
          </p:nvSpPr>
          <p:spPr>
            <a:xfrm>
              <a:off x="0" y="845493"/>
              <a:ext cx="2655725" cy="1195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1600">
                  <a:solidFill>
                    <a:srgbClr val="FFFFFF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increase in production from New Mexico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9525"/>
              <a:ext cx="2655725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20"/>
                </a:lnSpc>
              </a:pPr>
              <a:r>
                <a:rPr lang="en-US" sz="3600" b="1">
                  <a:solidFill>
                    <a:srgbClr val="FFFFFF"/>
                  </a:solidFill>
                  <a:latin typeface="Aileron Regular Bold"/>
                  <a:ea typeface="Aileron Regular Bold"/>
                  <a:cs typeface="Aileron Regular Bold"/>
                  <a:sym typeface="Aileron Regular Bold"/>
                </a:rPr>
                <a:t>42%</a:t>
              </a:r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4944637" y="2329160"/>
            <a:ext cx="429095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0"/>
              </a:lnSpc>
            </a:pPr>
            <a:r>
              <a:rPr lang="en-US" sz="1800" b="1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Comparison of Regional Production Efficiency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546531" y="4900151"/>
            <a:ext cx="1991794" cy="1530422"/>
            <a:chOff x="0" y="0"/>
            <a:chExt cx="2655725" cy="2040563"/>
          </a:xfrm>
        </p:grpSpPr>
        <p:sp>
          <p:nvSpPr>
            <p:cNvPr id="22" name="TextBox 22"/>
            <p:cNvSpPr txBox="1"/>
            <p:nvPr/>
          </p:nvSpPr>
          <p:spPr>
            <a:xfrm>
              <a:off x="0" y="845493"/>
              <a:ext cx="2655725" cy="1195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1600">
                  <a:solidFill>
                    <a:srgbClr val="FFFFFF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decline in production experienced by California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2655725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20"/>
                </a:lnSpc>
              </a:pPr>
              <a:r>
                <a:rPr lang="en-US" sz="3600" b="1">
                  <a:solidFill>
                    <a:srgbClr val="FFFFFF"/>
                  </a:solidFill>
                  <a:latin typeface="Aileron Regular Bold"/>
                  <a:ea typeface="Aileron Regular Bold"/>
                  <a:cs typeface="Aileron Regular Bold"/>
                  <a:sym typeface="Aileron Regular Bold"/>
                </a:rPr>
                <a:t>13%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546531" y="7248787"/>
            <a:ext cx="1991794" cy="1530422"/>
            <a:chOff x="0" y="0"/>
            <a:chExt cx="2655725" cy="2040563"/>
          </a:xfrm>
        </p:grpSpPr>
        <p:sp>
          <p:nvSpPr>
            <p:cNvPr id="25" name="TextBox 25"/>
            <p:cNvSpPr txBox="1"/>
            <p:nvPr/>
          </p:nvSpPr>
          <p:spPr>
            <a:xfrm>
              <a:off x="0" y="845493"/>
              <a:ext cx="2655725" cy="11950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0"/>
                </a:lnSpc>
              </a:pPr>
              <a:r>
                <a:rPr lang="en-US" sz="1600">
                  <a:solidFill>
                    <a:srgbClr val="FFFFFF"/>
                  </a:solidFill>
                  <a:latin typeface="Aileron Regular"/>
                  <a:ea typeface="Aileron Regular"/>
                  <a:cs typeface="Aileron Regular"/>
                  <a:sym typeface="Aileron Regular"/>
                </a:rPr>
                <a:t>increase. in production seen in Texas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9525"/>
              <a:ext cx="2655725" cy="7334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320"/>
                </a:lnSpc>
              </a:pPr>
              <a:r>
                <a:rPr lang="en-US" sz="3600" b="1">
                  <a:solidFill>
                    <a:srgbClr val="FFFFFF"/>
                  </a:solidFill>
                  <a:latin typeface="Aileron Regular Bold"/>
                  <a:ea typeface="Aileron Regular Bold"/>
                  <a:cs typeface="Aileron Regular Bold"/>
                  <a:sym typeface="Aileron Regular Bold"/>
                </a:rPr>
                <a:t>8%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925216" y="2462510"/>
            <a:ext cx="3177620" cy="266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160"/>
              </a:lnSpc>
            </a:pPr>
            <a:r>
              <a:rPr lang="en-US" sz="1800" b="1">
                <a:solidFill>
                  <a:srgbClr val="191919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Best Oil Producing Regions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5896883" y="1175733"/>
            <a:ext cx="79057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0"/>
              </a:lnSpc>
            </a:pPr>
            <a:r>
              <a:rPr lang="en-US" sz="1716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Select </a:t>
            </a:r>
          </a:p>
          <a:p>
            <a:pPr algn="ctr">
              <a:lnSpc>
                <a:spcPts val="2060"/>
              </a:lnSpc>
              <a:spcBef>
                <a:spcPct val="0"/>
              </a:spcBef>
            </a:pPr>
            <a:r>
              <a:rPr lang="en-US" sz="1716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Country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213222" y="1175733"/>
            <a:ext cx="142398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60"/>
              </a:lnSpc>
            </a:pPr>
            <a:r>
              <a:rPr lang="en-US" sz="1716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Select </a:t>
            </a:r>
          </a:p>
          <a:p>
            <a:pPr algn="ctr">
              <a:lnSpc>
                <a:spcPts val="2060"/>
              </a:lnSpc>
              <a:spcBef>
                <a:spcPct val="0"/>
              </a:spcBef>
            </a:pPr>
            <a:r>
              <a:rPr lang="en-US" sz="1716">
                <a:solidFill>
                  <a:srgbClr val="000000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State/Province</a:t>
            </a:r>
          </a:p>
        </p:txBody>
      </p:sp>
      <p:sp>
        <p:nvSpPr>
          <p:cNvPr id="30" name="Freeform 30"/>
          <p:cNvSpPr/>
          <p:nvPr/>
        </p:nvSpPr>
        <p:spPr>
          <a:xfrm>
            <a:off x="14636540" y="1333413"/>
            <a:ext cx="410427" cy="218039"/>
          </a:xfrm>
          <a:custGeom>
            <a:avLst/>
            <a:gdLst/>
            <a:ahLst/>
            <a:cxnLst/>
            <a:rect l="l" t="t" r="r" b="b"/>
            <a:pathLst>
              <a:path w="410427" h="218039">
                <a:moveTo>
                  <a:pt x="0" y="0"/>
                </a:moveTo>
                <a:lnTo>
                  <a:pt x="410427" y="0"/>
                </a:lnTo>
                <a:lnTo>
                  <a:pt x="410427" y="218040"/>
                </a:lnTo>
                <a:lnTo>
                  <a:pt x="0" y="21804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Rectangle: Rounded Corners 17">
            <a:extLst>
              <a:ext uri="{FF2B5EF4-FFF2-40B4-BE49-F238E27FC236}">
                <a16:creationId xmlns:a16="http://schemas.microsoft.com/office/drawing/2014/main" id="{1FA7A246-08F1-8B76-5E8F-18A8111E14CF}"/>
              </a:ext>
            </a:extLst>
          </p:cNvPr>
          <p:cNvSpPr/>
          <p:nvPr/>
        </p:nvSpPr>
        <p:spPr>
          <a:xfrm>
            <a:off x="12877800" y="1053404"/>
            <a:ext cx="2300323" cy="80457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/>
              </a:solidFill>
              <a:highlight>
                <a:srgbClr val="C0C0C0"/>
              </a:highlight>
              <a:latin typeface="Arial Narrow" panose="020B0606020202030204" pitchFamily="34" charset="0"/>
            </a:endParaRPr>
          </a:p>
        </p:txBody>
      </p:sp>
      <p:sp>
        <p:nvSpPr>
          <p:cNvPr id="32" name="Rectangle: Rounded Corners 17">
            <a:extLst>
              <a:ext uri="{FF2B5EF4-FFF2-40B4-BE49-F238E27FC236}">
                <a16:creationId xmlns:a16="http://schemas.microsoft.com/office/drawing/2014/main" id="{D64C6DA6-DF0A-D80E-37D7-0048D171EFB0}"/>
              </a:ext>
            </a:extLst>
          </p:cNvPr>
          <p:cNvSpPr/>
          <p:nvPr/>
        </p:nvSpPr>
        <p:spPr>
          <a:xfrm>
            <a:off x="15582455" y="1053404"/>
            <a:ext cx="1664436" cy="80457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53</Words>
  <Application>Microsoft Macintosh PowerPoint</Application>
  <PresentationFormat>Custom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Calibri</vt:lpstr>
      <vt:lpstr>Aileron Regular</vt:lpstr>
      <vt:lpstr>Aileron Heavy</vt:lpstr>
      <vt:lpstr>Arial</vt:lpstr>
      <vt:lpstr>Aileron Regular Bold</vt:lpstr>
      <vt:lpstr>Arial Narrow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 America Oil and Gas Production</dc:title>
  <cp:lastModifiedBy>Boluwatife Oduyemi</cp:lastModifiedBy>
  <cp:revision>4</cp:revision>
  <dcterms:created xsi:type="dcterms:W3CDTF">2006-08-16T00:00:00Z</dcterms:created>
  <dcterms:modified xsi:type="dcterms:W3CDTF">2025-03-08T03:03:10Z</dcterms:modified>
  <dc:identifier>DAGhALtTimw</dc:identifier>
</cp:coreProperties>
</file>