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80" r:id="rId2"/>
    <p:sldId id="281" r:id="rId3"/>
    <p:sldId id="275" r:id="rId4"/>
    <p:sldId id="274" r:id="rId5"/>
    <p:sldId id="273" r:id="rId6"/>
    <p:sldId id="276" r:id="rId7"/>
    <p:sldId id="277" r:id="rId8"/>
    <p:sldId id="272" r:id="rId9"/>
    <p:sldId id="278" r:id="rId10"/>
    <p:sldId id="266" r:id="rId11"/>
  </p:sldIdLst>
  <p:sldSz cx="12192000" cy="6858000"/>
  <p:notesSz cx="6705600" cy="8991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7423" userDrawn="1">
          <p15:clr>
            <a:srgbClr val="A4A3A4"/>
          </p15:clr>
        </p15:guide>
        <p15:guide id="9"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353F"/>
    <a:srgbClr val="43CDD9"/>
    <a:srgbClr val="667181"/>
    <a:srgbClr val="BABABA"/>
    <a:srgbClr val="DBDBDB"/>
    <a:srgbClr val="85E0E7"/>
    <a:srgbClr val="515A6B"/>
    <a:srgbClr val="AFBBBD"/>
    <a:srgbClr val="8FA0A3"/>
    <a:srgbClr val="5FD6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31" autoAdjust="0"/>
    <p:restoredTop sz="94652" autoAdjust="0"/>
  </p:normalViewPr>
  <p:slideViewPr>
    <p:cSldViewPr snapToGrid="0" showGuides="1">
      <p:cViewPr varScale="1">
        <p:scale>
          <a:sx n="69" d="100"/>
          <a:sy n="69" d="100"/>
        </p:scale>
        <p:origin x="942" y="60"/>
      </p:cViewPr>
      <p:guideLst>
        <p:guide pos="7423"/>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05760" cy="451142"/>
          </a:xfrm>
          <a:prstGeom prst="rect">
            <a:avLst/>
          </a:prstGeom>
        </p:spPr>
        <p:txBody>
          <a:bodyPr vert="horz" lIns="89693" tIns="44847" rIns="89693" bIns="44847" rtlCol="0"/>
          <a:lstStyle>
            <a:lvl1pPr algn="l">
              <a:defRPr sz="1200"/>
            </a:lvl1pPr>
          </a:lstStyle>
          <a:p>
            <a:endParaRPr lang="id-ID"/>
          </a:p>
        </p:txBody>
      </p:sp>
      <p:sp>
        <p:nvSpPr>
          <p:cNvPr id="3" name="Date Placeholder 2"/>
          <p:cNvSpPr>
            <a:spLocks noGrp="1"/>
          </p:cNvSpPr>
          <p:nvPr>
            <p:ph type="dt" idx="1"/>
          </p:nvPr>
        </p:nvSpPr>
        <p:spPr>
          <a:xfrm>
            <a:off x="3798288" y="0"/>
            <a:ext cx="2905760" cy="451142"/>
          </a:xfrm>
          <a:prstGeom prst="rect">
            <a:avLst/>
          </a:prstGeom>
        </p:spPr>
        <p:txBody>
          <a:bodyPr vert="horz" lIns="89693" tIns="44847" rIns="89693" bIns="44847" rtlCol="0"/>
          <a:lstStyle>
            <a:lvl1pPr algn="r">
              <a:defRPr sz="1200"/>
            </a:lvl1pPr>
          </a:lstStyle>
          <a:p>
            <a:fld id="{BC1C655F-54C7-4D03-AD26-E0C40F01563A}" type="datetimeFigureOut">
              <a:rPr lang="id-ID" smtClean="0"/>
              <a:t>23/04/2025</a:t>
            </a:fld>
            <a:endParaRPr lang="id-ID"/>
          </a:p>
        </p:txBody>
      </p:sp>
      <p:sp>
        <p:nvSpPr>
          <p:cNvPr id="4" name="Slide Image Placeholder 3"/>
          <p:cNvSpPr>
            <a:spLocks noGrp="1" noRot="1" noChangeAspect="1"/>
          </p:cNvSpPr>
          <p:nvPr>
            <p:ph type="sldImg" idx="2"/>
          </p:nvPr>
        </p:nvSpPr>
        <p:spPr>
          <a:xfrm>
            <a:off x="655638" y="1123950"/>
            <a:ext cx="5394325" cy="3035300"/>
          </a:xfrm>
          <a:prstGeom prst="rect">
            <a:avLst/>
          </a:prstGeom>
          <a:noFill/>
          <a:ln w="12700">
            <a:solidFill>
              <a:prstClr val="black"/>
            </a:solidFill>
          </a:ln>
        </p:spPr>
        <p:txBody>
          <a:bodyPr vert="horz" lIns="89693" tIns="44847" rIns="89693" bIns="44847" rtlCol="0" anchor="ctr"/>
          <a:lstStyle/>
          <a:p>
            <a:endParaRPr lang="id-ID"/>
          </a:p>
        </p:txBody>
      </p:sp>
      <p:sp>
        <p:nvSpPr>
          <p:cNvPr id="5" name="Notes Placeholder 4"/>
          <p:cNvSpPr>
            <a:spLocks noGrp="1"/>
          </p:cNvSpPr>
          <p:nvPr>
            <p:ph type="body" sz="quarter" idx="3"/>
          </p:nvPr>
        </p:nvSpPr>
        <p:spPr>
          <a:xfrm>
            <a:off x="670560" y="4327207"/>
            <a:ext cx="5364480" cy="3540443"/>
          </a:xfrm>
          <a:prstGeom prst="rect">
            <a:avLst/>
          </a:prstGeom>
        </p:spPr>
        <p:txBody>
          <a:bodyPr vert="horz" lIns="89693" tIns="44847" rIns="89693" bIns="4484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Footer Placeholder 5"/>
          <p:cNvSpPr>
            <a:spLocks noGrp="1"/>
          </p:cNvSpPr>
          <p:nvPr>
            <p:ph type="ftr" sz="quarter" idx="4"/>
          </p:nvPr>
        </p:nvSpPr>
        <p:spPr>
          <a:xfrm>
            <a:off x="0" y="8540460"/>
            <a:ext cx="2905760" cy="451141"/>
          </a:xfrm>
          <a:prstGeom prst="rect">
            <a:avLst/>
          </a:prstGeom>
        </p:spPr>
        <p:txBody>
          <a:bodyPr vert="horz" lIns="89693" tIns="44847" rIns="89693" bIns="44847" rtlCol="0" anchor="b"/>
          <a:lstStyle>
            <a:lvl1pPr algn="l">
              <a:defRPr sz="1200"/>
            </a:lvl1pPr>
          </a:lstStyle>
          <a:p>
            <a:endParaRPr lang="id-ID"/>
          </a:p>
        </p:txBody>
      </p:sp>
      <p:sp>
        <p:nvSpPr>
          <p:cNvPr id="7" name="Slide Number Placeholder 6"/>
          <p:cNvSpPr>
            <a:spLocks noGrp="1"/>
          </p:cNvSpPr>
          <p:nvPr>
            <p:ph type="sldNum" sz="quarter" idx="5"/>
          </p:nvPr>
        </p:nvSpPr>
        <p:spPr>
          <a:xfrm>
            <a:off x="3798288" y="8540460"/>
            <a:ext cx="2905760" cy="451141"/>
          </a:xfrm>
          <a:prstGeom prst="rect">
            <a:avLst/>
          </a:prstGeom>
        </p:spPr>
        <p:txBody>
          <a:bodyPr vert="horz" lIns="89693" tIns="44847" rIns="89693" bIns="44847" rtlCol="0" anchor="b"/>
          <a:lstStyle>
            <a:lvl1pPr algn="r">
              <a:defRPr sz="1200"/>
            </a:lvl1pPr>
          </a:lstStyle>
          <a:p>
            <a:fld id="{5FD34AC2-3728-4A8B-B58F-6888FAEC3D20}" type="slidenum">
              <a:rPr lang="id-ID" smtClean="0"/>
              <a:t>‹#›</a:t>
            </a:fld>
            <a:endParaRPr lang="id-ID"/>
          </a:p>
        </p:txBody>
      </p:sp>
    </p:spTree>
    <p:extLst>
      <p:ext uri="{BB962C8B-B14F-4D97-AF65-F5344CB8AC3E}">
        <p14:creationId xmlns:p14="http://schemas.microsoft.com/office/powerpoint/2010/main" val="1086178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6350581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7795470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39420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032131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3302397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620680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203483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645618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1432641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753328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23B832CC-E04A-47A7-966D-475AEA6409AB}"/>
              </a:ext>
            </a:extLst>
          </p:cNvPr>
          <p:cNvSpPr>
            <a:spLocks noGrp="1"/>
          </p:cNvSpPr>
          <p:nvPr>
            <p:ph type="pic" sz="quarter" idx="13"/>
          </p:nvPr>
        </p:nvSpPr>
        <p:spPr>
          <a:xfrm>
            <a:off x="4689139"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2" name="Date Placeholder 1"/>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428E537-E56B-49CA-B596-52598082FBE8}" type="slidenum">
              <a:rPr lang="en-US" smtClean="0"/>
              <a:t>‹#›</a:t>
            </a:fld>
            <a:endParaRPr lang="en-US" dirty="0"/>
          </a:p>
        </p:txBody>
      </p:sp>
      <p:sp>
        <p:nvSpPr>
          <p:cNvPr id="6" name="Freeform: Shape 7">
            <a:extLst>
              <a:ext uri="{FF2B5EF4-FFF2-40B4-BE49-F238E27FC236}">
                <a16:creationId xmlns:a16="http://schemas.microsoft.com/office/drawing/2014/main" id="{23B832CC-E04A-47A7-966D-475AEA6409AB}"/>
              </a:ext>
            </a:extLst>
          </p:cNvPr>
          <p:cNvSpPr>
            <a:spLocks noGrp="1"/>
          </p:cNvSpPr>
          <p:nvPr>
            <p:ph type="pic" sz="quarter" idx="14"/>
          </p:nvPr>
        </p:nvSpPr>
        <p:spPr>
          <a:xfrm>
            <a:off x="1125882"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
        <p:nvSpPr>
          <p:cNvPr id="7" name="Freeform: Shape 7">
            <a:extLst>
              <a:ext uri="{FF2B5EF4-FFF2-40B4-BE49-F238E27FC236}">
                <a16:creationId xmlns:a16="http://schemas.microsoft.com/office/drawing/2014/main" id="{23B832CC-E04A-47A7-966D-475AEA6409AB}"/>
              </a:ext>
            </a:extLst>
          </p:cNvPr>
          <p:cNvSpPr>
            <a:spLocks noGrp="1"/>
          </p:cNvSpPr>
          <p:nvPr>
            <p:ph type="pic" sz="quarter" idx="15"/>
          </p:nvPr>
        </p:nvSpPr>
        <p:spPr>
          <a:xfrm>
            <a:off x="8252396" y="2491272"/>
            <a:ext cx="2807036" cy="2804628"/>
          </a:xfrm>
          <a:custGeom>
            <a:avLst/>
            <a:gdLst>
              <a:gd name="connsiteX0" fmla="*/ 1406866 w 2807036"/>
              <a:gd name="connsiteY0" fmla="*/ 0 h 2804628"/>
              <a:gd name="connsiteX1" fmla="*/ 2061159 w 2807036"/>
              <a:gd name="connsiteY1" fmla="*/ 271017 h 2804628"/>
              <a:gd name="connsiteX2" fmla="*/ 2542705 w 2807036"/>
              <a:gd name="connsiteY2" fmla="*/ 752562 h 2804628"/>
              <a:gd name="connsiteX3" fmla="*/ 2796783 w 2807036"/>
              <a:gd name="connsiteY3" fmla="*/ 1230127 h 2804628"/>
              <a:gd name="connsiteX4" fmla="*/ 2807036 w 2807036"/>
              <a:gd name="connsiteY4" fmla="*/ 1301178 h 2804628"/>
              <a:gd name="connsiteX5" fmla="*/ 2807036 w 2807036"/>
              <a:gd name="connsiteY5" fmla="*/ 1512532 h 2804628"/>
              <a:gd name="connsiteX6" fmla="*/ 2796783 w 2807036"/>
              <a:gd name="connsiteY6" fmla="*/ 1583584 h 2804628"/>
              <a:gd name="connsiteX7" fmla="*/ 2542705 w 2807036"/>
              <a:gd name="connsiteY7" fmla="*/ 2061148 h 2804628"/>
              <a:gd name="connsiteX8" fmla="*/ 2061149 w 2807036"/>
              <a:gd name="connsiteY8" fmla="*/ 2542704 h 2804628"/>
              <a:gd name="connsiteX9" fmla="*/ 1583585 w 2807036"/>
              <a:gd name="connsiteY9" fmla="*/ 2796782 h 2804628"/>
              <a:gd name="connsiteX10" fmla="*/ 1529213 w 2807036"/>
              <a:gd name="connsiteY10" fmla="*/ 2804628 h 2804628"/>
              <a:gd name="connsiteX11" fmla="*/ 1284499 w 2807036"/>
              <a:gd name="connsiteY11" fmla="*/ 2804628 h 2804628"/>
              <a:gd name="connsiteX12" fmla="*/ 1230128 w 2807036"/>
              <a:gd name="connsiteY12" fmla="*/ 2796782 h 2804628"/>
              <a:gd name="connsiteX13" fmla="*/ 752563 w 2807036"/>
              <a:gd name="connsiteY13" fmla="*/ 2542704 h 2804628"/>
              <a:gd name="connsiteX14" fmla="*/ 271018 w 2807036"/>
              <a:gd name="connsiteY14" fmla="*/ 2061158 h 2804628"/>
              <a:gd name="connsiteX15" fmla="*/ 271018 w 2807036"/>
              <a:gd name="connsiteY15" fmla="*/ 752572 h 2804628"/>
              <a:gd name="connsiteX16" fmla="*/ 752573 w 2807036"/>
              <a:gd name="connsiteY16" fmla="*/ 271017 h 2804628"/>
              <a:gd name="connsiteX17" fmla="*/ 1406866 w 2807036"/>
              <a:gd name="connsiteY17" fmla="*/ 0 h 2804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807036" h="2804628">
                <a:moveTo>
                  <a:pt x="1406866" y="0"/>
                </a:moveTo>
                <a:cubicBezTo>
                  <a:pt x="1643674" y="0"/>
                  <a:pt x="1880481" y="90339"/>
                  <a:pt x="2061159" y="271017"/>
                </a:cubicBezTo>
                <a:lnTo>
                  <a:pt x="2542705" y="752562"/>
                </a:lnTo>
                <a:cubicBezTo>
                  <a:pt x="2678213" y="888071"/>
                  <a:pt x="2762906" y="1055152"/>
                  <a:pt x="2796783" y="1230127"/>
                </a:cubicBezTo>
                <a:lnTo>
                  <a:pt x="2807036" y="1301178"/>
                </a:lnTo>
                <a:lnTo>
                  <a:pt x="2807036" y="1512532"/>
                </a:lnTo>
                <a:lnTo>
                  <a:pt x="2796783" y="1583584"/>
                </a:lnTo>
                <a:cubicBezTo>
                  <a:pt x="2762906" y="1758558"/>
                  <a:pt x="2678213" y="1925640"/>
                  <a:pt x="2542705" y="2061148"/>
                </a:cubicBezTo>
                <a:lnTo>
                  <a:pt x="2061149" y="2542704"/>
                </a:lnTo>
                <a:cubicBezTo>
                  <a:pt x="1925641" y="2678212"/>
                  <a:pt x="1758559" y="2762905"/>
                  <a:pt x="1583585" y="2796782"/>
                </a:cubicBezTo>
                <a:lnTo>
                  <a:pt x="1529213" y="2804628"/>
                </a:lnTo>
                <a:lnTo>
                  <a:pt x="1284499" y="2804628"/>
                </a:lnTo>
                <a:lnTo>
                  <a:pt x="1230128" y="2796782"/>
                </a:lnTo>
                <a:cubicBezTo>
                  <a:pt x="1055153" y="2762905"/>
                  <a:pt x="888072" y="2678212"/>
                  <a:pt x="752563" y="2542704"/>
                </a:cubicBezTo>
                <a:lnTo>
                  <a:pt x="271018" y="2061158"/>
                </a:lnTo>
                <a:cubicBezTo>
                  <a:pt x="-90339" y="1699802"/>
                  <a:pt x="-90339" y="1113928"/>
                  <a:pt x="271018" y="752572"/>
                </a:cubicBezTo>
                <a:lnTo>
                  <a:pt x="752573" y="271017"/>
                </a:lnTo>
                <a:cubicBezTo>
                  <a:pt x="933252" y="90339"/>
                  <a:pt x="1170059" y="0"/>
                  <a:pt x="1406866" y="0"/>
                </a:cubicBezTo>
                <a:close/>
              </a:path>
            </a:pathLst>
          </a:custGeom>
        </p:spPr>
        <p:txBody>
          <a:bodyPr wrap="square">
            <a:noAutofit/>
          </a:bodyPr>
          <a:lstStyle/>
          <a:p>
            <a:r>
              <a:rPr lang="en-US"/>
              <a:t>Click icon to add picture</a:t>
            </a:r>
            <a:endParaRPr lang="en-US" dirty="0"/>
          </a:p>
        </p:txBody>
      </p:sp>
    </p:spTree>
    <p:extLst>
      <p:ext uri="{BB962C8B-B14F-4D97-AF65-F5344CB8AC3E}">
        <p14:creationId xmlns:p14="http://schemas.microsoft.com/office/powerpoint/2010/main" val="15969959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4F96FE2-9E77-4834-9C6B-212E1056298F}" type="datetimeFigureOut">
              <a:rPr lang="en-US" smtClean="0"/>
              <a:t>4/23/2025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28E537-E56B-49CA-B596-52598082FBE8}" type="slidenum">
              <a:rPr lang="en-US" smtClean="0"/>
              <a:t>‹#›</a:t>
            </a:fld>
            <a:endParaRPr lang="en-US" dirty="0"/>
          </a:p>
        </p:txBody>
      </p:sp>
    </p:spTree>
    <p:extLst>
      <p:ext uri="{BB962C8B-B14F-4D97-AF65-F5344CB8AC3E}">
        <p14:creationId xmlns:p14="http://schemas.microsoft.com/office/powerpoint/2010/main" val="4001594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F96FE2-9E77-4834-9C6B-212E1056298F}" type="datetimeFigureOut">
              <a:rPr lang="en-US" smtClean="0"/>
              <a:t>4/23/2025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28E537-E56B-49CA-B596-52598082FBE8}" type="slidenum">
              <a:rPr lang="en-US" smtClean="0"/>
              <a:t>‹#›</a:t>
            </a:fld>
            <a:endParaRPr lang="en-US" dirty="0"/>
          </a:p>
        </p:txBody>
      </p:sp>
    </p:spTree>
    <p:extLst>
      <p:ext uri="{BB962C8B-B14F-4D97-AF65-F5344CB8AC3E}">
        <p14:creationId xmlns:p14="http://schemas.microsoft.com/office/powerpoint/2010/main" val="284475933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4" r:id="rId8"/>
    <p:sldLayoutId id="2147483680" r:id="rId9"/>
    <p:sldLayoutId id="2147483681" r:id="rId10"/>
    <p:sldLayoutId id="2147483682" r:id="rId11"/>
    <p:sldLayoutId id="214748368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wallpaperflare.com/dark-blue-backgrounds-textured-dirty-abstract-arts-culture-and-entertainment-wallpaper-zpp" TargetMode="External"/><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blue and white background&#10;&#10;AI-generated content may be incorrect.">
            <a:extLst>
              <a:ext uri="{FF2B5EF4-FFF2-40B4-BE49-F238E27FC236}">
                <a16:creationId xmlns:a16="http://schemas.microsoft.com/office/drawing/2014/main" id="{3FA866DA-03C3-987C-D74D-9B0A622BA42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6296" r="12780" b="3727"/>
          <a:stretch/>
        </p:blipFill>
        <p:spPr>
          <a:xfrm>
            <a:off x="3523488" y="10"/>
            <a:ext cx="8668512" cy="6857990"/>
          </a:xfrm>
          <a:prstGeom prst="rect">
            <a:avLst/>
          </a:prstGeom>
        </p:spPr>
      </p:pic>
      <p:sp>
        <p:nvSpPr>
          <p:cNvPr id="47" name="Rectangle 46">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BE7F6FE7-8F4E-FA5B-0313-4AF3BC6DBB29}"/>
              </a:ext>
            </a:extLst>
          </p:cNvPr>
          <p:cNvSpPr txBox="1"/>
          <p:nvPr/>
        </p:nvSpPr>
        <p:spPr>
          <a:xfrm>
            <a:off x="477981" y="1122363"/>
            <a:ext cx="4023360" cy="3204134"/>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latin typeface="+mj-lt"/>
                <a:ea typeface="+mj-ea"/>
                <a:cs typeface="+mj-cs"/>
              </a:rPr>
              <a:t>SALES DATA REPORT</a:t>
            </a:r>
          </a:p>
        </p:txBody>
      </p:sp>
      <p:sp>
        <p:nvSpPr>
          <p:cNvPr id="46" name="Rectangle 45">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8" name="Rectangle 47">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471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C183D7F6-B498-43B3-948B-1728B52AA6E4}">
                <adec:decorative xmlns:adec="http://schemas.microsoft.com/office/drawing/2017/decorative" val="1"/>
              </a:ext>
            </a:extLst>
          </p:cNvPr>
          <p:cNvSpPr/>
          <p:nvPr/>
        </p:nvSpPr>
        <p:spPr>
          <a:xfrm>
            <a:off x="0" y="157141"/>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2"/>
              </a:solidFill>
            </a:endParaRPr>
          </a:p>
        </p:txBody>
      </p:sp>
      <p:grpSp>
        <p:nvGrpSpPr>
          <p:cNvPr id="21" name="Group 20">
            <a:extLst>
              <a:ext uri="{C183D7F6-B498-43B3-948B-1728B52AA6E4}">
                <adec:decorative xmlns:adec="http://schemas.microsoft.com/office/drawing/2017/decorative" val="1"/>
              </a:ext>
            </a:extLst>
          </p:cNvPr>
          <p:cNvGrpSpPr/>
          <p:nvPr/>
        </p:nvGrpSpPr>
        <p:grpSpPr>
          <a:xfrm>
            <a:off x="2757714" y="1626921"/>
            <a:ext cx="6676572" cy="3604160"/>
            <a:chOff x="2162629" y="1305681"/>
            <a:chExt cx="7866742" cy="4246640"/>
          </a:xfrm>
          <a:solidFill>
            <a:schemeClr val="bg2"/>
          </a:solidFill>
        </p:grpSpPr>
        <p:sp>
          <p:nvSpPr>
            <p:cNvPr id="17" name="Oval 16"/>
            <p:cNvSpPr/>
            <p:nvPr/>
          </p:nvSpPr>
          <p:spPr>
            <a:xfrm>
              <a:off x="5782715" y="1305681"/>
              <a:ext cx="4246656" cy="4246640"/>
            </a:xfrm>
            <a:prstGeom prst="ellipse">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p:cNvSpPr/>
            <p:nvPr/>
          </p:nvSpPr>
          <p:spPr>
            <a:xfrm>
              <a:off x="2162629" y="1305681"/>
              <a:ext cx="4246656" cy="424664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6" name="Oval 15">
            <a:extLst>
              <a:ext uri="{C183D7F6-B498-43B3-948B-1728B52AA6E4}">
                <adec:decorative xmlns:adec="http://schemas.microsoft.com/office/drawing/2017/decorative" val="1"/>
              </a:ext>
            </a:extLst>
          </p:cNvPr>
          <p:cNvSpPr/>
          <p:nvPr/>
        </p:nvSpPr>
        <p:spPr>
          <a:xfrm>
            <a:off x="3456507" y="789512"/>
            <a:ext cx="5278993" cy="5278976"/>
          </a:xfrm>
          <a:prstGeom prst="ellipse">
            <a:avLst/>
          </a:prstGeom>
          <a:solidFill>
            <a:schemeClr val="accent1">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9" name="Oval 18">
            <a:extLst>
              <a:ext uri="{C183D7F6-B498-43B3-948B-1728B52AA6E4}">
                <adec:decorative xmlns:adec="http://schemas.microsoft.com/office/drawing/2017/decorative" val="1"/>
              </a:ext>
            </a:extLst>
          </p:cNvPr>
          <p:cNvSpPr/>
          <p:nvPr/>
        </p:nvSpPr>
        <p:spPr>
          <a:xfrm>
            <a:off x="3879010" y="1212017"/>
            <a:ext cx="4433981" cy="4433966"/>
          </a:xfrm>
          <a:prstGeom prst="ellipse">
            <a:avLst/>
          </a:prstGeom>
          <a:solidFill>
            <a:schemeClr val="bg2">
              <a:lumMod val="1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 name="TextBox 12"/>
          <p:cNvSpPr txBox="1"/>
          <p:nvPr/>
        </p:nvSpPr>
        <p:spPr>
          <a:xfrm>
            <a:off x="4381588" y="3059668"/>
            <a:ext cx="3428824" cy="738664"/>
          </a:xfrm>
          <a:prstGeom prst="rect">
            <a:avLst/>
          </a:prstGeom>
          <a:solidFill>
            <a:schemeClr val="tx2"/>
          </a:solidFill>
        </p:spPr>
        <p:txBody>
          <a:bodyPr wrap="none" lIns="0" tIns="0" rIns="0" bIns="0" rtlCol="0">
            <a:spAutoFit/>
          </a:bodyPr>
          <a:lstStyle/>
          <a:p>
            <a:pPr algn="ctr">
              <a:tabLst>
                <a:tab pos="347663" algn="l"/>
              </a:tabLst>
            </a:pPr>
            <a:r>
              <a:rPr lang="en-US" sz="4800" b="1" dirty="0">
                <a:solidFill>
                  <a:srgbClr val="FFFFFF"/>
                </a:solidFill>
                <a:latin typeface="+mj-lt"/>
              </a:rPr>
              <a:t>THANK YOU</a:t>
            </a:r>
          </a:p>
        </p:txBody>
      </p:sp>
      <p:sp>
        <p:nvSpPr>
          <p:cNvPr id="2" name="Title 1" hidden="1">
            <a:extLst>
              <a:ext uri="{FF2B5EF4-FFF2-40B4-BE49-F238E27FC236}">
                <a16:creationId xmlns:a16="http://schemas.microsoft.com/office/drawing/2014/main" id="{10E603A3-B905-4FE4-AF3D-7ABD07598BAD}"/>
              </a:ext>
            </a:extLst>
          </p:cNvPr>
          <p:cNvSpPr>
            <a:spLocks noGrp="1"/>
          </p:cNvSpPr>
          <p:nvPr>
            <p:ph type="title"/>
          </p:nvPr>
        </p:nvSpPr>
        <p:spPr/>
        <p:txBody>
          <a:bodyPr/>
          <a:lstStyle/>
          <a:p>
            <a:r>
              <a:rPr lang="en-US" dirty="0"/>
              <a:t>Slide 11</a:t>
            </a:r>
          </a:p>
        </p:txBody>
      </p:sp>
    </p:spTree>
    <p:extLst>
      <p:ext uri="{BB962C8B-B14F-4D97-AF65-F5344CB8AC3E}">
        <p14:creationId xmlns:p14="http://schemas.microsoft.com/office/powerpoint/2010/main" val="334562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ngled shot of pen on a graph">
            <a:extLst>
              <a:ext uri="{FF2B5EF4-FFF2-40B4-BE49-F238E27FC236}">
                <a16:creationId xmlns:a16="http://schemas.microsoft.com/office/drawing/2014/main" id="{EBE35ED1-8992-6166-767E-FE8998932A4B}"/>
              </a:ext>
            </a:extLst>
          </p:cNvPr>
          <p:cNvPicPr>
            <a:picLocks noChangeAspect="1"/>
          </p:cNvPicPr>
          <p:nvPr/>
        </p:nvPicPr>
        <p:blipFill>
          <a:blip r:embed="rId2"/>
          <a:srcRect l="5129" r="42212" b="-2"/>
          <a:stretch/>
        </p:blipFill>
        <p:spPr>
          <a:xfrm>
            <a:off x="-1" y="-2"/>
            <a:ext cx="5410198" cy="6858002"/>
          </a:xfrm>
          <a:prstGeom prst="rect">
            <a:avLst/>
          </a:prstGeom>
        </p:spPr>
      </p:pic>
      <p:sp useBgFill="1">
        <p:nvSpPr>
          <p:cNvPr id="17" name="Rectangle 16">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AA7FA47-D9AC-2B3E-014F-1513373066FE}"/>
              </a:ext>
            </a:extLst>
          </p:cNvPr>
          <p:cNvSpPr txBox="1"/>
          <p:nvPr/>
        </p:nvSpPr>
        <p:spPr>
          <a:xfrm>
            <a:off x="6115317" y="498764"/>
            <a:ext cx="5134574" cy="5741314"/>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t>Welcome to the presentation on our sales dataset, which provides valuable insights into the business performance. This dataset captures critical information about transactions, including customer demographics, product offerings, pricing, and financial metrics. By analyzing these elements, we aim to identify trends, assess branch performance, understand customer preferences, and enhance overall sales strategies. Let's explore the data to uncover actionable insights that can drive growth and improve customer satisfaction.</a:t>
            </a:r>
          </a:p>
        </p:txBody>
      </p:sp>
      <p:sp>
        <p:nvSpPr>
          <p:cNvPr id="3" name="TextBox 2">
            <a:extLst>
              <a:ext uri="{FF2B5EF4-FFF2-40B4-BE49-F238E27FC236}">
                <a16:creationId xmlns:a16="http://schemas.microsoft.com/office/drawing/2014/main" id="{EC36435E-4A8F-0EA1-66D7-5EE782097425}"/>
              </a:ext>
            </a:extLst>
          </p:cNvPr>
          <p:cNvSpPr txBox="1"/>
          <p:nvPr/>
        </p:nvSpPr>
        <p:spPr>
          <a:xfrm>
            <a:off x="7190509" y="745958"/>
            <a:ext cx="1782860" cy="369332"/>
          </a:xfrm>
          <a:prstGeom prst="rect">
            <a:avLst/>
          </a:prstGeom>
          <a:noFill/>
        </p:spPr>
        <p:txBody>
          <a:bodyPr wrap="none" rtlCol="0">
            <a:spAutoFit/>
          </a:bodyPr>
          <a:lstStyle/>
          <a:p>
            <a:r>
              <a:rPr lang="en-US" b="1" dirty="0"/>
              <a:t>INTRODUCTION</a:t>
            </a:r>
            <a:endParaRPr lang="en-NG" b="1" dirty="0"/>
          </a:p>
        </p:txBody>
      </p:sp>
    </p:spTree>
    <p:extLst>
      <p:ext uri="{BB962C8B-B14F-4D97-AF65-F5344CB8AC3E}">
        <p14:creationId xmlns:p14="http://schemas.microsoft.com/office/powerpoint/2010/main" val="9245694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7" name="Rectangle 66">
            <a:extLst>
              <a:ext uri="{FF2B5EF4-FFF2-40B4-BE49-F238E27FC236}">
                <a16:creationId xmlns:a16="http://schemas.microsoft.com/office/drawing/2014/main" id="{B23FE733-F95B-4DF6-AFC5-BEEB3577C4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9" name="Rectangle 68">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9573"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3F5802B8-FC5F-ED08-F58D-CD31EAE263C9}"/>
              </a:ext>
            </a:extLst>
          </p:cNvPr>
          <p:cNvSpPr txBox="1"/>
          <p:nvPr/>
        </p:nvSpPr>
        <p:spPr>
          <a:xfrm>
            <a:off x="838196" y="978408"/>
            <a:ext cx="6007608" cy="1106424"/>
          </a:xfrm>
          <a:prstGeom prst="rect">
            <a:avLst/>
          </a:prstGeom>
        </p:spPr>
        <p:txBody>
          <a:bodyPr vert="horz" lIns="91440" tIns="45720" rIns="91440" bIns="45720" rtlCol="0" anchor="ctr">
            <a:normAutofit/>
          </a:bodyPr>
          <a:lstStyle/>
          <a:p>
            <a:pPr>
              <a:lnSpc>
                <a:spcPct val="90000"/>
              </a:lnSpc>
              <a:spcBef>
                <a:spcPct val="0"/>
              </a:spcBef>
              <a:spcAft>
                <a:spcPts val="600"/>
              </a:spcAft>
              <a:tabLst>
                <a:tab pos="347663" algn="l"/>
              </a:tabLst>
            </a:pPr>
            <a:r>
              <a:rPr lang="en-US" sz="2800" b="1">
                <a:latin typeface="+mj-lt"/>
                <a:ea typeface="+mj-ea"/>
                <a:cs typeface="+mj-cs"/>
              </a:rPr>
              <a:t>DATA DISTRIBUTIONS </a:t>
            </a:r>
          </a:p>
        </p:txBody>
      </p:sp>
      <p:sp>
        <p:nvSpPr>
          <p:cNvPr id="66" name="Rectangle 65">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5565"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8" name="Rectangle 67">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7454"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6" name="TextBox 55">
            <a:extLst>
              <a:ext uri="{FF2B5EF4-FFF2-40B4-BE49-F238E27FC236}">
                <a16:creationId xmlns:a16="http://schemas.microsoft.com/office/drawing/2014/main" id="{828DC559-EF0D-14B4-108B-7A1E0DB2FD3F}"/>
              </a:ext>
            </a:extLst>
          </p:cNvPr>
          <p:cNvSpPr txBox="1"/>
          <p:nvPr/>
        </p:nvSpPr>
        <p:spPr>
          <a:xfrm>
            <a:off x="841244" y="2359152"/>
            <a:ext cx="6007608" cy="342900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dirty="0"/>
              <a:t>Gender Distribution:</a:t>
            </a:r>
            <a:br>
              <a:rPr lang="en-US" sz="1700" b="1" dirty="0"/>
            </a:br>
            <a:r>
              <a:rPr lang="en-US" sz="1700" b="1" dirty="0"/>
              <a:t>The gender distribution is nearly balanced, with males representing 49.9% and females at 50.1%. This indicates a slight female majority in the dataset, suggesting that both genders are well-represented, which may be beneficial for analyzing gender-specific trends in customer behavior.</a:t>
            </a:r>
          </a:p>
          <a:p>
            <a:pPr indent="-228600">
              <a:lnSpc>
                <a:spcPct val="90000"/>
              </a:lnSpc>
              <a:spcAft>
                <a:spcPts val="600"/>
              </a:spcAft>
              <a:buFont typeface="Arial" panose="020B0604020202020204" pitchFamily="34" charset="0"/>
              <a:buChar char="•"/>
            </a:pPr>
            <a:r>
              <a:rPr lang="en-US" sz="1700" b="1" dirty="0"/>
              <a:t>Customer Type Distribution:</a:t>
            </a:r>
            <a:br>
              <a:rPr lang="en-US" sz="1700" b="1" dirty="0"/>
            </a:br>
            <a:r>
              <a:rPr lang="en-US" sz="1700" b="1" dirty="0"/>
              <a:t>The customer type distribution is also almost equal, with 50.1% of customers classified as "Members" and 49.9% as "Normal" customers. This equilibrium reflects a diverse customer base, highlighting the importance of catering to both member and non-member segments in marketing strategies and service offerings.</a:t>
            </a:r>
          </a:p>
          <a:p>
            <a:pPr indent="-228600">
              <a:lnSpc>
                <a:spcPct val="90000"/>
              </a:lnSpc>
              <a:spcAft>
                <a:spcPts val="600"/>
              </a:spcAft>
              <a:buFont typeface="Arial" panose="020B0604020202020204" pitchFamily="34" charset="0"/>
              <a:buChar char="•"/>
            </a:pPr>
            <a:endParaRPr lang="en-US" sz="1700" dirty="0"/>
          </a:p>
        </p:txBody>
      </p:sp>
      <p:pic>
        <p:nvPicPr>
          <p:cNvPr id="3" name="Picture 2" descr="A blue circle with black text">
            <a:extLst>
              <a:ext uri="{FF2B5EF4-FFF2-40B4-BE49-F238E27FC236}">
                <a16:creationId xmlns:a16="http://schemas.microsoft.com/office/drawing/2014/main" id="{2F58ECD9-AEBC-A395-96BB-0C3C784938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35829" y="633619"/>
            <a:ext cx="3523933" cy="2651760"/>
          </a:xfrm>
          <a:prstGeom prst="rect">
            <a:avLst/>
          </a:prstGeom>
        </p:spPr>
      </p:pic>
      <p:pic>
        <p:nvPicPr>
          <p:cNvPr id="2" name="Picture 1" descr="A blue circle with text&#10;&#10;AI-generated content may be incorrect.">
            <a:extLst>
              <a:ext uri="{FF2B5EF4-FFF2-40B4-BE49-F238E27FC236}">
                <a16:creationId xmlns:a16="http://schemas.microsoft.com/office/drawing/2014/main" id="{EFAEA4F6-B51C-81C3-E4E4-4CF5B2A781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11898" y="3472468"/>
            <a:ext cx="2568239" cy="2651760"/>
          </a:xfrm>
          <a:prstGeom prst="rect">
            <a:avLst/>
          </a:prstGeom>
        </p:spPr>
      </p:pic>
    </p:spTree>
    <p:extLst>
      <p:ext uri="{BB962C8B-B14F-4D97-AF65-F5344CB8AC3E}">
        <p14:creationId xmlns:p14="http://schemas.microsoft.com/office/powerpoint/2010/main" val="4594676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414C608-AEF8-8790-0420-6276C60A4F29}"/>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5281" y="1914112"/>
            <a:ext cx="3517119" cy="3213783"/>
          </a:xfrm>
          <a:prstGeom prst="rect">
            <a:avLst/>
          </a:prstGeom>
        </p:spPr>
      </p:pic>
      <p:cxnSp>
        <p:nvCxnSpPr>
          <p:cNvPr id="16" name="Straight Connector 15">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3" name="Picture 2" descr="A graph of a number of blue squares&#10;&#10;AI-generated content may be incorrect.">
            <a:extLst>
              <a:ext uri="{FF2B5EF4-FFF2-40B4-BE49-F238E27FC236}">
                <a16:creationId xmlns:a16="http://schemas.microsoft.com/office/drawing/2014/main" id="{51BD76E3-1011-EF3B-08BB-87259A5C39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10676" y="1914113"/>
            <a:ext cx="3537345" cy="3213782"/>
          </a:xfrm>
          <a:prstGeom prst="rect">
            <a:avLst/>
          </a:prstGeom>
        </p:spPr>
      </p:pic>
      <p:cxnSp>
        <p:nvCxnSpPr>
          <p:cNvPr id="18" name="Straight Connector 17">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 name="Picture 1" descr="A graph of blue rectangular bars with black text&#10;&#10;AI-generated content may be incorrect.">
            <a:extLst>
              <a:ext uri="{FF2B5EF4-FFF2-40B4-BE49-F238E27FC236}">
                <a16:creationId xmlns:a16="http://schemas.microsoft.com/office/drawing/2014/main" id="{8809858C-0883-C7C7-B036-043B157ABD8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2336" y="1914112"/>
            <a:ext cx="3517120" cy="3213782"/>
          </a:xfrm>
          <a:prstGeom prst="rect">
            <a:avLst/>
          </a:prstGeom>
        </p:spPr>
      </p:pic>
      <p:sp>
        <p:nvSpPr>
          <p:cNvPr id="19" name="Rectangle 18">
            <a:extLst>
              <a:ext uri="{FF2B5EF4-FFF2-40B4-BE49-F238E27FC236}">
                <a16:creationId xmlns:a16="http://schemas.microsoft.com/office/drawing/2014/main" id="{18CAE6CB-73C9-7BA8-6FE9-4EAF88726055}"/>
              </a:ext>
            </a:extLst>
          </p:cNvPr>
          <p:cNvSpPr/>
          <p:nvPr/>
        </p:nvSpPr>
        <p:spPr>
          <a:xfrm>
            <a:off x="746620" y="592469"/>
            <a:ext cx="3146926" cy="72435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Distribution of Payment Method</a:t>
            </a:r>
            <a:endParaRPr lang="en-US" dirty="0">
              <a:ln>
                <a:solidFill>
                  <a:schemeClr val="bg2"/>
                </a:solidFill>
              </a:ln>
              <a:solidFill>
                <a:schemeClr val="tx2">
                  <a:lumMod val="50000"/>
                </a:schemeClr>
              </a:solidFill>
            </a:endParaRPr>
          </a:p>
          <a:p>
            <a:pPr algn="ctr"/>
            <a:endParaRPr lang="en-NG" dirty="0"/>
          </a:p>
        </p:txBody>
      </p:sp>
      <p:sp>
        <p:nvSpPr>
          <p:cNvPr id="21" name="Oval 20">
            <a:extLst>
              <a:ext uri="{FF2B5EF4-FFF2-40B4-BE49-F238E27FC236}">
                <a16:creationId xmlns:a16="http://schemas.microsoft.com/office/drawing/2014/main" id="{AD84FB3D-63D9-4D87-EBF6-3E78D9FB88EC}"/>
              </a:ext>
            </a:extLst>
          </p:cNvPr>
          <p:cNvSpPr/>
          <p:nvPr/>
        </p:nvSpPr>
        <p:spPr>
          <a:xfrm>
            <a:off x="110040" y="519042"/>
            <a:ext cx="801386" cy="811635"/>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3" name="Rectangle 22">
            <a:extLst>
              <a:ext uri="{FF2B5EF4-FFF2-40B4-BE49-F238E27FC236}">
                <a16:creationId xmlns:a16="http://schemas.microsoft.com/office/drawing/2014/main" id="{C2912AF9-3540-755E-54AB-075C9F31AAA1}"/>
              </a:ext>
            </a:extLst>
          </p:cNvPr>
          <p:cNvSpPr/>
          <p:nvPr/>
        </p:nvSpPr>
        <p:spPr>
          <a:xfrm>
            <a:off x="4505885" y="636108"/>
            <a:ext cx="3146926" cy="724353"/>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Distribution by Branch</a:t>
            </a:r>
            <a:endParaRPr lang="en-US" dirty="0">
              <a:ln>
                <a:solidFill>
                  <a:schemeClr val="bg2"/>
                </a:solidFill>
              </a:ln>
              <a:solidFill>
                <a:schemeClr val="tx2">
                  <a:lumMod val="50000"/>
                </a:schemeClr>
              </a:solidFill>
            </a:endParaRPr>
          </a:p>
          <a:p>
            <a:pPr algn="ctr"/>
            <a:endParaRPr lang="en-NG" dirty="0"/>
          </a:p>
        </p:txBody>
      </p:sp>
      <p:sp>
        <p:nvSpPr>
          <p:cNvPr id="26" name="Oval 25">
            <a:extLst>
              <a:ext uri="{FF2B5EF4-FFF2-40B4-BE49-F238E27FC236}">
                <a16:creationId xmlns:a16="http://schemas.microsoft.com/office/drawing/2014/main" id="{9EB35CC3-F8D2-9521-588B-D9F592CF11C5}"/>
              </a:ext>
            </a:extLst>
          </p:cNvPr>
          <p:cNvSpPr/>
          <p:nvPr/>
        </p:nvSpPr>
        <p:spPr>
          <a:xfrm>
            <a:off x="3948815" y="548826"/>
            <a:ext cx="801386" cy="811635"/>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7" name="Rectangle 26">
            <a:extLst>
              <a:ext uri="{FF2B5EF4-FFF2-40B4-BE49-F238E27FC236}">
                <a16:creationId xmlns:a16="http://schemas.microsoft.com/office/drawing/2014/main" id="{CE56203F-A117-0B6E-BFB9-B459077C3069}"/>
              </a:ext>
            </a:extLst>
          </p:cNvPr>
          <p:cNvSpPr/>
          <p:nvPr/>
        </p:nvSpPr>
        <p:spPr>
          <a:xfrm>
            <a:off x="8429998" y="592470"/>
            <a:ext cx="3381002" cy="738208"/>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n w="0"/>
                <a:solidFill>
                  <a:schemeClr val="tx1"/>
                </a:solidFill>
                <a:effectLst>
                  <a:outerShdw blurRad="38100" dist="19050" dir="2700000" algn="tl" rotWithShape="0">
                    <a:schemeClr val="dk1">
                      <a:alpha val="40000"/>
                    </a:schemeClr>
                  </a:outerShdw>
                </a:effectLst>
              </a:rPr>
              <a:t>Distribution by City</a:t>
            </a:r>
            <a:endParaRPr lang="en-US" dirty="0">
              <a:ln>
                <a:solidFill>
                  <a:schemeClr val="bg2"/>
                </a:solidFill>
              </a:ln>
              <a:solidFill>
                <a:schemeClr val="tx2">
                  <a:lumMod val="50000"/>
                </a:schemeClr>
              </a:solidFill>
            </a:endParaRPr>
          </a:p>
          <a:p>
            <a:pPr algn="ctr"/>
            <a:endParaRPr lang="en-NG" dirty="0"/>
          </a:p>
        </p:txBody>
      </p:sp>
      <p:sp>
        <p:nvSpPr>
          <p:cNvPr id="28" name="Oval 27">
            <a:extLst>
              <a:ext uri="{FF2B5EF4-FFF2-40B4-BE49-F238E27FC236}">
                <a16:creationId xmlns:a16="http://schemas.microsoft.com/office/drawing/2014/main" id="{15896273-556A-4719-3B1A-8892ED5C0AE5}"/>
              </a:ext>
            </a:extLst>
          </p:cNvPr>
          <p:cNvSpPr/>
          <p:nvPr/>
        </p:nvSpPr>
        <p:spPr>
          <a:xfrm>
            <a:off x="7794024" y="548826"/>
            <a:ext cx="801386" cy="811635"/>
          </a:xfrm>
          <a:prstGeom prst="ellips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G"/>
          </a:p>
        </p:txBody>
      </p:sp>
      <p:sp>
        <p:nvSpPr>
          <p:cNvPr id="29" name="TextBox 28">
            <a:extLst>
              <a:ext uri="{FF2B5EF4-FFF2-40B4-BE49-F238E27FC236}">
                <a16:creationId xmlns:a16="http://schemas.microsoft.com/office/drawing/2014/main" id="{8098635D-0A92-9749-73D3-2CB846425D1C}"/>
              </a:ext>
            </a:extLst>
          </p:cNvPr>
          <p:cNvSpPr txBox="1"/>
          <p:nvPr/>
        </p:nvSpPr>
        <p:spPr>
          <a:xfrm>
            <a:off x="333176" y="5380672"/>
            <a:ext cx="11492344" cy="1200329"/>
          </a:xfrm>
          <a:prstGeom prst="rect">
            <a:avLst/>
          </a:prstGeom>
          <a:noFill/>
        </p:spPr>
        <p:txBody>
          <a:bodyPr wrap="square" rtlCol="0">
            <a:spAutoFit/>
          </a:bodyPr>
          <a:lstStyle/>
          <a:p>
            <a:r>
              <a:rPr lang="en-US" b="1" dirty="0"/>
              <a:t>Distribution of Payment Method: The chart indicates that </a:t>
            </a:r>
            <a:r>
              <a:rPr lang="en-US" b="1" dirty="0" err="1"/>
              <a:t>Ewallet</a:t>
            </a:r>
            <a:r>
              <a:rPr lang="en-US" b="1" dirty="0"/>
              <a:t> is the most popular payment method, with a total of 345 counts, while other methods have slightly fewer.Distribution by payment: All branches (A, B, and C) show similar counts, with Branch A slightly leading at 340 counts, indicating balanced performance across </a:t>
            </a:r>
            <a:r>
              <a:rPr lang="en-US" b="1" dirty="0" err="1"/>
              <a:t>branches.Distribution</a:t>
            </a:r>
            <a:r>
              <a:rPr lang="en-US" b="1" dirty="0"/>
              <a:t> by Branch: The city distribution reveals </a:t>
            </a:r>
            <a:r>
              <a:rPr lang="en-US" b="1" dirty="0" err="1"/>
              <a:t>Yangos</a:t>
            </a:r>
            <a:r>
              <a:rPr lang="en-US" b="1" dirty="0"/>
              <a:t> at 340 counts, indicating a higher distribution of sales in that city</a:t>
            </a:r>
            <a:endParaRPr lang="en-NG" b="1" dirty="0"/>
          </a:p>
        </p:txBody>
      </p:sp>
    </p:spTree>
    <p:extLst>
      <p:ext uri="{BB962C8B-B14F-4D97-AF65-F5344CB8AC3E}">
        <p14:creationId xmlns:p14="http://schemas.microsoft.com/office/powerpoint/2010/main" val="318684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566159" y="1225296"/>
            <a:ext cx="1554480" cy="18288"/>
          </a:xfrm>
          <a:custGeom>
            <a:avLst/>
            <a:gdLst>
              <a:gd name="connsiteX0" fmla="*/ 0 w 1554480"/>
              <a:gd name="connsiteY0" fmla="*/ 0 h 18288"/>
              <a:gd name="connsiteX1" fmla="*/ 549250 w 1554480"/>
              <a:gd name="connsiteY1" fmla="*/ 0 h 18288"/>
              <a:gd name="connsiteX2" fmla="*/ 1082954 w 1554480"/>
              <a:gd name="connsiteY2" fmla="*/ 0 h 18288"/>
              <a:gd name="connsiteX3" fmla="*/ 1554480 w 1554480"/>
              <a:gd name="connsiteY3" fmla="*/ 0 h 18288"/>
              <a:gd name="connsiteX4" fmla="*/ 1554480 w 1554480"/>
              <a:gd name="connsiteY4" fmla="*/ 18288 h 18288"/>
              <a:gd name="connsiteX5" fmla="*/ 1067410 w 1554480"/>
              <a:gd name="connsiteY5" fmla="*/ 18288 h 18288"/>
              <a:gd name="connsiteX6" fmla="*/ 549250 w 1554480"/>
              <a:gd name="connsiteY6" fmla="*/ 18288 h 18288"/>
              <a:gd name="connsiteX7" fmla="*/ 0 w 1554480"/>
              <a:gd name="connsiteY7" fmla="*/ 18288 h 18288"/>
              <a:gd name="connsiteX8" fmla="*/ 0 w 1554480"/>
              <a:gd name="connsiteY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8288"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4963" y="7176"/>
                  <a:pt x="1553909" y="13682"/>
                  <a:pt x="1554480" y="18288"/>
                </a:cubicBezTo>
                <a:cubicBezTo>
                  <a:pt x="1338847" y="6127"/>
                  <a:pt x="1215066" y="37851"/>
                  <a:pt x="1067410" y="18288"/>
                </a:cubicBezTo>
                <a:cubicBezTo>
                  <a:pt x="919754" y="-1275"/>
                  <a:pt x="800465" y="3080"/>
                  <a:pt x="549250" y="18288"/>
                </a:cubicBezTo>
                <a:cubicBezTo>
                  <a:pt x="298035" y="33496"/>
                  <a:pt x="158868" y="22769"/>
                  <a:pt x="0" y="18288"/>
                </a:cubicBezTo>
                <a:cubicBezTo>
                  <a:pt x="-655" y="13237"/>
                  <a:pt x="709" y="4645"/>
                  <a:pt x="0" y="0"/>
                </a:cubicBezTo>
                <a:close/>
              </a:path>
              <a:path w="1554480" h="18288"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917" y="7222"/>
                  <a:pt x="1555359" y="13299"/>
                  <a:pt x="1554480" y="18288"/>
                </a:cubicBezTo>
                <a:cubicBezTo>
                  <a:pt x="1336087" y="12172"/>
                  <a:pt x="1310024" y="19759"/>
                  <a:pt x="1067410" y="18288"/>
                </a:cubicBezTo>
                <a:cubicBezTo>
                  <a:pt x="824796" y="16818"/>
                  <a:pt x="787902" y="34647"/>
                  <a:pt x="518160" y="18288"/>
                </a:cubicBezTo>
                <a:cubicBezTo>
                  <a:pt x="248418" y="1930"/>
                  <a:pt x="133160" y="9205"/>
                  <a:pt x="0" y="18288"/>
                </a:cubicBezTo>
                <a:cubicBezTo>
                  <a:pt x="-643" y="9451"/>
                  <a:pt x="-340" y="711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DE431C9-7891-02FD-2FDB-0AD0AA46EFB5}"/>
              </a:ext>
            </a:extLst>
          </p:cNvPr>
          <p:cNvSpPr txBox="1"/>
          <p:nvPr/>
        </p:nvSpPr>
        <p:spPr>
          <a:xfrm>
            <a:off x="4654295" y="502920"/>
            <a:ext cx="6894576" cy="146304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200" b="1"/>
              <a:t>RELATIONSHIP BETWEEN DATA VARIABLES</a:t>
            </a:r>
          </a:p>
        </p:txBody>
      </p:sp>
      <p:pic>
        <p:nvPicPr>
          <p:cNvPr id="2" name="Picture 1" descr="A graph with a line and a line">
            <a:extLst>
              <a:ext uri="{FF2B5EF4-FFF2-40B4-BE49-F238E27FC236}">
                <a16:creationId xmlns:a16="http://schemas.microsoft.com/office/drawing/2014/main" id="{6BD4E1D1-949D-1BA8-E10B-84BD193F88A9}"/>
              </a:ext>
            </a:extLst>
          </p:cNvPr>
          <p:cNvPicPr>
            <a:picLocks noChangeAspect="1"/>
          </p:cNvPicPr>
          <p:nvPr/>
        </p:nvPicPr>
        <p:blipFill>
          <a:blip r:embed="rId2">
            <a:extLst>
              <a:ext uri="{28A0092B-C50C-407E-A947-70E740481C1C}">
                <a14:useLocalDpi xmlns:a14="http://schemas.microsoft.com/office/drawing/2010/main" val="0"/>
              </a:ext>
            </a:extLst>
          </a:blip>
          <a:srcRect l="2106" r="1749" b="-1"/>
          <a:stretch/>
        </p:blipFill>
        <p:spPr>
          <a:xfrm>
            <a:off x="630935" y="2892960"/>
            <a:ext cx="10917936" cy="3577081"/>
          </a:xfrm>
          <a:prstGeom prst="rect">
            <a:avLst/>
          </a:prstGeom>
        </p:spPr>
      </p:pic>
      <p:sp>
        <p:nvSpPr>
          <p:cNvPr id="4" name="TextBox 3">
            <a:extLst>
              <a:ext uri="{FF2B5EF4-FFF2-40B4-BE49-F238E27FC236}">
                <a16:creationId xmlns:a16="http://schemas.microsoft.com/office/drawing/2014/main" id="{83F0FAA3-93BF-9038-A3FC-BA9CA9BFBCD8}"/>
              </a:ext>
            </a:extLst>
          </p:cNvPr>
          <p:cNvSpPr txBox="1"/>
          <p:nvPr/>
        </p:nvSpPr>
        <p:spPr>
          <a:xfrm>
            <a:off x="401782" y="211975"/>
            <a:ext cx="2985930" cy="2585323"/>
          </a:xfrm>
          <a:prstGeom prst="rect">
            <a:avLst/>
          </a:prstGeom>
          <a:noFill/>
        </p:spPr>
        <p:txBody>
          <a:bodyPr wrap="square" rtlCol="0">
            <a:spAutoFit/>
          </a:bodyPr>
          <a:lstStyle/>
          <a:p>
            <a:r>
              <a:rPr lang="en-US" b="1" dirty="0"/>
              <a:t>The line chart depicts sales trends over time, showing fluctuations in total revenue. Notably, there’s a peak in January 2019, a decline in February 2019, followed by a recovery in March 2019, indicating seasonal variations in sales performance.</a:t>
            </a:r>
            <a:endParaRPr lang="en-NG" b="1" dirty="0"/>
          </a:p>
        </p:txBody>
      </p:sp>
    </p:spTree>
    <p:extLst>
      <p:ext uri="{BB962C8B-B14F-4D97-AF65-F5344CB8AC3E}">
        <p14:creationId xmlns:p14="http://schemas.microsoft.com/office/powerpoint/2010/main" val="1899628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8" name="Rectangle 127">
            <a:extLst>
              <a:ext uri="{FF2B5EF4-FFF2-40B4-BE49-F238E27FC236}">
                <a16:creationId xmlns:a16="http://schemas.microsoft.com/office/drawing/2014/main" id="{5C9B446A-6343-4E56-90BA-061E4DDF0F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0" name="Freeform: Shape 129">
            <a:extLst>
              <a:ext uri="{FF2B5EF4-FFF2-40B4-BE49-F238E27FC236}">
                <a16:creationId xmlns:a16="http://schemas.microsoft.com/office/drawing/2014/main" id="{3EC72A1B-03D3-499C-B4BF-AC68EEC22B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8" name="Freeform: Shape 137">
            <a:extLst>
              <a:ext uri="{FF2B5EF4-FFF2-40B4-BE49-F238E27FC236}">
                <a16:creationId xmlns:a16="http://schemas.microsoft.com/office/drawing/2014/main" id="{216322C2-3CF0-4D33-BF90-3F384CF6D2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6924ABBE-D81B-77A1-79E2-37CBD83A7ECE}"/>
              </a:ext>
            </a:extLst>
          </p:cNvPr>
          <p:cNvSpPr txBox="1"/>
          <p:nvPr/>
        </p:nvSpPr>
        <p:spPr>
          <a:xfrm>
            <a:off x="371094" y="1161288"/>
            <a:ext cx="3438144" cy="112471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2800" kern="1200">
                <a:solidFill>
                  <a:schemeClr val="tx1"/>
                </a:solidFill>
                <a:latin typeface="+mj-lt"/>
                <a:ea typeface="+mj-ea"/>
                <a:cs typeface="+mj-cs"/>
              </a:rPr>
              <a:t>TOTAL REVENUE BY PRODUCT LINE</a:t>
            </a:r>
            <a:endParaRPr lang="en-US" sz="2800" kern="1200" dirty="0">
              <a:solidFill>
                <a:schemeClr val="tx1"/>
              </a:solidFill>
              <a:latin typeface="+mj-lt"/>
              <a:ea typeface="+mj-ea"/>
              <a:cs typeface="+mj-cs"/>
            </a:endParaRPr>
          </a:p>
        </p:txBody>
      </p:sp>
      <p:sp>
        <p:nvSpPr>
          <p:cNvPr id="139" name="Rectangle 138">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0" name="Rectangle 139">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375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1">
            <a:extLst>
              <a:ext uri="{FF2B5EF4-FFF2-40B4-BE49-F238E27FC236}">
                <a16:creationId xmlns:a16="http://schemas.microsoft.com/office/drawing/2014/main" id="{1491EFA4-9FF5-2EC2-1D63-906090505E75}"/>
              </a:ext>
            </a:extLst>
          </p:cNvPr>
          <p:cNvSpPr>
            <a:spLocks noChangeArrowheads="1"/>
          </p:cNvSpPr>
          <p:nvPr/>
        </p:nvSpPr>
        <p:spPr bwMode="auto">
          <a:xfrm>
            <a:off x="371094" y="2718054"/>
            <a:ext cx="3438906" cy="32072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en-NG" sz="1700" b="1" i="0" u="none" strike="noStrike" cap="none" normalizeH="0" baseline="0" dirty="0">
                <a:ln>
                  <a:noFill/>
                </a:ln>
                <a:effectLst/>
              </a:rPr>
              <a:t>The bar chart highlights total revenue across product lines, with "Food and Beverages" generating the highest revenue at NGN 56,145, followed closely by "Sports and Travel" at NGN 55,123. “Health and beauty" has the lowest revenue at NGN 49,194.</a:t>
            </a:r>
          </a:p>
        </p:txBody>
      </p:sp>
      <p:pic>
        <p:nvPicPr>
          <p:cNvPr id="2" name="Picture 1" descr="A graph of blue bars with text">
            <a:extLst>
              <a:ext uri="{FF2B5EF4-FFF2-40B4-BE49-F238E27FC236}">
                <a16:creationId xmlns:a16="http://schemas.microsoft.com/office/drawing/2014/main" id="{C6DFACAF-CC89-3F20-2750-7E0B038FEB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8967" y="1363776"/>
            <a:ext cx="6921940" cy="4239688"/>
          </a:xfrm>
          <a:prstGeom prst="rect">
            <a:avLst/>
          </a:prstGeom>
        </p:spPr>
      </p:pic>
    </p:spTree>
    <p:extLst>
      <p:ext uri="{BB962C8B-B14F-4D97-AF65-F5344CB8AC3E}">
        <p14:creationId xmlns:p14="http://schemas.microsoft.com/office/powerpoint/2010/main" val="2436423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D24BC9E-AC6A-42EE-AFD8-B290720B84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4107624"/>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 name="Picture 1" descr="A graph of a branch performance">
            <a:extLst>
              <a:ext uri="{FF2B5EF4-FFF2-40B4-BE49-F238E27FC236}">
                <a16:creationId xmlns:a16="http://schemas.microsoft.com/office/drawing/2014/main" id="{063C6110-67F7-42A0-844B-7FDAC03627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7783" y="382484"/>
            <a:ext cx="5486400" cy="3442716"/>
          </a:xfrm>
          <a:prstGeom prst="rect">
            <a:avLst/>
          </a:prstGeom>
        </p:spPr>
      </p:pic>
      <p:pic>
        <p:nvPicPr>
          <p:cNvPr id="3" name="Picture 2" descr="A pie chart with text on it">
            <a:extLst>
              <a:ext uri="{FF2B5EF4-FFF2-40B4-BE49-F238E27FC236}">
                <a16:creationId xmlns:a16="http://schemas.microsoft.com/office/drawing/2014/main" id="{A2E53525-377E-818D-3DDA-1FC17B9532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8887" y="559654"/>
            <a:ext cx="5522976" cy="3079058"/>
          </a:xfrm>
          <a:prstGeom prst="rect">
            <a:avLst/>
          </a:prstGeom>
        </p:spPr>
      </p:pic>
      <p:sp>
        <p:nvSpPr>
          <p:cNvPr id="39" name="Rectangle 38">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480023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40" name="Rectangle 39">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5143137"/>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4ECD69D4-6EEC-3929-DC08-B641CB73C740}"/>
              </a:ext>
            </a:extLst>
          </p:cNvPr>
          <p:cNvSpPr txBox="1"/>
          <p:nvPr/>
        </p:nvSpPr>
        <p:spPr>
          <a:xfrm>
            <a:off x="5250106" y="4329321"/>
            <a:ext cx="6106742" cy="1645920"/>
          </a:xfrm>
          <a:prstGeom prst="rect">
            <a:avLst/>
          </a:prstGeom>
        </p:spPr>
        <p:txBody>
          <a:bodyPr vert="horz" lIns="91440" tIns="45720" rIns="91440" bIns="45720" rtlCol="0" anchor="ctr">
            <a:normAutofit fontScale="85000" lnSpcReduction="10000"/>
          </a:bodyPr>
          <a:lstStyle/>
          <a:p>
            <a:pPr indent="-228600">
              <a:lnSpc>
                <a:spcPct val="90000"/>
              </a:lnSpc>
              <a:spcAft>
                <a:spcPts val="600"/>
              </a:spcAft>
              <a:buFont typeface="Arial" panose="020B0604020202020204" pitchFamily="34" charset="0"/>
              <a:buChar char="•"/>
            </a:pPr>
            <a:r>
              <a:rPr lang="en-US" b="1" dirty="0"/>
              <a:t>The bar chart shows branch performance, with Branch C leading at 110,569 NGN in total revenue, followed closely by Branch A and B. The pie chart highlights the best-selling product lines, Food and beverages at 17.4% and sport and travel at 17.1%, indicating strong customer preference in these categories.</a:t>
            </a:r>
          </a:p>
          <a:p>
            <a:pPr indent="-228600">
              <a:lnSpc>
                <a:spcPct val="90000"/>
              </a:lnSpc>
              <a:spcAft>
                <a:spcPts val="600"/>
              </a:spcAft>
              <a:buFont typeface="Arial" panose="020B0604020202020204" pitchFamily="34" charset="0"/>
              <a:buChar char="•"/>
            </a:pPr>
            <a:r>
              <a:rPr lang="en-US" b="1" dirty="0"/>
              <a:t>Recommendation: Recommendation: Analyze Branch C’s successful strategies and replicate them in underperforming branches. This could include staff training, marketing efforts, or product offerings.</a:t>
            </a:r>
          </a:p>
        </p:txBody>
      </p:sp>
    </p:spTree>
    <p:extLst>
      <p:ext uri="{BB962C8B-B14F-4D97-AF65-F5344CB8AC3E}">
        <p14:creationId xmlns:p14="http://schemas.microsoft.com/office/powerpoint/2010/main" val="3460376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1" name="Rectangle 110">
            <a:extLst>
              <a:ext uri="{FF2B5EF4-FFF2-40B4-BE49-F238E27FC236}">
                <a16:creationId xmlns:a16="http://schemas.microsoft.com/office/drawing/2014/main" id="{1022CA72-2A63-428F-B586-37BA5AB6D2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95C8260E-968F-44E8-A823-ABB4313119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86584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graph of a diagram">
            <a:extLst>
              <a:ext uri="{FF2B5EF4-FFF2-40B4-BE49-F238E27FC236}">
                <a16:creationId xmlns:a16="http://schemas.microsoft.com/office/drawing/2014/main" id="{31BC3B5D-5D1E-922A-909D-28A065A458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3596" y="364143"/>
            <a:ext cx="4826002" cy="3426462"/>
          </a:xfrm>
          <a:prstGeom prst="rect">
            <a:avLst/>
          </a:prstGeom>
        </p:spPr>
      </p:pic>
      <p:pic>
        <p:nvPicPr>
          <p:cNvPr id="5" name="Picture 4" descr="A graph showing a number of blue bars&#10;&#10;AI-generated content may be incorrect.">
            <a:extLst>
              <a:ext uri="{FF2B5EF4-FFF2-40B4-BE49-F238E27FC236}">
                <a16:creationId xmlns:a16="http://schemas.microsoft.com/office/drawing/2014/main" id="{F4E45A52-7E43-E9C3-BC14-3725F261D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264" y="619807"/>
            <a:ext cx="5136795" cy="2915131"/>
          </a:xfrm>
          <a:prstGeom prst="rect">
            <a:avLst/>
          </a:prstGeom>
        </p:spPr>
      </p:pic>
      <p:sp>
        <p:nvSpPr>
          <p:cNvPr id="114" name="Rectangle 113">
            <a:extLst>
              <a:ext uri="{FF2B5EF4-FFF2-40B4-BE49-F238E27FC236}">
                <a16:creationId xmlns:a16="http://schemas.microsoft.com/office/drawing/2014/main" id="{FE43805F-24A6-46A4-B19B-54F2834735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837444" y="5460209"/>
            <a:ext cx="1790365" cy="457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F5FC710-D4F9-5372-D64C-6958417A2DF9}"/>
              </a:ext>
            </a:extLst>
          </p:cNvPr>
          <p:cNvSpPr txBox="1"/>
          <p:nvPr/>
        </p:nvSpPr>
        <p:spPr>
          <a:xfrm>
            <a:off x="5162719" y="4495568"/>
            <a:ext cx="6586915" cy="1905232"/>
          </a:xfrm>
          <a:prstGeom prst="rect">
            <a:avLst/>
          </a:prstGeom>
        </p:spPr>
        <p:txBody>
          <a:bodyPr vert="horz" lIns="91440" tIns="45720" rIns="91440" bIns="45720" rtlCol="0" anchor="ctr">
            <a:normAutofit fontScale="92500" lnSpcReduction="20000"/>
          </a:bodyPr>
          <a:lstStyle/>
          <a:p>
            <a:pPr indent="-228600">
              <a:lnSpc>
                <a:spcPct val="90000"/>
              </a:lnSpc>
              <a:spcAft>
                <a:spcPts val="600"/>
              </a:spcAft>
              <a:buFont typeface="Arial" panose="020B0604020202020204" pitchFamily="34" charset="0"/>
              <a:buChar char="•"/>
            </a:pPr>
            <a:r>
              <a:rPr lang="en-US" sz="1500" b="1" dirty="0"/>
              <a:t>The adjacent chart illustrates total revenue by city, with Naypyitaw leading at 112,000 NGN, followed by Yangon and Mandalay. The bar chart shows total revenue by payment method, highlighting cash as the most preferred option at 112,207 NGN, followed by </a:t>
            </a:r>
            <a:r>
              <a:rPr lang="en-US" sz="1500" b="1" dirty="0" err="1"/>
              <a:t>Ewallet</a:t>
            </a:r>
            <a:r>
              <a:rPr lang="en-US" sz="1500" b="1" dirty="0"/>
              <a:t> and credit card transactions. Recommendation</a:t>
            </a:r>
            <a:r>
              <a:rPr lang="en-US" sz="1500" dirty="0"/>
              <a:t>:</a:t>
            </a:r>
          </a:p>
          <a:p>
            <a:pPr indent="-228600">
              <a:lnSpc>
                <a:spcPct val="90000"/>
              </a:lnSpc>
              <a:spcAft>
                <a:spcPts val="600"/>
              </a:spcAft>
              <a:buFont typeface="Arial" panose="020B0604020202020204" pitchFamily="34" charset="0"/>
              <a:buChar char="•"/>
            </a:pPr>
            <a:r>
              <a:rPr lang="en-US" sz="1500" b="1" dirty="0"/>
              <a:t>Recommendation: Since cash has the highest payment method, they should consider promoting digital payment options through incentives or discounts to reduce cash handling and improve transaction efficiency.</a:t>
            </a:r>
          </a:p>
          <a:p>
            <a:pPr>
              <a:lnSpc>
                <a:spcPct val="90000"/>
              </a:lnSpc>
              <a:spcAft>
                <a:spcPts val="600"/>
              </a:spcAft>
            </a:pPr>
            <a:r>
              <a:rPr lang="en-US" sz="1600" dirty="0"/>
              <a:t> </a:t>
            </a:r>
            <a:r>
              <a:rPr lang="en-US" sz="1600" b="1" dirty="0"/>
              <a:t>Develop targeted marketing campaigns for Mandalay and Yangon to boost customer engagement and satisfaction. Consider local events or promotions tailored to its demographics.</a:t>
            </a:r>
            <a:endParaRPr lang="en-US" sz="1500" b="1" dirty="0"/>
          </a:p>
        </p:txBody>
      </p:sp>
    </p:spTree>
    <p:extLst>
      <p:ext uri="{BB962C8B-B14F-4D97-AF65-F5344CB8AC3E}">
        <p14:creationId xmlns:p14="http://schemas.microsoft.com/office/powerpoint/2010/main" val="34609194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DB2C27A-B6CC-B071-AC6F-8E2C16D2E279}"/>
              </a:ext>
            </a:extLst>
          </p:cNvPr>
          <p:cNvSpPr/>
          <p:nvPr/>
        </p:nvSpPr>
        <p:spPr>
          <a:xfrm>
            <a:off x="1163782" y="2078181"/>
            <a:ext cx="2590800" cy="189807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lumMod val="85000"/>
                    <a:lumOff val="15000"/>
                  </a:schemeClr>
                </a:solidFill>
                <a:latin typeface="Algerian" panose="04020705040A02060702" pitchFamily="82" charset="0"/>
              </a:rPr>
              <a:t>NAYPYITAW</a:t>
            </a:r>
            <a:endParaRPr lang="en-NG" b="1" dirty="0">
              <a:solidFill>
                <a:schemeClr val="tx1">
                  <a:lumMod val="85000"/>
                  <a:lumOff val="15000"/>
                </a:schemeClr>
              </a:solidFill>
              <a:latin typeface="Algerian" panose="04020705040A02060702" pitchFamily="82" charset="0"/>
            </a:endParaRPr>
          </a:p>
        </p:txBody>
      </p:sp>
      <p:sp>
        <p:nvSpPr>
          <p:cNvPr id="3" name="Rectangle 2">
            <a:extLst>
              <a:ext uri="{FF2B5EF4-FFF2-40B4-BE49-F238E27FC236}">
                <a16:creationId xmlns:a16="http://schemas.microsoft.com/office/drawing/2014/main" id="{58224C48-2F78-C6B1-357D-0CA544FBFEAE}"/>
              </a:ext>
            </a:extLst>
          </p:cNvPr>
          <p:cNvSpPr/>
          <p:nvPr/>
        </p:nvSpPr>
        <p:spPr>
          <a:xfrm>
            <a:off x="7758545" y="2078181"/>
            <a:ext cx="2590800" cy="189807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lgerian" panose="04020705040A02060702" pitchFamily="82" charset="0"/>
              </a:rPr>
              <a:t>MANDALAY</a:t>
            </a:r>
            <a:endParaRPr lang="en-NG" sz="2000" b="1" dirty="0">
              <a:solidFill>
                <a:schemeClr val="tx1"/>
              </a:solidFill>
              <a:latin typeface="Algerian" panose="04020705040A02060702" pitchFamily="82" charset="0"/>
            </a:endParaRPr>
          </a:p>
        </p:txBody>
      </p:sp>
      <p:sp>
        <p:nvSpPr>
          <p:cNvPr id="4" name="Rectangle 3">
            <a:extLst>
              <a:ext uri="{FF2B5EF4-FFF2-40B4-BE49-F238E27FC236}">
                <a16:creationId xmlns:a16="http://schemas.microsoft.com/office/drawing/2014/main" id="{73A40577-81E9-B2DF-FFC6-13602CC8603F}"/>
              </a:ext>
            </a:extLst>
          </p:cNvPr>
          <p:cNvSpPr/>
          <p:nvPr/>
        </p:nvSpPr>
        <p:spPr>
          <a:xfrm>
            <a:off x="4336474" y="2078181"/>
            <a:ext cx="2590800" cy="1898073"/>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Algerian" panose="04020705040A02060702" pitchFamily="82" charset="0"/>
              </a:rPr>
              <a:t>YANGON</a:t>
            </a:r>
            <a:endParaRPr lang="en-NG" sz="2000" b="1" dirty="0">
              <a:solidFill>
                <a:schemeClr val="tx1"/>
              </a:solidFill>
              <a:latin typeface="Algerian" panose="04020705040A02060702" pitchFamily="82" charset="0"/>
            </a:endParaRPr>
          </a:p>
        </p:txBody>
      </p:sp>
      <p:sp>
        <p:nvSpPr>
          <p:cNvPr id="7" name="TextBox 6">
            <a:extLst>
              <a:ext uri="{FF2B5EF4-FFF2-40B4-BE49-F238E27FC236}">
                <a16:creationId xmlns:a16="http://schemas.microsoft.com/office/drawing/2014/main" id="{66227337-A242-E10B-F899-BCA01422BBD9}"/>
              </a:ext>
            </a:extLst>
          </p:cNvPr>
          <p:cNvSpPr txBox="1"/>
          <p:nvPr/>
        </p:nvSpPr>
        <p:spPr>
          <a:xfrm>
            <a:off x="2828005" y="386438"/>
            <a:ext cx="5687290" cy="584775"/>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3200" b="1" dirty="0">
                <a:ln w="0"/>
                <a:effectLst>
                  <a:outerShdw blurRad="38100" dist="19050" dir="2700000" algn="tl" rotWithShape="0">
                    <a:schemeClr val="dk1">
                      <a:alpha val="40000"/>
                    </a:schemeClr>
                  </a:outerShdw>
                </a:effectLst>
              </a:rPr>
              <a:t> AVERAGE RATINGS FOR CITY</a:t>
            </a:r>
            <a:endParaRPr lang="en-NG" sz="3200" b="1" dirty="0">
              <a:ln w="0"/>
              <a:effectLst>
                <a:outerShdw blurRad="38100" dist="19050" dir="2700000" algn="tl" rotWithShape="0">
                  <a:schemeClr val="dk1">
                    <a:alpha val="40000"/>
                  </a:schemeClr>
                </a:outerShdw>
              </a:effectLst>
            </a:endParaRPr>
          </a:p>
        </p:txBody>
      </p:sp>
      <p:sp>
        <p:nvSpPr>
          <p:cNvPr id="12" name="Isosceles Triangle 11">
            <a:extLst>
              <a:ext uri="{FF2B5EF4-FFF2-40B4-BE49-F238E27FC236}">
                <a16:creationId xmlns:a16="http://schemas.microsoft.com/office/drawing/2014/main" id="{5B15E0D8-CA52-56B1-7C2B-97E543FA9623}"/>
              </a:ext>
            </a:extLst>
          </p:cNvPr>
          <p:cNvSpPr/>
          <p:nvPr/>
        </p:nvSpPr>
        <p:spPr>
          <a:xfrm>
            <a:off x="1163782" y="1011381"/>
            <a:ext cx="2590800" cy="1066800"/>
          </a:xfrm>
          <a:prstGeom prst="triangle">
            <a:avLst/>
          </a:prstGeom>
          <a:solidFill>
            <a:schemeClr val="accent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Britannic Bold" panose="020B0903060703020204" pitchFamily="34" charset="0"/>
              </a:rPr>
              <a:t>7.07</a:t>
            </a:r>
            <a:endParaRPr lang="en-NG" sz="3200" b="1" dirty="0">
              <a:latin typeface="Britannic Bold" panose="020B0903060703020204" pitchFamily="34" charset="0"/>
            </a:endParaRPr>
          </a:p>
        </p:txBody>
      </p:sp>
      <p:sp>
        <p:nvSpPr>
          <p:cNvPr id="13" name="Isosceles Triangle 12">
            <a:extLst>
              <a:ext uri="{FF2B5EF4-FFF2-40B4-BE49-F238E27FC236}">
                <a16:creationId xmlns:a16="http://schemas.microsoft.com/office/drawing/2014/main" id="{12DC3699-EF6B-934A-6CE6-3814FBBB4C80}"/>
              </a:ext>
            </a:extLst>
          </p:cNvPr>
          <p:cNvSpPr/>
          <p:nvPr/>
        </p:nvSpPr>
        <p:spPr>
          <a:xfrm>
            <a:off x="7758545" y="1011381"/>
            <a:ext cx="2590800" cy="1066800"/>
          </a:xfrm>
          <a:prstGeom prst="triangle">
            <a:avLst/>
          </a:prstGeom>
          <a:solidFill>
            <a:schemeClr val="accent1">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latin typeface="Bernard MT Condensed" panose="02050806060905020404" pitchFamily="18" charset="0"/>
              </a:rPr>
              <a:t>6.81</a:t>
            </a:r>
            <a:endParaRPr lang="en-NG" sz="2800" b="1" dirty="0">
              <a:latin typeface="Bernard MT Condensed" panose="02050806060905020404" pitchFamily="18" charset="0"/>
            </a:endParaRPr>
          </a:p>
        </p:txBody>
      </p:sp>
      <p:sp>
        <p:nvSpPr>
          <p:cNvPr id="14" name="Isosceles Triangle 13">
            <a:extLst>
              <a:ext uri="{FF2B5EF4-FFF2-40B4-BE49-F238E27FC236}">
                <a16:creationId xmlns:a16="http://schemas.microsoft.com/office/drawing/2014/main" id="{E2888DC1-66D3-508F-E9B8-5B91920A98C0}"/>
              </a:ext>
            </a:extLst>
          </p:cNvPr>
          <p:cNvSpPr/>
          <p:nvPr/>
        </p:nvSpPr>
        <p:spPr>
          <a:xfrm>
            <a:off x="4329547" y="991297"/>
            <a:ext cx="2590800" cy="1066800"/>
          </a:xfrm>
          <a:prstGeom prst="triangle">
            <a:avLst/>
          </a:prstGeom>
          <a:solidFill>
            <a:schemeClr val="accent2">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Britannic Bold" panose="020B0903060703020204" pitchFamily="34" charset="0"/>
              </a:rPr>
              <a:t>7.02</a:t>
            </a:r>
            <a:endParaRPr lang="en-NG" sz="3200" b="1" dirty="0">
              <a:latin typeface="Britannic Bold" panose="020B0903060703020204" pitchFamily="34" charset="0"/>
            </a:endParaRPr>
          </a:p>
        </p:txBody>
      </p:sp>
      <p:sp>
        <p:nvSpPr>
          <p:cNvPr id="19" name="TextBox 18">
            <a:extLst>
              <a:ext uri="{FF2B5EF4-FFF2-40B4-BE49-F238E27FC236}">
                <a16:creationId xmlns:a16="http://schemas.microsoft.com/office/drawing/2014/main" id="{A0806D0A-110E-23DA-CD09-D726DC771E10}"/>
              </a:ext>
            </a:extLst>
          </p:cNvPr>
          <p:cNvSpPr txBox="1"/>
          <p:nvPr/>
        </p:nvSpPr>
        <p:spPr>
          <a:xfrm>
            <a:off x="1198418" y="4777488"/>
            <a:ext cx="10016837" cy="2031325"/>
          </a:xfrm>
          <a:prstGeom prst="rect">
            <a:avLst/>
          </a:prstGeom>
          <a:noFill/>
        </p:spPr>
        <p:txBody>
          <a:bodyPr wrap="square" rtlCol="0">
            <a:spAutoFit/>
          </a:bodyPr>
          <a:lstStyle/>
          <a:p>
            <a:r>
              <a:rPr lang="en-US" b="1" dirty="0"/>
              <a:t>This shows city ratings, with Naypyitaw receiving the highest rating at 7.07, followed closely by Yangon at 7.02. Mandalay has the lowest rating at 6.81, indicating varying levels of customer satisfaction across these cities. Naypyitaw: Rated at 7.07, with a revenue of 110,568 </a:t>
            </a:r>
            <a:r>
              <a:rPr lang="en-US" b="1" dirty="0" err="1"/>
              <a:t>NGN.Yangon</a:t>
            </a:r>
            <a:r>
              <a:rPr lang="en-US" b="1" dirty="0"/>
              <a:t>: Rated at 7.02, with a revenue of 106,200 </a:t>
            </a:r>
            <a:r>
              <a:rPr lang="en-US" b="1" dirty="0" err="1"/>
              <a:t>NGN.Mandalay</a:t>
            </a:r>
            <a:r>
              <a:rPr lang="en-US" b="1" dirty="0"/>
              <a:t>: Rated at 6.81, with a revenue of 106,197 </a:t>
            </a:r>
            <a:r>
              <a:rPr lang="en-US" b="1" dirty="0" err="1"/>
              <a:t>NGN.This</a:t>
            </a:r>
            <a:r>
              <a:rPr lang="en-US" b="1" dirty="0"/>
              <a:t> indicates that Naypyitaw has the highest rating and revenue, while Mandalay has the lowest rating but similar revenue to Yangon. The differences in ratings and revenue provide insights into customer satisfaction and financial performance across these cities.</a:t>
            </a:r>
            <a:endParaRPr lang="en-NG" b="1" dirty="0"/>
          </a:p>
        </p:txBody>
      </p:sp>
      <p:sp>
        <p:nvSpPr>
          <p:cNvPr id="21" name="TextBox 20">
            <a:extLst>
              <a:ext uri="{FF2B5EF4-FFF2-40B4-BE49-F238E27FC236}">
                <a16:creationId xmlns:a16="http://schemas.microsoft.com/office/drawing/2014/main" id="{B2317AA7-A16E-BEB4-75B6-A1B6FAAEECF4}"/>
              </a:ext>
            </a:extLst>
          </p:cNvPr>
          <p:cNvSpPr txBox="1"/>
          <p:nvPr/>
        </p:nvSpPr>
        <p:spPr>
          <a:xfrm>
            <a:off x="1842655" y="3301937"/>
            <a:ext cx="873957" cy="369332"/>
          </a:xfrm>
          <a:prstGeom prst="rect">
            <a:avLst/>
          </a:prstGeom>
          <a:noFill/>
        </p:spPr>
        <p:txBody>
          <a:bodyPr wrap="none" rtlCol="0">
            <a:spAutoFit/>
          </a:bodyPr>
          <a:lstStyle/>
          <a:p>
            <a:r>
              <a:rPr lang="en-US" b="1" dirty="0"/>
              <a:t>110,568</a:t>
            </a:r>
            <a:endParaRPr lang="en-NG" b="1" dirty="0"/>
          </a:p>
        </p:txBody>
      </p:sp>
      <p:sp>
        <p:nvSpPr>
          <p:cNvPr id="22" name="TextBox 21">
            <a:extLst>
              <a:ext uri="{FF2B5EF4-FFF2-40B4-BE49-F238E27FC236}">
                <a16:creationId xmlns:a16="http://schemas.microsoft.com/office/drawing/2014/main" id="{B3E9A249-F4B9-54AE-B4B1-AA57743F2F83}"/>
              </a:ext>
            </a:extLst>
          </p:cNvPr>
          <p:cNvSpPr txBox="1"/>
          <p:nvPr/>
        </p:nvSpPr>
        <p:spPr>
          <a:xfrm>
            <a:off x="5216237" y="3301937"/>
            <a:ext cx="910827" cy="369332"/>
          </a:xfrm>
          <a:prstGeom prst="rect">
            <a:avLst/>
          </a:prstGeom>
          <a:noFill/>
        </p:spPr>
        <p:txBody>
          <a:bodyPr wrap="none" rtlCol="0">
            <a:spAutoFit/>
          </a:bodyPr>
          <a:lstStyle/>
          <a:p>
            <a:r>
              <a:rPr lang="en-US" b="1" dirty="0"/>
              <a:t>106,200</a:t>
            </a:r>
            <a:endParaRPr lang="en-NG" b="1" dirty="0"/>
          </a:p>
        </p:txBody>
      </p:sp>
      <p:sp>
        <p:nvSpPr>
          <p:cNvPr id="23" name="TextBox 22">
            <a:extLst>
              <a:ext uri="{FF2B5EF4-FFF2-40B4-BE49-F238E27FC236}">
                <a16:creationId xmlns:a16="http://schemas.microsoft.com/office/drawing/2014/main" id="{C59EEAC0-3E13-9EB6-78BB-408134058B3C}"/>
              </a:ext>
            </a:extLst>
          </p:cNvPr>
          <p:cNvSpPr txBox="1"/>
          <p:nvPr/>
        </p:nvSpPr>
        <p:spPr>
          <a:xfrm>
            <a:off x="8616966" y="3304308"/>
            <a:ext cx="870751" cy="369332"/>
          </a:xfrm>
          <a:prstGeom prst="rect">
            <a:avLst/>
          </a:prstGeom>
          <a:noFill/>
        </p:spPr>
        <p:txBody>
          <a:bodyPr wrap="none" rtlCol="0">
            <a:spAutoFit/>
          </a:bodyPr>
          <a:lstStyle/>
          <a:p>
            <a:r>
              <a:rPr lang="en-US" b="1" dirty="0"/>
              <a:t>106,197</a:t>
            </a:r>
            <a:endParaRPr lang="en-NG" b="1" dirty="0"/>
          </a:p>
        </p:txBody>
      </p:sp>
      <p:sp>
        <p:nvSpPr>
          <p:cNvPr id="24" name="TextBox 23">
            <a:extLst>
              <a:ext uri="{FF2B5EF4-FFF2-40B4-BE49-F238E27FC236}">
                <a16:creationId xmlns:a16="http://schemas.microsoft.com/office/drawing/2014/main" id="{087799AA-CFB1-1448-263E-9BB0D25473C9}"/>
              </a:ext>
            </a:extLst>
          </p:cNvPr>
          <p:cNvSpPr txBox="1"/>
          <p:nvPr/>
        </p:nvSpPr>
        <p:spPr>
          <a:xfrm>
            <a:off x="5105400" y="4162681"/>
            <a:ext cx="1981200" cy="584775"/>
          </a:xfrm>
          <a:prstGeom prst="rect">
            <a:avLst/>
          </a:prstGeom>
          <a:no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wrap="square" rtlCol="0">
            <a:spAutoFit/>
          </a:bodyPr>
          <a:lstStyle/>
          <a:p>
            <a:pPr algn="ctr"/>
            <a:r>
              <a:rPr lang="en-US" sz="3200" b="1" dirty="0">
                <a:ln w="0"/>
                <a:effectLst>
                  <a:outerShdw blurRad="38100" dist="19050" dir="2700000" algn="tl" rotWithShape="0">
                    <a:schemeClr val="dk1">
                      <a:alpha val="40000"/>
                    </a:schemeClr>
                  </a:outerShdw>
                </a:effectLst>
              </a:rPr>
              <a:t>REVENUE</a:t>
            </a:r>
            <a:endParaRPr lang="en-NG" sz="3200" b="1" dirty="0">
              <a:ln w="0"/>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3271627093"/>
      </p:ext>
    </p:extLst>
  </p:cSld>
  <p:clrMapOvr>
    <a:masterClrMapping/>
  </p:clrMapOvr>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Modern 01">
      <a:majorFont>
        <a:latin typeface="Century Gothic"/>
        <a:ea typeface=""/>
        <a:cs typeface=""/>
      </a:majorFont>
      <a:minorFont>
        <a:latin typeface="Segoe UI Ligh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crosoft_Data_Driven_Financial_Corporate.potx" id="{AF0BB5A1-6D8A-4FE6-8E42-5BDD7830AEFF}" vid="{0057B11C-41A7-4209-873B-0AFB0F6811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65FB4EF-233A-4DD3-84CB-78A259E41FB2}">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Data-driven PowerPoint, from 24Slides</Template>
  <TotalTime>2476</TotalTime>
  <Words>727</Words>
  <Application>Microsoft Office PowerPoint</Application>
  <PresentationFormat>Widescreen</PresentationFormat>
  <Paragraphs>33</Paragraphs>
  <Slides>10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Bernard MT Condensed</vt:lpstr>
      <vt:lpstr>Britannic Bold</vt:lpstr>
      <vt:lpstr>Calibri</vt:lpstr>
      <vt:lpstr>Century Gothic</vt:lpstr>
      <vt:lpstr>Segoe UI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Slide 11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Boluwatife Ayangbade</dc:creator>
  <cp:lastModifiedBy>Bolu Ayangbade</cp:lastModifiedBy>
  <cp:revision>9</cp:revision>
  <dcterms:created xsi:type="dcterms:W3CDTF">2025-03-04T15:48:21Z</dcterms:created>
  <dcterms:modified xsi:type="dcterms:W3CDTF">2025-04-23T14:32:57Z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2025-04-23T14:32:57Z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b4de421b-53fa-40c8-8aef-7730a8898196</vt:lpwstr>
  </property>
  <property fmtid="{D5CDD505-2E9C-101B-9397-08002B2CF9AE}" pid="7" name="MSIP_Label_defa4170-0d19-0005-0004-bc88714345d2_ActionId">
    <vt:lpwstr>102cb0a6-065c-400e-b165-ec2e266a17ab</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