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13"/>
  </p:notesMasterIdLst>
  <p:sldIdLst>
    <p:sldId id="256" r:id="rId3"/>
    <p:sldId id="257" r:id="rId4"/>
    <p:sldId id="271" r:id="rId5"/>
    <p:sldId id="269" r:id="rId6"/>
    <p:sldId id="270" r:id="rId7"/>
    <p:sldId id="272" r:id="rId8"/>
    <p:sldId id="273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572"/>
  </p:normalViewPr>
  <p:slideViewPr>
    <p:cSldViewPr snapToGrid="0">
      <p:cViewPr varScale="1">
        <p:scale>
          <a:sx n="107" d="100"/>
          <a:sy n="107" d="100"/>
        </p:scale>
        <p:origin x="9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AB45D-F6DE-4180-9CC0-BB28C3FDB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266C6-80ED-4675-A0D5-EFD23023B00F}">
      <dgm:prSet/>
      <dgm:spPr/>
      <dgm:t>
        <a:bodyPr/>
        <a:lstStyle/>
        <a:p>
          <a:r>
            <a:rPr lang="en-US"/>
            <a:t>Synthetic Opioid overdose is the leading cause of Drug-involved Overdose death in the USA. (CDC, 2023)</a:t>
          </a:r>
        </a:p>
      </dgm:t>
    </dgm:pt>
    <dgm:pt modelId="{5661D2F6-8D8F-4AB7-A5B1-4CBDB224D275}" type="parTrans" cxnId="{123067C8-E5E7-42A2-8729-79E87DE9C556}">
      <dgm:prSet/>
      <dgm:spPr/>
      <dgm:t>
        <a:bodyPr/>
        <a:lstStyle/>
        <a:p>
          <a:endParaRPr lang="en-US"/>
        </a:p>
      </dgm:t>
    </dgm:pt>
    <dgm:pt modelId="{E5821DE3-0D4C-4843-8951-077CD0C9F7EE}" type="sibTrans" cxnId="{123067C8-E5E7-42A2-8729-79E87DE9C556}">
      <dgm:prSet/>
      <dgm:spPr/>
      <dgm:t>
        <a:bodyPr/>
        <a:lstStyle/>
        <a:p>
          <a:endParaRPr lang="en-US"/>
        </a:p>
      </dgm:t>
    </dgm:pt>
    <dgm:pt modelId="{12C89291-1FD8-43AB-8240-7122360FA79C}">
      <dgm:prSet/>
      <dgm:spPr/>
      <dgm:t>
        <a:bodyPr/>
        <a:lstStyle/>
        <a:p>
          <a:r>
            <a:rPr lang="en-US"/>
            <a:t>Prescription of multiple and concurrent unique opioids or an </a:t>
          </a:r>
          <a:r>
            <a:rPr lang="en-US" b="0" i="0"/>
            <a:t>opioid and benzodiazepine are medically necessary.</a:t>
          </a:r>
          <a:endParaRPr lang="en-US"/>
        </a:p>
      </dgm:t>
    </dgm:pt>
    <dgm:pt modelId="{C7830114-CE56-4185-AFA7-0F0BAA8CA12B}" type="parTrans" cxnId="{BF782314-D3F3-48E5-A010-CBBE539E18DB}">
      <dgm:prSet/>
      <dgm:spPr/>
      <dgm:t>
        <a:bodyPr/>
        <a:lstStyle/>
        <a:p>
          <a:endParaRPr lang="en-US"/>
        </a:p>
      </dgm:t>
    </dgm:pt>
    <dgm:pt modelId="{164B314A-3644-4269-BD72-1FD56EC5E06D}" type="sibTrans" cxnId="{BF782314-D3F3-48E5-A010-CBBE539E18DB}">
      <dgm:prSet/>
      <dgm:spPr/>
      <dgm:t>
        <a:bodyPr/>
        <a:lstStyle/>
        <a:p>
          <a:endParaRPr lang="en-US"/>
        </a:p>
      </dgm:t>
    </dgm:pt>
    <dgm:pt modelId="{6ED213F5-956C-4746-9AED-6B795F0EE3E6}">
      <dgm:prSet/>
      <dgm:spPr/>
      <dgm:t>
        <a:bodyPr/>
        <a:lstStyle/>
        <a:p>
          <a:r>
            <a:rPr lang="en-US" dirty="0"/>
            <a:t>CMS </a:t>
          </a:r>
          <a:r>
            <a:rPr lang="en-US" dirty="0" err="1"/>
            <a:t>eCQM</a:t>
          </a:r>
          <a:r>
            <a:rPr lang="en-US" dirty="0"/>
            <a:t> (Electronic Quality Improvement Measure) </a:t>
          </a:r>
          <a:r>
            <a:rPr lang="en-US" b="0" i="0" dirty="0"/>
            <a:t>Safe Use of Opioids - Concurrent Prescribing,</a:t>
          </a:r>
          <a:r>
            <a:rPr lang="en-US" dirty="0"/>
            <a:t> monitors the proportion of inpatient hospitalizations for patients 18 years of age and older prescribed, or continued on, two or more opioids or an opioid and benzodiazepine concurrently at discharge.</a:t>
          </a:r>
        </a:p>
      </dgm:t>
    </dgm:pt>
    <dgm:pt modelId="{5D6BEF04-AE4E-471C-BA36-AD50440406B6}" type="parTrans" cxnId="{E55A84A4-9F68-49FC-927C-8A96BA25C1C3}">
      <dgm:prSet/>
      <dgm:spPr/>
      <dgm:t>
        <a:bodyPr/>
        <a:lstStyle/>
        <a:p>
          <a:endParaRPr lang="en-US"/>
        </a:p>
      </dgm:t>
    </dgm:pt>
    <dgm:pt modelId="{7202584A-4424-4E59-A278-1E2CF17C5BE9}" type="sibTrans" cxnId="{E55A84A4-9F68-49FC-927C-8A96BA25C1C3}">
      <dgm:prSet/>
      <dgm:spPr/>
      <dgm:t>
        <a:bodyPr/>
        <a:lstStyle/>
        <a:p>
          <a:endParaRPr lang="en-US"/>
        </a:p>
      </dgm:t>
    </dgm:pt>
    <dgm:pt modelId="{4372519E-BD1A-FA43-9C3D-356F4A3FFB07}" type="pres">
      <dgm:prSet presAssocID="{F2FAB45D-F6DE-4180-9CC0-BB28C3FDB74E}" presName="linear" presStyleCnt="0">
        <dgm:presLayoutVars>
          <dgm:animLvl val="lvl"/>
          <dgm:resizeHandles val="exact"/>
        </dgm:presLayoutVars>
      </dgm:prSet>
      <dgm:spPr/>
    </dgm:pt>
    <dgm:pt modelId="{8EBF0DF8-8F81-8A43-9FB1-472D71A6A0E3}" type="pres">
      <dgm:prSet presAssocID="{4E0266C6-80ED-4675-A0D5-EFD23023B00F}" presName="parentText" presStyleLbl="node1" presStyleIdx="0" presStyleCnt="3" custLinFactY="-16591" custLinFactNeighborX="212" custLinFactNeighborY="-100000">
        <dgm:presLayoutVars>
          <dgm:chMax val="0"/>
          <dgm:bulletEnabled val="1"/>
        </dgm:presLayoutVars>
      </dgm:prSet>
      <dgm:spPr/>
    </dgm:pt>
    <dgm:pt modelId="{F670AEAA-F4FD-9141-9FC2-36882EEF24C3}" type="pres">
      <dgm:prSet presAssocID="{E5821DE3-0D4C-4843-8951-077CD0C9F7EE}" presName="spacer" presStyleCnt="0"/>
      <dgm:spPr/>
    </dgm:pt>
    <dgm:pt modelId="{C6D91A9C-BB93-3D48-B160-35E4069AE8A2}" type="pres">
      <dgm:prSet presAssocID="{12C89291-1FD8-43AB-8240-7122360FA79C}" presName="parentText" presStyleLbl="node1" presStyleIdx="1" presStyleCnt="3" custLinFactNeighborX="-165" custLinFactNeighborY="50002">
        <dgm:presLayoutVars>
          <dgm:chMax val="0"/>
          <dgm:bulletEnabled val="1"/>
        </dgm:presLayoutVars>
      </dgm:prSet>
      <dgm:spPr/>
    </dgm:pt>
    <dgm:pt modelId="{20F122B6-E466-3C4C-B597-A3038BA988F6}" type="pres">
      <dgm:prSet presAssocID="{164B314A-3644-4269-BD72-1FD56EC5E06D}" presName="spacer" presStyleCnt="0"/>
      <dgm:spPr/>
    </dgm:pt>
    <dgm:pt modelId="{5ADE3023-2C2D-5E4A-AF57-B48BA02E003C}" type="pres">
      <dgm:prSet presAssocID="{6ED213F5-956C-4746-9AED-6B795F0EE3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782314-D3F3-48E5-A010-CBBE539E18DB}" srcId="{F2FAB45D-F6DE-4180-9CC0-BB28C3FDB74E}" destId="{12C89291-1FD8-43AB-8240-7122360FA79C}" srcOrd="1" destOrd="0" parTransId="{C7830114-CE56-4185-AFA7-0F0BAA8CA12B}" sibTransId="{164B314A-3644-4269-BD72-1FD56EC5E06D}"/>
    <dgm:cxn modelId="{7CB0441E-E5F3-E545-AA4F-78E4263751F6}" type="presOf" srcId="{F2FAB45D-F6DE-4180-9CC0-BB28C3FDB74E}" destId="{4372519E-BD1A-FA43-9C3D-356F4A3FFB07}" srcOrd="0" destOrd="0" presId="urn:microsoft.com/office/officeart/2005/8/layout/vList2"/>
    <dgm:cxn modelId="{44B14477-2173-D04E-909C-075182D277F0}" type="presOf" srcId="{4E0266C6-80ED-4675-A0D5-EFD23023B00F}" destId="{8EBF0DF8-8F81-8A43-9FB1-472D71A6A0E3}" srcOrd="0" destOrd="0" presId="urn:microsoft.com/office/officeart/2005/8/layout/vList2"/>
    <dgm:cxn modelId="{FB0C6885-8C5D-6348-80DE-57A056A716C8}" type="presOf" srcId="{6ED213F5-956C-4746-9AED-6B795F0EE3E6}" destId="{5ADE3023-2C2D-5E4A-AF57-B48BA02E003C}" srcOrd="0" destOrd="0" presId="urn:microsoft.com/office/officeart/2005/8/layout/vList2"/>
    <dgm:cxn modelId="{E55A84A4-9F68-49FC-927C-8A96BA25C1C3}" srcId="{F2FAB45D-F6DE-4180-9CC0-BB28C3FDB74E}" destId="{6ED213F5-956C-4746-9AED-6B795F0EE3E6}" srcOrd="2" destOrd="0" parTransId="{5D6BEF04-AE4E-471C-BA36-AD50440406B6}" sibTransId="{7202584A-4424-4E59-A278-1E2CF17C5BE9}"/>
    <dgm:cxn modelId="{123067C8-E5E7-42A2-8729-79E87DE9C556}" srcId="{F2FAB45D-F6DE-4180-9CC0-BB28C3FDB74E}" destId="{4E0266C6-80ED-4675-A0D5-EFD23023B00F}" srcOrd="0" destOrd="0" parTransId="{5661D2F6-8D8F-4AB7-A5B1-4CBDB224D275}" sibTransId="{E5821DE3-0D4C-4843-8951-077CD0C9F7EE}"/>
    <dgm:cxn modelId="{E6467DF2-2156-FF48-B605-C6C3199E5C9F}" type="presOf" srcId="{12C89291-1FD8-43AB-8240-7122360FA79C}" destId="{C6D91A9C-BB93-3D48-B160-35E4069AE8A2}" srcOrd="0" destOrd="0" presId="urn:microsoft.com/office/officeart/2005/8/layout/vList2"/>
    <dgm:cxn modelId="{41367C69-7F24-8745-B96F-1A751F42CC1D}" type="presParOf" srcId="{4372519E-BD1A-FA43-9C3D-356F4A3FFB07}" destId="{8EBF0DF8-8F81-8A43-9FB1-472D71A6A0E3}" srcOrd="0" destOrd="0" presId="urn:microsoft.com/office/officeart/2005/8/layout/vList2"/>
    <dgm:cxn modelId="{9A15CB06-CD5F-0D44-ADC3-A1226131C4A0}" type="presParOf" srcId="{4372519E-BD1A-FA43-9C3D-356F4A3FFB07}" destId="{F670AEAA-F4FD-9141-9FC2-36882EEF24C3}" srcOrd="1" destOrd="0" presId="urn:microsoft.com/office/officeart/2005/8/layout/vList2"/>
    <dgm:cxn modelId="{7F8F62E1-3281-7A4E-9E4B-617D9AC97045}" type="presParOf" srcId="{4372519E-BD1A-FA43-9C3D-356F4A3FFB07}" destId="{C6D91A9C-BB93-3D48-B160-35E4069AE8A2}" srcOrd="2" destOrd="0" presId="urn:microsoft.com/office/officeart/2005/8/layout/vList2"/>
    <dgm:cxn modelId="{8B05B11F-5240-934E-A1DB-2A445F14053D}" type="presParOf" srcId="{4372519E-BD1A-FA43-9C3D-356F4A3FFB07}" destId="{20F122B6-E466-3C4C-B597-A3038BA988F6}" srcOrd="3" destOrd="0" presId="urn:microsoft.com/office/officeart/2005/8/layout/vList2"/>
    <dgm:cxn modelId="{0339AE46-9CB2-2841-ACE2-A2C8BC788043}" type="presParOf" srcId="{4372519E-BD1A-FA43-9C3D-356F4A3FFB07}" destId="{5ADE3023-2C2D-5E4A-AF57-B48BA02E00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AB45D-F6DE-4180-9CC0-BB28C3FDB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266C6-80ED-4675-A0D5-EFD23023B00F}">
      <dgm:prSet/>
      <dgm:spPr/>
      <dgm:t>
        <a:bodyPr/>
        <a:lstStyle/>
        <a:p>
          <a:r>
            <a:rPr lang="en-US" b="0" i="0" dirty="0"/>
            <a:t>Quality measures are tools that can help us measure or quantify healthcare processes, outcomes, patient satisfactions.</a:t>
          </a:r>
          <a:endParaRPr lang="en-US" dirty="0"/>
        </a:p>
      </dgm:t>
    </dgm:pt>
    <dgm:pt modelId="{5661D2F6-8D8F-4AB7-A5B1-4CBDB224D275}" type="parTrans" cxnId="{123067C8-E5E7-42A2-8729-79E87DE9C556}">
      <dgm:prSet/>
      <dgm:spPr/>
      <dgm:t>
        <a:bodyPr/>
        <a:lstStyle/>
        <a:p>
          <a:endParaRPr lang="en-US"/>
        </a:p>
      </dgm:t>
    </dgm:pt>
    <dgm:pt modelId="{E5821DE3-0D4C-4843-8951-077CD0C9F7EE}" type="sibTrans" cxnId="{123067C8-E5E7-42A2-8729-79E87DE9C556}">
      <dgm:prSet/>
      <dgm:spPr/>
      <dgm:t>
        <a:bodyPr/>
        <a:lstStyle/>
        <a:p>
          <a:endParaRPr lang="en-US"/>
        </a:p>
      </dgm:t>
    </dgm:pt>
    <dgm:pt modelId="{12C89291-1FD8-43AB-8240-7122360FA79C}">
      <dgm:prSet/>
      <dgm:spPr/>
      <dgm:t>
        <a:bodyPr/>
        <a:lstStyle/>
        <a:p>
          <a:r>
            <a:rPr lang="en-US" b="0" i="0" dirty="0"/>
            <a:t>The control chart is used to study how a process changes over time. Data are plotted in time order. A control chart always has a central line for the average, an upper line for the upper control limit, and a lower line for the lower control limit.</a:t>
          </a:r>
          <a:endParaRPr lang="en-US" dirty="0"/>
        </a:p>
      </dgm:t>
    </dgm:pt>
    <dgm:pt modelId="{C7830114-CE56-4185-AFA7-0F0BAA8CA12B}" type="parTrans" cxnId="{BF782314-D3F3-48E5-A010-CBBE539E18DB}">
      <dgm:prSet/>
      <dgm:spPr/>
      <dgm:t>
        <a:bodyPr/>
        <a:lstStyle/>
        <a:p>
          <a:endParaRPr lang="en-US"/>
        </a:p>
      </dgm:t>
    </dgm:pt>
    <dgm:pt modelId="{164B314A-3644-4269-BD72-1FD56EC5E06D}" type="sibTrans" cxnId="{BF782314-D3F3-48E5-A010-CBBE539E18DB}">
      <dgm:prSet/>
      <dgm:spPr/>
      <dgm:t>
        <a:bodyPr/>
        <a:lstStyle/>
        <a:p>
          <a:endParaRPr lang="en-US"/>
        </a:p>
      </dgm:t>
    </dgm:pt>
    <dgm:pt modelId="{6ED213F5-956C-4746-9AED-6B795F0EE3E6}">
      <dgm:prSet/>
      <dgm:spPr/>
      <dgm:t>
        <a:bodyPr/>
        <a:lstStyle/>
        <a:p>
          <a:r>
            <a:rPr lang="en-US" b="0" i="0" dirty="0"/>
            <a:t>In Healthcare, Control charts are used to gain critical insight into opportunities, understand the efficacy of initiatives, and sustain improved processes over time.</a:t>
          </a:r>
          <a:endParaRPr lang="en-US" dirty="0"/>
        </a:p>
      </dgm:t>
    </dgm:pt>
    <dgm:pt modelId="{5D6BEF04-AE4E-471C-BA36-AD50440406B6}" type="parTrans" cxnId="{E55A84A4-9F68-49FC-927C-8A96BA25C1C3}">
      <dgm:prSet/>
      <dgm:spPr/>
      <dgm:t>
        <a:bodyPr/>
        <a:lstStyle/>
        <a:p>
          <a:endParaRPr lang="en-US"/>
        </a:p>
      </dgm:t>
    </dgm:pt>
    <dgm:pt modelId="{7202584A-4424-4E59-A278-1E2CF17C5BE9}" type="sibTrans" cxnId="{E55A84A4-9F68-49FC-927C-8A96BA25C1C3}">
      <dgm:prSet/>
      <dgm:spPr/>
      <dgm:t>
        <a:bodyPr/>
        <a:lstStyle/>
        <a:p>
          <a:endParaRPr lang="en-US"/>
        </a:p>
      </dgm:t>
    </dgm:pt>
    <dgm:pt modelId="{577CEE3C-63FF-490F-9753-E04FA3C41A13}">
      <dgm:prSet/>
      <dgm:spPr/>
      <dgm:t>
        <a:bodyPr/>
        <a:lstStyle/>
        <a:p>
          <a:r>
            <a:rPr lang="en-US" dirty="0"/>
            <a:t>Control Charts are leveraged in Plan-Do-Study-Act Cycles</a:t>
          </a:r>
        </a:p>
      </dgm:t>
    </dgm:pt>
    <dgm:pt modelId="{905D866E-6F53-443C-89A9-27810BBD5313}" type="parTrans" cxnId="{7B45B01D-6B11-4C76-86C7-ABF63462A2D3}">
      <dgm:prSet/>
      <dgm:spPr/>
      <dgm:t>
        <a:bodyPr/>
        <a:lstStyle/>
        <a:p>
          <a:endParaRPr lang="en-US"/>
        </a:p>
      </dgm:t>
    </dgm:pt>
    <dgm:pt modelId="{4D46001E-8AAD-453B-85FF-E6C7719074DA}" type="sibTrans" cxnId="{7B45B01D-6B11-4C76-86C7-ABF63462A2D3}">
      <dgm:prSet/>
      <dgm:spPr/>
      <dgm:t>
        <a:bodyPr/>
        <a:lstStyle/>
        <a:p>
          <a:endParaRPr lang="en-US"/>
        </a:p>
      </dgm:t>
    </dgm:pt>
    <dgm:pt modelId="{4372519E-BD1A-FA43-9C3D-356F4A3FFB07}" type="pres">
      <dgm:prSet presAssocID="{F2FAB45D-F6DE-4180-9CC0-BB28C3FDB74E}" presName="linear" presStyleCnt="0">
        <dgm:presLayoutVars>
          <dgm:animLvl val="lvl"/>
          <dgm:resizeHandles val="exact"/>
        </dgm:presLayoutVars>
      </dgm:prSet>
      <dgm:spPr/>
    </dgm:pt>
    <dgm:pt modelId="{8EBF0DF8-8F81-8A43-9FB1-472D71A6A0E3}" type="pres">
      <dgm:prSet presAssocID="{4E0266C6-80ED-4675-A0D5-EFD23023B00F}" presName="parentText" presStyleLbl="node1" presStyleIdx="0" presStyleCnt="4" custLinFactNeighborX="165">
        <dgm:presLayoutVars>
          <dgm:chMax val="0"/>
          <dgm:bulletEnabled val="1"/>
        </dgm:presLayoutVars>
      </dgm:prSet>
      <dgm:spPr/>
    </dgm:pt>
    <dgm:pt modelId="{F670AEAA-F4FD-9141-9FC2-36882EEF24C3}" type="pres">
      <dgm:prSet presAssocID="{E5821DE3-0D4C-4843-8951-077CD0C9F7EE}" presName="spacer" presStyleCnt="0"/>
      <dgm:spPr/>
    </dgm:pt>
    <dgm:pt modelId="{C6D91A9C-BB93-3D48-B160-35E4069AE8A2}" type="pres">
      <dgm:prSet presAssocID="{12C89291-1FD8-43AB-8240-7122360FA79C}" presName="parentText" presStyleLbl="node1" presStyleIdx="1" presStyleCnt="4" custLinFactNeighborX="-165" custLinFactNeighborY="50002">
        <dgm:presLayoutVars>
          <dgm:chMax val="0"/>
          <dgm:bulletEnabled val="1"/>
        </dgm:presLayoutVars>
      </dgm:prSet>
      <dgm:spPr/>
    </dgm:pt>
    <dgm:pt modelId="{20F122B6-E466-3C4C-B597-A3038BA988F6}" type="pres">
      <dgm:prSet presAssocID="{164B314A-3644-4269-BD72-1FD56EC5E06D}" presName="spacer" presStyleCnt="0"/>
      <dgm:spPr/>
    </dgm:pt>
    <dgm:pt modelId="{5ADE3023-2C2D-5E4A-AF57-B48BA02E003C}" type="pres">
      <dgm:prSet presAssocID="{6ED213F5-956C-4746-9AED-6B795F0EE3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F4F1E7-BC65-5A44-82C3-35B5E290AE44}" type="pres">
      <dgm:prSet presAssocID="{7202584A-4424-4E59-A278-1E2CF17C5BE9}" presName="spacer" presStyleCnt="0"/>
      <dgm:spPr/>
    </dgm:pt>
    <dgm:pt modelId="{CB6BF25E-A1C6-EB48-B195-B11AD5FBFB77}" type="pres">
      <dgm:prSet presAssocID="{577CEE3C-63FF-490F-9753-E04FA3C41A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782314-D3F3-48E5-A010-CBBE539E18DB}" srcId="{F2FAB45D-F6DE-4180-9CC0-BB28C3FDB74E}" destId="{12C89291-1FD8-43AB-8240-7122360FA79C}" srcOrd="1" destOrd="0" parTransId="{C7830114-CE56-4185-AFA7-0F0BAA8CA12B}" sibTransId="{164B314A-3644-4269-BD72-1FD56EC5E06D}"/>
    <dgm:cxn modelId="{7B45B01D-6B11-4C76-86C7-ABF63462A2D3}" srcId="{F2FAB45D-F6DE-4180-9CC0-BB28C3FDB74E}" destId="{577CEE3C-63FF-490F-9753-E04FA3C41A13}" srcOrd="3" destOrd="0" parTransId="{905D866E-6F53-443C-89A9-27810BBD5313}" sibTransId="{4D46001E-8AAD-453B-85FF-E6C7719074DA}"/>
    <dgm:cxn modelId="{7CB0441E-E5F3-E545-AA4F-78E4263751F6}" type="presOf" srcId="{F2FAB45D-F6DE-4180-9CC0-BB28C3FDB74E}" destId="{4372519E-BD1A-FA43-9C3D-356F4A3FFB07}" srcOrd="0" destOrd="0" presId="urn:microsoft.com/office/officeart/2005/8/layout/vList2"/>
    <dgm:cxn modelId="{44B14477-2173-D04E-909C-075182D277F0}" type="presOf" srcId="{4E0266C6-80ED-4675-A0D5-EFD23023B00F}" destId="{8EBF0DF8-8F81-8A43-9FB1-472D71A6A0E3}" srcOrd="0" destOrd="0" presId="urn:microsoft.com/office/officeart/2005/8/layout/vList2"/>
    <dgm:cxn modelId="{FB0C6885-8C5D-6348-80DE-57A056A716C8}" type="presOf" srcId="{6ED213F5-956C-4746-9AED-6B795F0EE3E6}" destId="{5ADE3023-2C2D-5E4A-AF57-B48BA02E003C}" srcOrd="0" destOrd="0" presId="urn:microsoft.com/office/officeart/2005/8/layout/vList2"/>
    <dgm:cxn modelId="{E55A84A4-9F68-49FC-927C-8A96BA25C1C3}" srcId="{F2FAB45D-F6DE-4180-9CC0-BB28C3FDB74E}" destId="{6ED213F5-956C-4746-9AED-6B795F0EE3E6}" srcOrd="2" destOrd="0" parTransId="{5D6BEF04-AE4E-471C-BA36-AD50440406B6}" sibTransId="{7202584A-4424-4E59-A278-1E2CF17C5BE9}"/>
    <dgm:cxn modelId="{123067C8-E5E7-42A2-8729-79E87DE9C556}" srcId="{F2FAB45D-F6DE-4180-9CC0-BB28C3FDB74E}" destId="{4E0266C6-80ED-4675-A0D5-EFD23023B00F}" srcOrd="0" destOrd="0" parTransId="{5661D2F6-8D8F-4AB7-A5B1-4CBDB224D275}" sibTransId="{E5821DE3-0D4C-4843-8951-077CD0C9F7EE}"/>
    <dgm:cxn modelId="{167084CB-8AB4-AB48-A102-3A012413278F}" type="presOf" srcId="{577CEE3C-63FF-490F-9753-E04FA3C41A13}" destId="{CB6BF25E-A1C6-EB48-B195-B11AD5FBFB77}" srcOrd="0" destOrd="0" presId="urn:microsoft.com/office/officeart/2005/8/layout/vList2"/>
    <dgm:cxn modelId="{E6467DF2-2156-FF48-B605-C6C3199E5C9F}" type="presOf" srcId="{12C89291-1FD8-43AB-8240-7122360FA79C}" destId="{C6D91A9C-BB93-3D48-B160-35E4069AE8A2}" srcOrd="0" destOrd="0" presId="urn:microsoft.com/office/officeart/2005/8/layout/vList2"/>
    <dgm:cxn modelId="{41367C69-7F24-8745-B96F-1A751F42CC1D}" type="presParOf" srcId="{4372519E-BD1A-FA43-9C3D-356F4A3FFB07}" destId="{8EBF0DF8-8F81-8A43-9FB1-472D71A6A0E3}" srcOrd="0" destOrd="0" presId="urn:microsoft.com/office/officeart/2005/8/layout/vList2"/>
    <dgm:cxn modelId="{9A15CB06-CD5F-0D44-ADC3-A1226131C4A0}" type="presParOf" srcId="{4372519E-BD1A-FA43-9C3D-356F4A3FFB07}" destId="{F670AEAA-F4FD-9141-9FC2-36882EEF24C3}" srcOrd="1" destOrd="0" presId="urn:microsoft.com/office/officeart/2005/8/layout/vList2"/>
    <dgm:cxn modelId="{7F8F62E1-3281-7A4E-9E4B-617D9AC97045}" type="presParOf" srcId="{4372519E-BD1A-FA43-9C3D-356F4A3FFB07}" destId="{C6D91A9C-BB93-3D48-B160-35E4069AE8A2}" srcOrd="2" destOrd="0" presId="urn:microsoft.com/office/officeart/2005/8/layout/vList2"/>
    <dgm:cxn modelId="{8B05B11F-5240-934E-A1DB-2A445F14053D}" type="presParOf" srcId="{4372519E-BD1A-FA43-9C3D-356F4A3FFB07}" destId="{20F122B6-E466-3C4C-B597-A3038BA988F6}" srcOrd="3" destOrd="0" presId="urn:microsoft.com/office/officeart/2005/8/layout/vList2"/>
    <dgm:cxn modelId="{0339AE46-9CB2-2841-ACE2-A2C8BC788043}" type="presParOf" srcId="{4372519E-BD1A-FA43-9C3D-356F4A3FFB07}" destId="{5ADE3023-2C2D-5E4A-AF57-B48BA02E003C}" srcOrd="4" destOrd="0" presId="urn:microsoft.com/office/officeart/2005/8/layout/vList2"/>
    <dgm:cxn modelId="{1B3AE325-3A83-1C47-ACB9-2A163004D8B6}" type="presParOf" srcId="{4372519E-BD1A-FA43-9C3D-356F4A3FFB07}" destId="{5BF4F1E7-BC65-5A44-82C3-35B5E290AE44}" srcOrd="5" destOrd="0" presId="urn:microsoft.com/office/officeart/2005/8/layout/vList2"/>
    <dgm:cxn modelId="{78B7DFBA-3C75-3B43-9EEC-FD08204732E4}" type="presParOf" srcId="{4372519E-BD1A-FA43-9C3D-356F4A3FFB07}" destId="{CB6BF25E-A1C6-EB48-B195-B11AD5FBFB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FAB45D-F6DE-4180-9CC0-BB28C3FDB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266C6-80ED-4675-A0D5-EFD23023B00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Rubik"/>
            </a:rPr>
            <a:t>Inpatient hospitalizations less than or equal to 120 days at the end of the measurement period</a:t>
          </a:r>
          <a:endParaRPr lang="en-US" dirty="0">
            <a:solidFill>
              <a:schemeClr val="bg1"/>
            </a:solidFill>
          </a:endParaRPr>
        </a:p>
      </dgm:t>
    </dgm:pt>
    <dgm:pt modelId="{5661D2F6-8D8F-4AB7-A5B1-4CBDB224D275}" type="parTrans" cxnId="{123067C8-E5E7-42A2-8729-79E87DE9C556}">
      <dgm:prSet/>
      <dgm:spPr/>
      <dgm:t>
        <a:bodyPr/>
        <a:lstStyle/>
        <a:p>
          <a:endParaRPr lang="en-US"/>
        </a:p>
      </dgm:t>
    </dgm:pt>
    <dgm:pt modelId="{E5821DE3-0D4C-4843-8951-077CD0C9F7EE}" type="sibTrans" cxnId="{123067C8-E5E7-42A2-8729-79E87DE9C556}">
      <dgm:prSet/>
      <dgm:spPr/>
      <dgm:t>
        <a:bodyPr/>
        <a:lstStyle/>
        <a:p>
          <a:endParaRPr lang="en-US"/>
        </a:p>
      </dgm:t>
    </dgm:pt>
    <dgm:pt modelId="{12C89291-1FD8-43AB-8240-7122360FA79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Rubik"/>
            </a:rPr>
            <a:t>The patient is 18 years of age and older at the start of the encounter</a:t>
          </a:r>
          <a:endParaRPr lang="en-US" dirty="0">
            <a:solidFill>
              <a:schemeClr val="bg1"/>
            </a:solidFill>
          </a:endParaRPr>
        </a:p>
      </dgm:t>
    </dgm:pt>
    <dgm:pt modelId="{C7830114-CE56-4185-AFA7-0F0BAA8CA12B}" type="parTrans" cxnId="{BF782314-D3F3-48E5-A010-CBBE539E18DB}">
      <dgm:prSet/>
      <dgm:spPr/>
      <dgm:t>
        <a:bodyPr/>
        <a:lstStyle/>
        <a:p>
          <a:endParaRPr lang="en-US"/>
        </a:p>
      </dgm:t>
    </dgm:pt>
    <dgm:pt modelId="{164B314A-3644-4269-BD72-1FD56EC5E06D}" type="sibTrans" cxnId="{BF782314-D3F3-48E5-A010-CBBE539E18DB}">
      <dgm:prSet/>
      <dgm:spPr/>
      <dgm:t>
        <a:bodyPr/>
        <a:lstStyle/>
        <a:p>
          <a:endParaRPr lang="en-US"/>
        </a:p>
      </dgm:t>
    </dgm:pt>
    <dgm:pt modelId="{6ED213F5-956C-4746-9AED-6B795F0EE3E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Rubik"/>
            </a:rPr>
            <a:t>Prescribed one or more new or continuing opioids or benzodiazepines at discharge</a:t>
          </a:r>
          <a:endParaRPr lang="en-US" dirty="0">
            <a:solidFill>
              <a:schemeClr val="bg1"/>
            </a:solidFill>
          </a:endParaRPr>
        </a:p>
      </dgm:t>
    </dgm:pt>
    <dgm:pt modelId="{5D6BEF04-AE4E-471C-BA36-AD50440406B6}" type="parTrans" cxnId="{E55A84A4-9F68-49FC-927C-8A96BA25C1C3}">
      <dgm:prSet/>
      <dgm:spPr/>
      <dgm:t>
        <a:bodyPr/>
        <a:lstStyle/>
        <a:p>
          <a:endParaRPr lang="en-US"/>
        </a:p>
      </dgm:t>
    </dgm:pt>
    <dgm:pt modelId="{7202584A-4424-4E59-A278-1E2CF17C5BE9}" type="sibTrans" cxnId="{E55A84A4-9F68-49FC-927C-8A96BA25C1C3}">
      <dgm:prSet/>
      <dgm:spPr/>
      <dgm:t>
        <a:bodyPr/>
        <a:lstStyle/>
        <a:p>
          <a:endParaRPr lang="en-US"/>
        </a:p>
      </dgm:t>
    </dgm:pt>
    <dgm:pt modelId="{577CEE3C-63FF-490F-9753-E04FA3C41A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Rubik"/>
            </a:rPr>
            <a:t>Admitted between the Years 2112 and 2132</a:t>
          </a:r>
          <a:endParaRPr lang="en-US" dirty="0">
            <a:solidFill>
              <a:schemeClr val="bg1"/>
            </a:solidFill>
          </a:endParaRPr>
        </a:p>
      </dgm:t>
    </dgm:pt>
    <dgm:pt modelId="{905D866E-6F53-443C-89A9-27810BBD5313}" type="parTrans" cxnId="{7B45B01D-6B11-4C76-86C7-ABF63462A2D3}">
      <dgm:prSet/>
      <dgm:spPr/>
      <dgm:t>
        <a:bodyPr/>
        <a:lstStyle/>
        <a:p>
          <a:endParaRPr lang="en-US"/>
        </a:p>
      </dgm:t>
    </dgm:pt>
    <dgm:pt modelId="{4D46001E-8AAD-453B-85FF-E6C7719074DA}" type="sibTrans" cxnId="{7B45B01D-6B11-4C76-86C7-ABF63462A2D3}">
      <dgm:prSet/>
      <dgm:spPr/>
      <dgm:t>
        <a:bodyPr/>
        <a:lstStyle/>
        <a:p>
          <a:endParaRPr lang="en-US"/>
        </a:p>
      </dgm:t>
    </dgm:pt>
    <dgm:pt modelId="{B2A8810E-BFCA-6646-B42B-B65EE31A6CF0}">
      <dgm:prSet/>
      <dgm:spPr/>
      <dgm:t>
        <a:bodyPr/>
        <a:lstStyle/>
        <a:p>
          <a:r>
            <a:rPr lang="en-US" dirty="0"/>
            <a:t>Exclude patients who expire during the hospital stay </a:t>
          </a:r>
        </a:p>
      </dgm:t>
    </dgm:pt>
    <dgm:pt modelId="{D35764C8-C575-2244-B165-0FFE001A5190}" type="parTrans" cxnId="{8AFFD6AD-1C81-2E45-B9B4-A9768107D25A}">
      <dgm:prSet/>
      <dgm:spPr/>
      <dgm:t>
        <a:bodyPr/>
        <a:lstStyle/>
        <a:p>
          <a:endParaRPr lang="en-US"/>
        </a:p>
      </dgm:t>
    </dgm:pt>
    <dgm:pt modelId="{C6EBBF90-819D-F64A-8D93-7C42930A6378}" type="sibTrans" cxnId="{8AFFD6AD-1C81-2E45-B9B4-A9768107D25A}">
      <dgm:prSet/>
      <dgm:spPr/>
      <dgm:t>
        <a:bodyPr/>
        <a:lstStyle/>
        <a:p>
          <a:endParaRPr lang="en-US"/>
        </a:p>
      </dgm:t>
    </dgm:pt>
    <dgm:pt modelId="{4372519E-BD1A-FA43-9C3D-356F4A3FFB07}" type="pres">
      <dgm:prSet presAssocID="{F2FAB45D-F6DE-4180-9CC0-BB28C3FDB74E}" presName="linear" presStyleCnt="0">
        <dgm:presLayoutVars>
          <dgm:animLvl val="lvl"/>
          <dgm:resizeHandles val="exact"/>
        </dgm:presLayoutVars>
      </dgm:prSet>
      <dgm:spPr/>
    </dgm:pt>
    <dgm:pt modelId="{8EBF0DF8-8F81-8A43-9FB1-472D71A6A0E3}" type="pres">
      <dgm:prSet presAssocID="{4E0266C6-80ED-4675-A0D5-EFD23023B0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70AEAA-F4FD-9141-9FC2-36882EEF24C3}" type="pres">
      <dgm:prSet presAssocID="{E5821DE3-0D4C-4843-8951-077CD0C9F7EE}" presName="spacer" presStyleCnt="0"/>
      <dgm:spPr/>
    </dgm:pt>
    <dgm:pt modelId="{C6D91A9C-BB93-3D48-B160-35E4069AE8A2}" type="pres">
      <dgm:prSet presAssocID="{12C89291-1FD8-43AB-8240-7122360FA79C}" presName="parentText" presStyleLbl="node1" presStyleIdx="1" presStyleCnt="5" custLinFactNeighborX="1289" custLinFactNeighborY="-53994">
        <dgm:presLayoutVars>
          <dgm:chMax val="0"/>
          <dgm:bulletEnabled val="1"/>
        </dgm:presLayoutVars>
      </dgm:prSet>
      <dgm:spPr/>
    </dgm:pt>
    <dgm:pt modelId="{20F122B6-E466-3C4C-B597-A3038BA988F6}" type="pres">
      <dgm:prSet presAssocID="{164B314A-3644-4269-BD72-1FD56EC5E06D}" presName="spacer" presStyleCnt="0"/>
      <dgm:spPr/>
    </dgm:pt>
    <dgm:pt modelId="{5ADE3023-2C2D-5E4A-AF57-B48BA02E003C}" type="pres">
      <dgm:prSet presAssocID="{6ED213F5-956C-4746-9AED-6B795F0EE3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BF4F1E7-BC65-5A44-82C3-35B5E290AE44}" type="pres">
      <dgm:prSet presAssocID="{7202584A-4424-4E59-A278-1E2CF17C5BE9}" presName="spacer" presStyleCnt="0"/>
      <dgm:spPr/>
    </dgm:pt>
    <dgm:pt modelId="{CB6BF25E-A1C6-EB48-B195-B11AD5FBFB77}" type="pres">
      <dgm:prSet presAssocID="{577CEE3C-63FF-490F-9753-E04FA3C41A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8FEA3C-8C20-3643-9C9A-83C925B8FDF1}" type="pres">
      <dgm:prSet presAssocID="{4D46001E-8AAD-453B-85FF-E6C7719074DA}" presName="spacer" presStyleCnt="0"/>
      <dgm:spPr/>
    </dgm:pt>
    <dgm:pt modelId="{8F89B285-B6AF-5247-B6B4-B2A219690E11}" type="pres">
      <dgm:prSet presAssocID="{B2A8810E-BFCA-6646-B42B-B65EE31A6C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782314-D3F3-48E5-A010-CBBE539E18DB}" srcId="{F2FAB45D-F6DE-4180-9CC0-BB28C3FDB74E}" destId="{12C89291-1FD8-43AB-8240-7122360FA79C}" srcOrd="1" destOrd="0" parTransId="{C7830114-CE56-4185-AFA7-0F0BAA8CA12B}" sibTransId="{164B314A-3644-4269-BD72-1FD56EC5E06D}"/>
    <dgm:cxn modelId="{7B45B01D-6B11-4C76-86C7-ABF63462A2D3}" srcId="{F2FAB45D-F6DE-4180-9CC0-BB28C3FDB74E}" destId="{577CEE3C-63FF-490F-9753-E04FA3C41A13}" srcOrd="3" destOrd="0" parTransId="{905D866E-6F53-443C-89A9-27810BBD5313}" sibTransId="{4D46001E-8AAD-453B-85FF-E6C7719074DA}"/>
    <dgm:cxn modelId="{7CB0441E-E5F3-E545-AA4F-78E4263751F6}" type="presOf" srcId="{F2FAB45D-F6DE-4180-9CC0-BB28C3FDB74E}" destId="{4372519E-BD1A-FA43-9C3D-356F4A3FFB07}" srcOrd="0" destOrd="0" presId="urn:microsoft.com/office/officeart/2005/8/layout/vList2"/>
    <dgm:cxn modelId="{44B14477-2173-D04E-909C-075182D277F0}" type="presOf" srcId="{4E0266C6-80ED-4675-A0D5-EFD23023B00F}" destId="{8EBF0DF8-8F81-8A43-9FB1-472D71A6A0E3}" srcOrd="0" destOrd="0" presId="urn:microsoft.com/office/officeart/2005/8/layout/vList2"/>
    <dgm:cxn modelId="{FB0C6885-8C5D-6348-80DE-57A056A716C8}" type="presOf" srcId="{6ED213F5-956C-4746-9AED-6B795F0EE3E6}" destId="{5ADE3023-2C2D-5E4A-AF57-B48BA02E003C}" srcOrd="0" destOrd="0" presId="urn:microsoft.com/office/officeart/2005/8/layout/vList2"/>
    <dgm:cxn modelId="{03AA0B9A-2CCE-614E-AB8E-1BCABAE32124}" type="presOf" srcId="{B2A8810E-BFCA-6646-B42B-B65EE31A6CF0}" destId="{8F89B285-B6AF-5247-B6B4-B2A219690E11}" srcOrd="0" destOrd="0" presId="urn:microsoft.com/office/officeart/2005/8/layout/vList2"/>
    <dgm:cxn modelId="{E55A84A4-9F68-49FC-927C-8A96BA25C1C3}" srcId="{F2FAB45D-F6DE-4180-9CC0-BB28C3FDB74E}" destId="{6ED213F5-956C-4746-9AED-6B795F0EE3E6}" srcOrd="2" destOrd="0" parTransId="{5D6BEF04-AE4E-471C-BA36-AD50440406B6}" sibTransId="{7202584A-4424-4E59-A278-1E2CF17C5BE9}"/>
    <dgm:cxn modelId="{8AFFD6AD-1C81-2E45-B9B4-A9768107D25A}" srcId="{F2FAB45D-F6DE-4180-9CC0-BB28C3FDB74E}" destId="{B2A8810E-BFCA-6646-B42B-B65EE31A6CF0}" srcOrd="4" destOrd="0" parTransId="{D35764C8-C575-2244-B165-0FFE001A5190}" sibTransId="{C6EBBF90-819D-F64A-8D93-7C42930A6378}"/>
    <dgm:cxn modelId="{123067C8-E5E7-42A2-8729-79E87DE9C556}" srcId="{F2FAB45D-F6DE-4180-9CC0-BB28C3FDB74E}" destId="{4E0266C6-80ED-4675-A0D5-EFD23023B00F}" srcOrd="0" destOrd="0" parTransId="{5661D2F6-8D8F-4AB7-A5B1-4CBDB224D275}" sibTransId="{E5821DE3-0D4C-4843-8951-077CD0C9F7EE}"/>
    <dgm:cxn modelId="{167084CB-8AB4-AB48-A102-3A012413278F}" type="presOf" srcId="{577CEE3C-63FF-490F-9753-E04FA3C41A13}" destId="{CB6BF25E-A1C6-EB48-B195-B11AD5FBFB77}" srcOrd="0" destOrd="0" presId="urn:microsoft.com/office/officeart/2005/8/layout/vList2"/>
    <dgm:cxn modelId="{E6467DF2-2156-FF48-B605-C6C3199E5C9F}" type="presOf" srcId="{12C89291-1FD8-43AB-8240-7122360FA79C}" destId="{C6D91A9C-BB93-3D48-B160-35E4069AE8A2}" srcOrd="0" destOrd="0" presId="urn:microsoft.com/office/officeart/2005/8/layout/vList2"/>
    <dgm:cxn modelId="{41367C69-7F24-8745-B96F-1A751F42CC1D}" type="presParOf" srcId="{4372519E-BD1A-FA43-9C3D-356F4A3FFB07}" destId="{8EBF0DF8-8F81-8A43-9FB1-472D71A6A0E3}" srcOrd="0" destOrd="0" presId="urn:microsoft.com/office/officeart/2005/8/layout/vList2"/>
    <dgm:cxn modelId="{9A15CB06-CD5F-0D44-ADC3-A1226131C4A0}" type="presParOf" srcId="{4372519E-BD1A-FA43-9C3D-356F4A3FFB07}" destId="{F670AEAA-F4FD-9141-9FC2-36882EEF24C3}" srcOrd="1" destOrd="0" presId="urn:microsoft.com/office/officeart/2005/8/layout/vList2"/>
    <dgm:cxn modelId="{7F8F62E1-3281-7A4E-9E4B-617D9AC97045}" type="presParOf" srcId="{4372519E-BD1A-FA43-9C3D-356F4A3FFB07}" destId="{C6D91A9C-BB93-3D48-B160-35E4069AE8A2}" srcOrd="2" destOrd="0" presId="urn:microsoft.com/office/officeart/2005/8/layout/vList2"/>
    <dgm:cxn modelId="{8B05B11F-5240-934E-A1DB-2A445F14053D}" type="presParOf" srcId="{4372519E-BD1A-FA43-9C3D-356F4A3FFB07}" destId="{20F122B6-E466-3C4C-B597-A3038BA988F6}" srcOrd="3" destOrd="0" presId="urn:microsoft.com/office/officeart/2005/8/layout/vList2"/>
    <dgm:cxn modelId="{0339AE46-9CB2-2841-ACE2-A2C8BC788043}" type="presParOf" srcId="{4372519E-BD1A-FA43-9C3D-356F4A3FFB07}" destId="{5ADE3023-2C2D-5E4A-AF57-B48BA02E003C}" srcOrd="4" destOrd="0" presId="urn:microsoft.com/office/officeart/2005/8/layout/vList2"/>
    <dgm:cxn modelId="{1B3AE325-3A83-1C47-ACB9-2A163004D8B6}" type="presParOf" srcId="{4372519E-BD1A-FA43-9C3D-356F4A3FFB07}" destId="{5BF4F1E7-BC65-5A44-82C3-35B5E290AE44}" srcOrd="5" destOrd="0" presId="urn:microsoft.com/office/officeart/2005/8/layout/vList2"/>
    <dgm:cxn modelId="{78B7DFBA-3C75-3B43-9EEC-FD08204732E4}" type="presParOf" srcId="{4372519E-BD1A-FA43-9C3D-356F4A3FFB07}" destId="{CB6BF25E-A1C6-EB48-B195-B11AD5FBFB77}" srcOrd="6" destOrd="0" presId="urn:microsoft.com/office/officeart/2005/8/layout/vList2"/>
    <dgm:cxn modelId="{CFF89C86-AF84-F347-A9C3-F537CE79D3E8}" type="presParOf" srcId="{4372519E-BD1A-FA43-9C3D-356F4A3FFB07}" destId="{228FEA3C-8C20-3643-9C9A-83C925B8FDF1}" srcOrd="7" destOrd="0" presId="urn:microsoft.com/office/officeart/2005/8/layout/vList2"/>
    <dgm:cxn modelId="{4A8177B7-7202-6B4E-B273-15985A843CA8}" type="presParOf" srcId="{4372519E-BD1A-FA43-9C3D-356F4A3FFB07}" destId="{8F89B285-B6AF-5247-B6B4-B2A219690E1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F0A77-4F80-4FF4-BC9B-C21C06761E5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D96B8-CE1E-4CCB-8E80-95F35D934D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MIMIC-III is a large, freely-available database</a:t>
          </a:r>
          <a:endParaRPr lang="en-US" sz="1600" b="0" dirty="0"/>
        </a:p>
      </dgm:t>
    </dgm:pt>
    <dgm:pt modelId="{71CDC644-B01D-4D30-923F-5F4332F82DFC}" type="parTrans" cxnId="{98CED1EF-7B5B-43CB-859F-F0BC6A4351CC}">
      <dgm:prSet/>
      <dgm:spPr/>
      <dgm:t>
        <a:bodyPr/>
        <a:lstStyle/>
        <a:p>
          <a:endParaRPr lang="en-US"/>
        </a:p>
      </dgm:t>
    </dgm:pt>
    <dgm:pt modelId="{628F2185-D23E-4BCB-86F9-A99C17543028}" type="sibTrans" cxnId="{98CED1EF-7B5B-43CB-859F-F0BC6A4351CC}">
      <dgm:prSet/>
      <dgm:spPr/>
      <dgm:t>
        <a:bodyPr/>
        <a:lstStyle/>
        <a:p>
          <a:endParaRPr lang="en-US"/>
        </a:p>
      </dgm:t>
    </dgm:pt>
    <dgm:pt modelId="{3FAC7BD2-71FA-47DF-8968-60D22EF1B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Deidentified health-related data</a:t>
          </a:r>
          <a:endParaRPr lang="en-US" sz="1600" dirty="0"/>
        </a:p>
      </dgm:t>
    </dgm:pt>
    <dgm:pt modelId="{881CB3D2-5462-4EF6-BF55-273068E1B52D}" type="parTrans" cxnId="{737689AC-1389-43ED-A447-93DD5239E107}">
      <dgm:prSet/>
      <dgm:spPr/>
      <dgm:t>
        <a:bodyPr/>
        <a:lstStyle/>
        <a:p>
          <a:endParaRPr lang="en-US"/>
        </a:p>
      </dgm:t>
    </dgm:pt>
    <dgm:pt modelId="{C5367579-ACBF-40B4-B3D5-DD8AFD7D818C}" type="sibTrans" cxnId="{737689AC-1389-43ED-A447-93DD5239E107}">
      <dgm:prSet/>
      <dgm:spPr/>
      <dgm:t>
        <a:bodyPr/>
        <a:lstStyle/>
        <a:p>
          <a:endParaRPr lang="en-US"/>
        </a:p>
      </dgm:t>
    </dgm:pt>
    <dgm:pt modelId="{7D8F6346-ECF9-423E-9FD1-30ACCAE902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Over f</a:t>
          </a:r>
          <a:r>
            <a:rPr lang="en-US" sz="1400" b="0" i="0" dirty="0"/>
            <a:t>orty thousand Critical Care Units Patients at Beth Israel Deaconess Medical Center between 2001 and 2012. </a:t>
          </a:r>
          <a:endParaRPr lang="en-US" sz="1400" dirty="0"/>
        </a:p>
      </dgm:t>
    </dgm:pt>
    <dgm:pt modelId="{C75CD605-B08F-49F7-8EAE-9932B8E3F12A}" type="parTrans" cxnId="{C6A30B25-FC3D-456A-B53C-B1D377FAE23D}">
      <dgm:prSet/>
      <dgm:spPr/>
      <dgm:t>
        <a:bodyPr/>
        <a:lstStyle/>
        <a:p>
          <a:endParaRPr lang="en-US"/>
        </a:p>
      </dgm:t>
    </dgm:pt>
    <dgm:pt modelId="{35F062C7-2569-435D-B5AF-14768C50AD98}" type="sibTrans" cxnId="{C6A30B25-FC3D-456A-B53C-B1D377FAE23D}">
      <dgm:prSet/>
      <dgm:spPr/>
      <dgm:t>
        <a:bodyPr/>
        <a:lstStyle/>
        <a:p>
          <a:endParaRPr lang="en-US"/>
        </a:p>
      </dgm:t>
    </dgm:pt>
    <dgm:pt modelId="{9E64E1EA-7A68-41EB-964C-B19A63A368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Available </a:t>
          </a:r>
          <a:r>
            <a:rPr lang="en-US" sz="1400" dirty="0"/>
            <a:t>on </a:t>
          </a:r>
          <a:r>
            <a:rPr lang="en-US" sz="1400" b="0" i="0" dirty="0"/>
            <a:t>Google Cloud Platform (GCP) and Amazon Web Services (AWS)</a:t>
          </a:r>
          <a:endParaRPr lang="en-US" sz="1400" dirty="0"/>
        </a:p>
      </dgm:t>
    </dgm:pt>
    <dgm:pt modelId="{BC6778FB-FDE1-456C-8152-E03452240965}" type="parTrans" cxnId="{207861D7-1F23-478A-9077-0172109506BC}">
      <dgm:prSet/>
      <dgm:spPr/>
      <dgm:t>
        <a:bodyPr/>
        <a:lstStyle/>
        <a:p>
          <a:endParaRPr lang="en-US"/>
        </a:p>
      </dgm:t>
    </dgm:pt>
    <dgm:pt modelId="{FD778B5F-B62E-4022-B190-C6747C052B9C}" type="sibTrans" cxnId="{207861D7-1F23-478A-9077-0172109506BC}">
      <dgm:prSet/>
      <dgm:spPr/>
      <dgm:t>
        <a:bodyPr/>
        <a:lstStyle/>
        <a:p>
          <a:endParaRPr lang="en-US"/>
        </a:p>
      </dgm:t>
    </dgm:pt>
    <dgm:pt modelId="{26B40926-E2EA-4A24-956E-4586BD522A6B}" type="pres">
      <dgm:prSet presAssocID="{615F0A77-4F80-4FF4-BC9B-C21C06761E53}" presName="root" presStyleCnt="0">
        <dgm:presLayoutVars>
          <dgm:dir/>
          <dgm:resizeHandles val="exact"/>
        </dgm:presLayoutVars>
      </dgm:prSet>
      <dgm:spPr/>
    </dgm:pt>
    <dgm:pt modelId="{F92D68D4-BE8D-492A-AA17-82B3DFD05E2E}" type="pres">
      <dgm:prSet presAssocID="{23CD96B8-CE1E-4CCB-8E80-95F35D934D44}" presName="compNode" presStyleCnt="0"/>
      <dgm:spPr/>
    </dgm:pt>
    <dgm:pt modelId="{78D61203-DB81-4B55-8F95-DD5500845BCE}" type="pres">
      <dgm:prSet presAssocID="{23CD96B8-CE1E-4CCB-8E80-95F35D934D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829D6A-E6D3-4824-A561-CE08A156F4A8}" type="pres">
      <dgm:prSet presAssocID="{23CD96B8-CE1E-4CCB-8E80-95F35D934D44}" presName="spaceRect" presStyleCnt="0"/>
      <dgm:spPr/>
    </dgm:pt>
    <dgm:pt modelId="{744F666A-AF04-4DDD-B69A-97E3939084AD}" type="pres">
      <dgm:prSet presAssocID="{23CD96B8-CE1E-4CCB-8E80-95F35D934D44}" presName="textRect" presStyleLbl="revTx" presStyleIdx="0" presStyleCnt="4">
        <dgm:presLayoutVars>
          <dgm:chMax val="1"/>
          <dgm:chPref val="1"/>
        </dgm:presLayoutVars>
      </dgm:prSet>
      <dgm:spPr/>
    </dgm:pt>
    <dgm:pt modelId="{5CAD17A0-1753-41F2-A862-81D42E66371E}" type="pres">
      <dgm:prSet presAssocID="{628F2185-D23E-4BCB-86F9-A99C17543028}" presName="sibTrans" presStyleCnt="0"/>
      <dgm:spPr/>
    </dgm:pt>
    <dgm:pt modelId="{1EE9234D-86B0-4714-BAB1-26697FC8AD5F}" type="pres">
      <dgm:prSet presAssocID="{3FAC7BD2-71FA-47DF-8968-60D22EF1B161}" presName="compNode" presStyleCnt="0"/>
      <dgm:spPr/>
    </dgm:pt>
    <dgm:pt modelId="{ED83A2AB-AD52-45B1-8694-EF977932B99B}" type="pres">
      <dgm:prSet presAssocID="{3FAC7BD2-71FA-47DF-8968-60D22EF1B1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42B3EC-5B64-4816-B5FF-416B5AE8BF4D}" type="pres">
      <dgm:prSet presAssocID="{3FAC7BD2-71FA-47DF-8968-60D22EF1B161}" presName="spaceRect" presStyleCnt="0"/>
      <dgm:spPr/>
    </dgm:pt>
    <dgm:pt modelId="{7ED2520F-70EA-4198-8764-06E07994853D}" type="pres">
      <dgm:prSet presAssocID="{3FAC7BD2-71FA-47DF-8968-60D22EF1B161}" presName="textRect" presStyleLbl="revTx" presStyleIdx="1" presStyleCnt="4">
        <dgm:presLayoutVars>
          <dgm:chMax val="1"/>
          <dgm:chPref val="1"/>
        </dgm:presLayoutVars>
      </dgm:prSet>
      <dgm:spPr/>
    </dgm:pt>
    <dgm:pt modelId="{8A3B4563-E45E-4C38-A899-E5B3D1C40C9B}" type="pres">
      <dgm:prSet presAssocID="{C5367579-ACBF-40B4-B3D5-DD8AFD7D818C}" presName="sibTrans" presStyleCnt="0"/>
      <dgm:spPr/>
    </dgm:pt>
    <dgm:pt modelId="{856AE552-7280-450D-A322-9EDCC39E4C55}" type="pres">
      <dgm:prSet presAssocID="{7D8F6346-ECF9-423E-9FD1-30ACCAE902A3}" presName="compNode" presStyleCnt="0"/>
      <dgm:spPr/>
    </dgm:pt>
    <dgm:pt modelId="{E67A26BB-B2BD-4A54-AC5A-DA5CE45BEF33}" type="pres">
      <dgm:prSet presAssocID="{7D8F6346-ECF9-423E-9FD1-30ACCAE902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EC58CC35-5B7D-4177-9EE0-08D34119AF56}" type="pres">
      <dgm:prSet presAssocID="{7D8F6346-ECF9-423E-9FD1-30ACCAE902A3}" presName="spaceRect" presStyleCnt="0"/>
      <dgm:spPr/>
    </dgm:pt>
    <dgm:pt modelId="{0480AEF6-B42F-46DB-8559-0C8541664383}" type="pres">
      <dgm:prSet presAssocID="{7D8F6346-ECF9-423E-9FD1-30ACCAE902A3}" presName="textRect" presStyleLbl="revTx" presStyleIdx="2" presStyleCnt="4" custScaleX="119030">
        <dgm:presLayoutVars>
          <dgm:chMax val="1"/>
          <dgm:chPref val="1"/>
        </dgm:presLayoutVars>
      </dgm:prSet>
      <dgm:spPr/>
    </dgm:pt>
    <dgm:pt modelId="{FA377B75-FB9A-40DC-B662-B3051CA55554}" type="pres">
      <dgm:prSet presAssocID="{35F062C7-2569-435D-B5AF-14768C50AD98}" presName="sibTrans" presStyleCnt="0"/>
      <dgm:spPr/>
    </dgm:pt>
    <dgm:pt modelId="{A84FF2A5-B465-4B3C-9B79-05DE6F9157F6}" type="pres">
      <dgm:prSet presAssocID="{9E64E1EA-7A68-41EB-964C-B19A63A36849}" presName="compNode" presStyleCnt="0"/>
      <dgm:spPr/>
    </dgm:pt>
    <dgm:pt modelId="{C26CC877-AEEC-4DEC-8EBE-DDEC7181ADE1}" type="pres">
      <dgm:prSet presAssocID="{9E64E1EA-7A68-41EB-964C-B19A63A368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CE3C3F1-3C8A-4BE3-AEB8-D1541980AFDB}" type="pres">
      <dgm:prSet presAssocID="{9E64E1EA-7A68-41EB-964C-B19A63A36849}" presName="spaceRect" presStyleCnt="0"/>
      <dgm:spPr/>
    </dgm:pt>
    <dgm:pt modelId="{0297317D-CBFB-437D-8AFC-FFD6099A7ED0}" type="pres">
      <dgm:prSet presAssocID="{9E64E1EA-7A68-41EB-964C-B19A63A368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6A30B25-FC3D-456A-B53C-B1D377FAE23D}" srcId="{615F0A77-4F80-4FF4-BC9B-C21C06761E53}" destId="{7D8F6346-ECF9-423E-9FD1-30ACCAE902A3}" srcOrd="2" destOrd="0" parTransId="{C75CD605-B08F-49F7-8EAE-9932B8E3F12A}" sibTransId="{35F062C7-2569-435D-B5AF-14768C50AD98}"/>
    <dgm:cxn modelId="{FB887025-2723-4D9C-BC27-9AE2DE4FE74F}" type="presOf" srcId="{9E64E1EA-7A68-41EB-964C-B19A63A36849}" destId="{0297317D-CBFB-437D-8AFC-FFD6099A7ED0}" srcOrd="0" destOrd="0" presId="urn:microsoft.com/office/officeart/2018/2/layout/IconLabelList"/>
    <dgm:cxn modelId="{6910967F-4E29-4A6E-A0B0-0CDBCE9A9DF9}" type="presOf" srcId="{615F0A77-4F80-4FF4-BC9B-C21C06761E53}" destId="{26B40926-E2EA-4A24-956E-4586BD522A6B}" srcOrd="0" destOrd="0" presId="urn:microsoft.com/office/officeart/2018/2/layout/IconLabelList"/>
    <dgm:cxn modelId="{1DEE3B80-1304-4BCE-83DE-65B8FD831486}" type="presOf" srcId="{23CD96B8-CE1E-4CCB-8E80-95F35D934D44}" destId="{744F666A-AF04-4DDD-B69A-97E3939084AD}" srcOrd="0" destOrd="0" presId="urn:microsoft.com/office/officeart/2018/2/layout/IconLabelList"/>
    <dgm:cxn modelId="{737689AC-1389-43ED-A447-93DD5239E107}" srcId="{615F0A77-4F80-4FF4-BC9B-C21C06761E53}" destId="{3FAC7BD2-71FA-47DF-8968-60D22EF1B161}" srcOrd="1" destOrd="0" parTransId="{881CB3D2-5462-4EF6-BF55-273068E1B52D}" sibTransId="{C5367579-ACBF-40B4-B3D5-DD8AFD7D818C}"/>
    <dgm:cxn modelId="{AD7601C7-907C-4605-9BE0-58EA22F500F3}" type="presOf" srcId="{3FAC7BD2-71FA-47DF-8968-60D22EF1B161}" destId="{7ED2520F-70EA-4198-8764-06E07994853D}" srcOrd="0" destOrd="0" presId="urn:microsoft.com/office/officeart/2018/2/layout/IconLabelList"/>
    <dgm:cxn modelId="{9BE91AD7-BC33-4B49-B66A-08BB1A798A3C}" type="presOf" srcId="{7D8F6346-ECF9-423E-9FD1-30ACCAE902A3}" destId="{0480AEF6-B42F-46DB-8559-0C8541664383}" srcOrd="0" destOrd="0" presId="urn:microsoft.com/office/officeart/2018/2/layout/IconLabelList"/>
    <dgm:cxn modelId="{207861D7-1F23-478A-9077-0172109506BC}" srcId="{615F0A77-4F80-4FF4-BC9B-C21C06761E53}" destId="{9E64E1EA-7A68-41EB-964C-B19A63A36849}" srcOrd="3" destOrd="0" parTransId="{BC6778FB-FDE1-456C-8152-E03452240965}" sibTransId="{FD778B5F-B62E-4022-B190-C6747C052B9C}"/>
    <dgm:cxn modelId="{98CED1EF-7B5B-43CB-859F-F0BC6A4351CC}" srcId="{615F0A77-4F80-4FF4-BC9B-C21C06761E53}" destId="{23CD96B8-CE1E-4CCB-8E80-95F35D934D44}" srcOrd="0" destOrd="0" parTransId="{71CDC644-B01D-4D30-923F-5F4332F82DFC}" sibTransId="{628F2185-D23E-4BCB-86F9-A99C17543028}"/>
    <dgm:cxn modelId="{7CAE1C15-44BD-4744-A3F1-CCE9310645C9}" type="presParOf" srcId="{26B40926-E2EA-4A24-956E-4586BD522A6B}" destId="{F92D68D4-BE8D-492A-AA17-82B3DFD05E2E}" srcOrd="0" destOrd="0" presId="urn:microsoft.com/office/officeart/2018/2/layout/IconLabelList"/>
    <dgm:cxn modelId="{A5D3FE42-69BC-414C-908A-213A3C6018E1}" type="presParOf" srcId="{F92D68D4-BE8D-492A-AA17-82B3DFD05E2E}" destId="{78D61203-DB81-4B55-8F95-DD5500845BCE}" srcOrd="0" destOrd="0" presId="urn:microsoft.com/office/officeart/2018/2/layout/IconLabelList"/>
    <dgm:cxn modelId="{B42A1650-105B-40E7-B679-1A7E06A5C6DD}" type="presParOf" srcId="{F92D68D4-BE8D-492A-AA17-82B3DFD05E2E}" destId="{78829D6A-E6D3-4824-A561-CE08A156F4A8}" srcOrd="1" destOrd="0" presId="urn:microsoft.com/office/officeart/2018/2/layout/IconLabelList"/>
    <dgm:cxn modelId="{B48949EE-2539-4F4C-9794-5E6A02E560CA}" type="presParOf" srcId="{F92D68D4-BE8D-492A-AA17-82B3DFD05E2E}" destId="{744F666A-AF04-4DDD-B69A-97E3939084AD}" srcOrd="2" destOrd="0" presId="urn:microsoft.com/office/officeart/2018/2/layout/IconLabelList"/>
    <dgm:cxn modelId="{A8D39123-6D92-41FF-9C7C-95D21112E4C9}" type="presParOf" srcId="{26B40926-E2EA-4A24-956E-4586BD522A6B}" destId="{5CAD17A0-1753-41F2-A862-81D42E66371E}" srcOrd="1" destOrd="0" presId="urn:microsoft.com/office/officeart/2018/2/layout/IconLabelList"/>
    <dgm:cxn modelId="{74D5A9F9-7B24-4D8B-AA78-83DD523E23A4}" type="presParOf" srcId="{26B40926-E2EA-4A24-956E-4586BD522A6B}" destId="{1EE9234D-86B0-4714-BAB1-26697FC8AD5F}" srcOrd="2" destOrd="0" presId="urn:microsoft.com/office/officeart/2018/2/layout/IconLabelList"/>
    <dgm:cxn modelId="{B8577124-6932-4CD7-A4CE-CAFAEDE31B10}" type="presParOf" srcId="{1EE9234D-86B0-4714-BAB1-26697FC8AD5F}" destId="{ED83A2AB-AD52-45B1-8694-EF977932B99B}" srcOrd="0" destOrd="0" presId="urn:microsoft.com/office/officeart/2018/2/layout/IconLabelList"/>
    <dgm:cxn modelId="{F2226BCD-F364-40EC-BB1B-26D3F0D60498}" type="presParOf" srcId="{1EE9234D-86B0-4714-BAB1-26697FC8AD5F}" destId="{1A42B3EC-5B64-4816-B5FF-416B5AE8BF4D}" srcOrd="1" destOrd="0" presId="urn:microsoft.com/office/officeart/2018/2/layout/IconLabelList"/>
    <dgm:cxn modelId="{581DAFD8-4C65-4151-970D-354D27985753}" type="presParOf" srcId="{1EE9234D-86B0-4714-BAB1-26697FC8AD5F}" destId="{7ED2520F-70EA-4198-8764-06E07994853D}" srcOrd="2" destOrd="0" presId="urn:microsoft.com/office/officeart/2018/2/layout/IconLabelList"/>
    <dgm:cxn modelId="{1B291FF4-9C7E-465E-A7E4-0FBFE2DD6D64}" type="presParOf" srcId="{26B40926-E2EA-4A24-956E-4586BD522A6B}" destId="{8A3B4563-E45E-4C38-A899-E5B3D1C40C9B}" srcOrd="3" destOrd="0" presId="urn:microsoft.com/office/officeart/2018/2/layout/IconLabelList"/>
    <dgm:cxn modelId="{9AB8FF97-D1B3-4A5B-B61C-A150AE5FA548}" type="presParOf" srcId="{26B40926-E2EA-4A24-956E-4586BD522A6B}" destId="{856AE552-7280-450D-A322-9EDCC39E4C55}" srcOrd="4" destOrd="0" presId="urn:microsoft.com/office/officeart/2018/2/layout/IconLabelList"/>
    <dgm:cxn modelId="{94B822F8-B6A1-4469-8F22-6F956CD55674}" type="presParOf" srcId="{856AE552-7280-450D-A322-9EDCC39E4C55}" destId="{E67A26BB-B2BD-4A54-AC5A-DA5CE45BEF33}" srcOrd="0" destOrd="0" presId="urn:microsoft.com/office/officeart/2018/2/layout/IconLabelList"/>
    <dgm:cxn modelId="{18CEED3E-AD01-4EE5-95DD-92BB58A99F50}" type="presParOf" srcId="{856AE552-7280-450D-A322-9EDCC39E4C55}" destId="{EC58CC35-5B7D-4177-9EE0-08D34119AF56}" srcOrd="1" destOrd="0" presId="urn:microsoft.com/office/officeart/2018/2/layout/IconLabelList"/>
    <dgm:cxn modelId="{9026C2D9-F6B4-4536-9ECD-7A1B6CF5E191}" type="presParOf" srcId="{856AE552-7280-450D-A322-9EDCC39E4C55}" destId="{0480AEF6-B42F-46DB-8559-0C8541664383}" srcOrd="2" destOrd="0" presId="urn:microsoft.com/office/officeart/2018/2/layout/IconLabelList"/>
    <dgm:cxn modelId="{9BCDE9F4-D5BE-469A-9193-8000C60C51DC}" type="presParOf" srcId="{26B40926-E2EA-4A24-956E-4586BD522A6B}" destId="{FA377B75-FB9A-40DC-B662-B3051CA55554}" srcOrd="5" destOrd="0" presId="urn:microsoft.com/office/officeart/2018/2/layout/IconLabelList"/>
    <dgm:cxn modelId="{7307FED8-705D-470D-B659-AFB05A3609AD}" type="presParOf" srcId="{26B40926-E2EA-4A24-956E-4586BD522A6B}" destId="{A84FF2A5-B465-4B3C-9B79-05DE6F9157F6}" srcOrd="6" destOrd="0" presId="urn:microsoft.com/office/officeart/2018/2/layout/IconLabelList"/>
    <dgm:cxn modelId="{6E5FD796-CA26-4E6D-BAF1-5AFBCAD48990}" type="presParOf" srcId="{A84FF2A5-B465-4B3C-9B79-05DE6F9157F6}" destId="{C26CC877-AEEC-4DEC-8EBE-DDEC7181ADE1}" srcOrd="0" destOrd="0" presId="urn:microsoft.com/office/officeart/2018/2/layout/IconLabelList"/>
    <dgm:cxn modelId="{6C91B56E-2391-4CBA-AB46-B54C155A2565}" type="presParOf" srcId="{A84FF2A5-B465-4B3C-9B79-05DE6F9157F6}" destId="{5CE3C3F1-3C8A-4BE3-AEB8-D1541980AFDB}" srcOrd="1" destOrd="0" presId="urn:microsoft.com/office/officeart/2018/2/layout/IconLabelList"/>
    <dgm:cxn modelId="{214DD28D-295C-4BB1-8870-D8D890A4680C}" type="presParOf" srcId="{A84FF2A5-B465-4B3C-9B79-05DE6F9157F6}" destId="{0297317D-CBFB-437D-8AFC-FFD6099A7E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FAB45D-F6DE-4180-9CC0-BB28C3FDB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0266C6-80ED-4675-A0D5-EFD23023B00F}">
      <dgm:prSet/>
      <dgm:spPr/>
      <dgm:t>
        <a:bodyPr/>
        <a:lstStyle/>
        <a:p>
          <a:r>
            <a:rPr lang="en-US" dirty="0" err="1"/>
            <a:t>eCQMs</a:t>
          </a:r>
          <a:r>
            <a:rPr lang="en-US" dirty="0"/>
            <a:t> are used to monitor clinical processes and outcomes</a:t>
          </a:r>
        </a:p>
      </dgm:t>
    </dgm:pt>
    <dgm:pt modelId="{5661D2F6-8D8F-4AB7-A5B1-4CBDB224D275}" type="parTrans" cxnId="{123067C8-E5E7-42A2-8729-79E87DE9C556}">
      <dgm:prSet/>
      <dgm:spPr/>
      <dgm:t>
        <a:bodyPr/>
        <a:lstStyle/>
        <a:p>
          <a:endParaRPr lang="en-US"/>
        </a:p>
      </dgm:t>
    </dgm:pt>
    <dgm:pt modelId="{E5821DE3-0D4C-4843-8951-077CD0C9F7EE}" type="sibTrans" cxnId="{123067C8-E5E7-42A2-8729-79E87DE9C556}">
      <dgm:prSet/>
      <dgm:spPr/>
      <dgm:t>
        <a:bodyPr/>
        <a:lstStyle/>
        <a:p>
          <a:endParaRPr lang="en-US"/>
        </a:p>
      </dgm:t>
    </dgm:pt>
    <dgm:pt modelId="{12C89291-1FD8-43AB-8240-7122360FA79C}">
      <dgm:prSet/>
      <dgm:spPr/>
      <dgm:t>
        <a:bodyPr/>
        <a:lstStyle/>
        <a:p>
          <a:r>
            <a:rPr lang="en-US" dirty="0"/>
            <a:t>67 percent of patients in the cohort were discharged with multiple opioids OR an opioid and </a:t>
          </a:r>
          <a:r>
            <a:rPr lang="en-US" b="0" i="0" dirty="0">
              <a:solidFill>
                <a:schemeClr val="bg1"/>
              </a:solidFill>
              <a:effectLst/>
            </a:rPr>
            <a:t>benzodiazepine</a:t>
          </a:r>
          <a:r>
            <a:rPr lang="en-US" dirty="0"/>
            <a:t>. </a:t>
          </a:r>
        </a:p>
      </dgm:t>
    </dgm:pt>
    <dgm:pt modelId="{C7830114-CE56-4185-AFA7-0F0BAA8CA12B}" type="parTrans" cxnId="{BF782314-D3F3-48E5-A010-CBBE539E18DB}">
      <dgm:prSet/>
      <dgm:spPr/>
      <dgm:t>
        <a:bodyPr/>
        <a:lstStyle/>
        <a:p>
          <a:endParaRPr lang="en-US"/>
        </a:p>
      </dgm:t>
    </dgm:pt>
    <dgm:pt modelId="{164B314A-3644-4269-BD72-1FD56EC5E06D}" type="sibTrans" cxnId="{BF782314-D3F3-48E5-A010-CBBE539E18DB}">
      <dgm:prSet/>
      <dgm:spPr/>
      <dgm:t>
        <a:bodyPr/>
        <a:lstStyle/>
        <a:p>
          <a:endParaRPr lang="en-US"/>
        </a:p>
      </dgm:t>
    </dgm:pt>
    <dgm:pt modelId="{6ED213F5-956C-4746-9AED-6B795F0EE3E6}">
      <dgm:prSet/>
      <dgm:spPr/>
      <dgm:t>
        <a:bodyPr/>
        <a:lstStyle/>
        <a:p>
          <a:r>
            <a:rPr lang="en-US" b="0" i="0" dirty="0"/>
            <a:t>A Quality Improvement project can be initiated to reduce the rate of Opioid and </a:t>
          </a:r>
          <a:r>
            <a:rPr lang="en-US" b="0" i="0" dirty="0">
              <a:solidFill>
                <a:schemeClr val="bg1"/>
              </a:solidFill>
              <a:effectLst/>
            </a:rPr>
            <a:t>benzodiazepine</a:t>
          </a:r>
          <a:r>
            <a:rPr lang="en-US" b="0" i="0" dirty="0"/>
            <a:t> at discharge.</a:t>
          </a:r>
          <a:endParaRPr lang="en-US" dirty="0"/>
        </a:p>
      </dgm:t>
    </dgm:pt>
    <dgm:pt modelId="{5D6BEF04-AE4E-471C-BA36-AD50440406B6}" type="parTrans" cxnId="{E55A84A4-9F68-49FC-927C-8A96BA25C1C3}">
      <dgm:prSet/>
      <dgm:spPr/>
      <dgm:t>
        <a:bodyPr/>
        <a:lstStyle/>
        <a:p>
          <a:endParaRPr lang="en-US"/>
        </a:p>
      </dgm:t>
    </dgm:pt>
    <dgm:pt modelId="{7202584A-4424-4E59-A278-1E2CF17C5BE9}" type="sibTrans" cxnId="{E55A84A4-9F68-49FC-927C-8A96BA25C1C3}">
      <dgm:prSet/>
      <dgm:spPr/>
      <dgm:t>
        <a:bodyPr/>
        <a:lstStyle/>
        <a:p>
          <a:endParaRPr lang="en-US"/>
        </a:p>
      </dgm:t>
    </dgm:pt>
    <dgm:pt modelId="{4372519E-BD1A-FA43-9C3D-356F4A3FFB07}" type="pres">
      <dgm:prSet presAssocID="{F2FAB45D-F6DE-4180-9CC0-BB28C3FDB74E}" presName="linear" presStyleCnt="0">
        <dgm:presLayoutVars>
          <dgm:animLvl val="lvl"/>
          <dgm:resizeHandles val="exact"/>
        </dgm:presLayoutVars>
      </dgm:prSet>
      <dgm:spPr/>
    </dgm:pt>
    <dgm:pt modelId="{8EBF0DF8-8F81-8A43-9FB1-472D71A6A0E3}" type="pres">
      <dgm:prSet presAssocID="{4E0266C6-80ED-4675-A0D5-EFD23023B00F}" presName="parentText" presStyleLbl="node1" presStyleIdx="0" presStyleCnt="3" custLinFactNeighborX="165">
        <dgm:presLayoutVars>
          <dgm:chMax val="0"/>
          <dgm:bulletEnabled val="1"/>
        </dgm:presLayoutVars>
      </dgm:prSet>
      <dgm:spPr/>
    </dgm:pt>
    <dgm:pt modelId="{F670AEAA-F4FD-9141-9FC2-36882EEF24C3}" type="pres">
      <dgm:prSet presAssocID="{E5821DE3-0D4C-4843-8951-077CD0C9F7EE}" presName="spacer" presStyleCnt="0"/>
      <dgm:spPr/>
    </dgm:pt>
    <dgm:pt modelId="{C6D91A9C-BB93-3D48-B160-35E4069AE8A2}" type="pres">
      <dgm:prSet presAssocID="{12C89291-1FD8-43AB-8240-7122360FA79C}" presName="parentText" presStyleLbl="node1" presStyleIdx="1" presStyleCnt="3" custLinFactNeighborX="-165" custLinFactNeighborY="50002">
        <dgm:presLayoutVars>
          <dgm:chMax val="0"/>
          <dgm:bulletEnabled val="1"/>
        </dgm:presLayoutVars>
      </dgm:prSet>
      <dgm:spPr/>
    </dgm:pt>
    <dgm:pt modelId="{20F122B6-E466-3C4C-B597-A3038BA988F6}" type="pres">
      <dgm:prSet presAssocID="{164B314A-3644-4269-BD72-1FD56EC5E06D}" presName="spacer" presStyleCnt="0"/>
      <dgm:spPr/>
    </dgm:pt>
    <dgm:pt modelId="{5ADE3023-2C2D-5E4A-AF57-B48BA02E003C}" type="pres">
      <dgm:prSet presAssocID="{6ED213F5-956C-4746-9AED-6B795F0EE3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782314-D3F3-48E5-A010-CBBE539E18DB}" srcId="{F2FAB45D-F6DE-4180-9CC0-BB28C3FDB74E}" destId="{12C89291-1FD8-43AB-8240-7122360FA79C}" srcOrd="1" destOrd="0" parTransId="{C7830114-CE56-4185-AFA7-0F0BAA8CA12B}" sibTransId="{164B314A-3644-4269-BD72-1FD56EC5E06D}"/>
    <dgm:cxn modelId="{7CB0441E-E5F3-E545-AA4F-78E4263751F6}" type="presOf" srcId="{F2FAB45D-F6DE-4180-9CC0-BB28C3FDB74E}" destId="{4372519E-BD1A-FA43-9C3D-356F4A3FFB07}" srcOrd="0" destOrd="0" presId="urn:microsoft.com/office/officeart/2005/8/layout/vList2"/>
    <dgm:cxn modelId="{44B14477-2173-D04E-909C-075182D277F0}" type="presOf" srcId="{4E0266C6-80ED-4675-A0D5-EFD23023B00F}" destId="{8EBF0DF8-8F81-8A43-9FB1-472D71A6A0E3}" srcOrd="0" destOrd="0" presId="urn:microsoft.com/office/officeart/2005/8/layout/vList2"/>
    <dgm:cxn modelId="{FB0C6885-8C5D-6348-80DE-57A056A716C8}" type="presOf" srcId="{6ED213F5-956C-4746-9AED-6B795F0EE3E6}" destId="{5ADE3023-2C2D-5E4A-AF57-B48BA02E003C}" srcOrd="0" destOrd="0" presId="urn:microsoft.com/office/officeart/2005/8/layout/vList2"/>
    <dgm:cxn modelId="{E55A84A4-9F68-49FC-927C-8A96BA25C1C3}" srcId="{F2FAB45D-F6DE-4180-9CC0-BB28C3FDB74E}" destId="{6ED213F5-956C-4746-9AED-6B795F0EE3E6}" srcOrd="2" destOrd="0" parTransId="{5D6BEF04-AE4E-471C-BA36-AD50440406B6}" sibTransId="{7202584A-4424-4E59-A278-1E2CF17C5BE9}"/>
    <dgm:cxn modelId="{123067C8-E5E7-42A2-8729-79E87DE9C556}" srcId="{F2FAB45D-F6DE-4180-9CC0-BB28C3FDB74E}" destId="{4E0266C6-80ED-4675-A0D5-EFD23023B00F}" srcOrd="0" destOrd="0" parTransId="{5661D2F6-8D8F-4AB7-A5B1-4CBDB224D275}" sibTransId="{E5821DE3-0D4C-4843-8951-077CD0C9F7EE}"/>
    <dgm:cxn modelId="{E6467DF2-2156-FF48-B605-C6C3199E5C9F}" type="presOf" srcId="{12C89291-1FD8-43AB-8240-7122360FA79C}" destId="{C6D91A9C-BB93-3D48-B160-35E4069AE8A2}" srcOrd="0" destOrd="0" presId="urn:microsoft.com/office/officeart/2005/8/layout/vList2"/>
    <dgm:cxn modelId="{41367C69-7F24-8745-B96F-1A751F42CC1D}" type="presParOf" srcId="{4372519E-BD1A-FA43-9C3D-356F4A3FFB07}" destId="{8EBF0DF8-8F81-8A43-9FB1-472D71A6A0E3}" srcOrd="0" destOrd="0" presId="urn:microsoft.com/office/officeart/2005/8/layout/vList2"/>
    <dgm:cxn modelId="{9A15CB06-CD5F-0D44-ADC3-A1226131C4A0}" type="presParOf" srcId="{4372519E-BD1A-FA43-9C3D-356F4A3FFB07}" destId="{F670AEAA-F4FD-9141-9FC2-36882EEF24C3}" srcOrd="1" destOrd="0" presId="urn:microsoft.com/office/officeart/2005/8/layout/vList2"/>
    <dgm:cxn modelId="{7F8F62E1-3281-7A4E-9E4B-617D9AC97045}" type="presParOf" srcId="{4372519E-BD1A-FA43-9C3D-356F4A3FFB07}" destId="{C6D91A9C-BB93-3D48-B160-35E4069AE8A2}" srcOrd="2" destOrd="0" presId="urn:microsoft.com/office/officeart/2005/8/layout/vList2"/>
    <dgm:cxn modelId="{8B05B11F-5240-934E-A1DB-2A445F14053D}" type="presParOf" srcId="{4372519E-BD1A-FA43-9C3D-356F4A3FFB07}" destId="{20F122B6-E466-3C4C-B597-A3038BA988F6}" srcOrd="3" destOrd="0" presId="urn:microsoft.com/office/officeart/2005/8/layout/vList2"/>
    <dgm:cxn modelId="{0339AE46-9CB2-2841-ACE2-A2C8BC788043}" type="presParOf" srcId="{4372519E-BD1A-FA43-9C3D-356F4A3FFB07}" destId="{5ADE3023-2C2D-5E4A-AF57-B48BA02E00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F0DF8-8F81-8A43-9FB1-472D71A6A0E3}">
      <dsp:nvSpPr>
        <dsp:cNvPr id="0" name=""/>
        <dsp:cNvSpPr/>
      </dsp:nvSpPr>
      <dsp:spPr>
        <a:xfrm>
          <a:off x="0" y="0"/>
          <a:ext cx="5603702" cy="1834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Synthetic Opioid overdose is the leading cause of Drug-involved Overdose death in the USA. (CDC, 2023)</a:t>
          </a:r>
        </a:p>
      </dsp:txBody>
      <dsp:txXfrm>
        <a:off x="89570" y="89570"/>
        <a:ext cx="5424562" cy="1655712"/>
      </dsp:txXfrm>
    </dsp:sp>
    <dsp:sp modelId="{C6D91A9C-BB93-3D48-B160-35E4069AE8A2}">
      <dsp:nvSpPr>
        <dsp:cNvPr id="0" name=""/>
        <dsp:cNvSpPr/>
      </dsp:nvSpPr>
      <dsp:spPr>
        <a:xfrm>
          <a:off x="0" y="2041700"/>
          <a:ext cx="5603702" cy="1834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Prescription of multiple and concurrent unique opioids or an </a:t>
          </a:r>
          <a:r>
            <a:rPr lang="en-US" sz="1800" b="0" i="0" kern="1200"/>
            <a:t>opioid and benzodiazepine are medically necessary.</a:t>
          </a:r>
          <a:endParaRPr lang="en-US" sz="1800" kern="1200"/>
        </a:p>
      </dsp:txBody>
      <dsp:txXfrm>
        <a:off x="89570" y="2131270"/>
        <a:ext cx="5424562" cy="1655712"/>
      </dsp:txXfrm>
    </dsp:sp>
    <dsp:sp modelId="{5ADE3023-2C2D-5E4A-AF57-B48BA02E003C}">
      <dsp:nvSpPr>
        <dsp:cNvPr id="0" name=""/>
        <dsp:cNvSpPr/>
      </dsp:nvSpPr>
      <dsp:spPr>
        <a:xfrm>
          <a:off x="0" y="3902471"/>
          <a:ext cx="5603702" cy="1834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CMS </a:t>
          </a:r>
          <a:r>
            <a:rPr lang="en-US" sz="1800" kern="1200" dirty="0" err="1"/>
            <a:t>eCQM</a:t>
          </a:r>
          <a:r>
            <a:rPr lang="en-US" sz="1800" kern="1200" dirty="0"/>
            <a:t> (Electronic Quality Improvement Measure) </a:t>
          </a:r>
          <a:r>
            <a:rPr lang="en-US" sz="1800" b="0" i="0" kern="1200" dirty="0"/>
            <a:t>Safe Use of Opioids - Concurrent Prescribing,</a:t>
          </a:r>
          <a:r>
            <a:rPr lang="en-US" sz="1800" kern="1200" dirty="0"/>
            <a:t> monitors the proportion of inpatient hospitalizations for patients 18 years of age and older prescribed, or continued on, two or more opioids or an opioid and benzodiazepine concurrently at discharge.</a:t>
          </a:r>
        </a:p>
      </dsp:txBody>
      <dsp:txXfrm>
        <a:off x="89570" y="3992041"/>
        <a:ext cx="5424562" cy="1655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F0DF8-8F81-8A43-9FB1-472D71A6A0E3}">
      <dsp:nvSpPr>
        <dsp:cNvPr id="0" name=""/>
        <dsp:cNvSpPr/>
      </dsp:nvSpPr>
      <dsp:spPr>
        <a:xfrm>
          <a:off x="0" y="59433"/>
          <a:ext cx="5603702" cy="1133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Quality measures are tools that can help us measure or quantify healthcare processes, outcomes, patient satisfactions.</a:t>
          </a:r>
          <a:endParaRPr lang="en-US" sz="1600" kern="1200" dirty="0"/>
        </a:p>
      </dsp:txBody>
      <dsp:txXfrm>
        <a:off x="55344" y="114777"/>
        <a:ext cx="5493014" cy="1023042"/>
      </dsp:txXfrm>
    </dsp:sp>
    <dsp:sp modelId="{C6D91A9C-BB93-3D48-B160-35E4069AE8A2}">
      <dsp:nvSpPr>
        <dsp:cNvPr id="0" name=""/>
        <dsp:cNvSpPr/>
      </dsp:nvSpPr>
      <dsp:spPr>
        <a:xfrm>
          <a:off x="0" y="1262284"/>
          <a:ext cx="5603702" cy="1133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control chart is used to study how a process changes over time. Data are plotted in time order. A control chart always has a central line for the average, an upper line for the upper control limit, and a lower line for the lower control limit.</a:t>
          </a:r>
          <a:endParaRPr lang="en-US" sz="1600" kern="1200" dirty="0"/>
        </a:p>
      </dsp:txBody>
      <dsp:txXfrm>
        <a:off x="55344" y="1317628"/>
        <a:ext cx="5493014" cy="1023042"/>
      </dsp:txXfrm>
    </dsp:sp>
    <dsp:sp modelId="{5ADE3023-2C2D-5E4A-AF57-B48BA02E003C}">
      <dsp:nvSpPr>
        <dsp:cNvPr id="0" name=""/>
        <dsp:cNvSpPr/>
      </dsp:nvSpPr>
      <dsp:spPr>
        <a:xfrm>
          <a:off x="0" y="2419053"/>
          <a:ext cx="5603702" cy="1133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In Healthcare, Control charts are used to gain critical insight into opportunities, understand the efficacy of initiatives, and sustain improved processes over time.</a:t>
          </a:r>
          <a:endParaRPr lang="en-US" sz="1600" kern="1200" dirty="0"/>
        </a:p>
      </dsp:txBody>
      <dsp:txXfrm>
        <a:off x="55344" y="2474397"/>
        <a:ext cx="5493014" cy="1023042"/>
      </dsp:txXfrm>
    </dsp:sp>
    <dsp:sp modelId="{CB6BF25E-A1C6-EB48-B195-B11AD5FBFB77}">
      <dsp:nvSpPr>
        <dsp:cNvPr id="0" name=""/>
        <dsp:cNvSpPr/>
      </dsp:nvSpPr>
      <dsp:spPr>
        <a:xfrm>
          <a:off x="0" y="3598863"/>
          <a:ext cx="5603702" cy="1133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Control Charts are leveraged in Plan-Do-Study-Act Cycles</a:t>
          </a:r>
        </a:p>
      </dsp:txBody>
      <dsp:txXfrm>
        <a:off x="55344" y="3654207"/>
        <a:ext cx="5493014" cy="1023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F0DF8-8F81-8A43-9FB1-472D71A6A0E3}">
      <dsp:nvSpPr>
        <dsp:cNvPr id="0" name=""/>
        <dsp:cNvSpPr/>
      </dsp:nvSpPr>
      <dsp:spPr>
        <a:xfrm>
          <a:off x="0" y="397023"/>
          <a:ext cx="491910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Rubik"/>
            </a:rPr>
            <a:t>Inpatient hospitalizations less than or equal to 120 days at the end of the measurement period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6896" y="433919"/>
        <a:ext cx="4845316" cy="682028"/>
      </dsp:txXfrm>
    </dsp:sp>
    <dsp:sp modelId="{C6D91A9C-BB93-3D48-B160-35E4069AE8A2}">
      <dsp:nvSpPr>
        <dsp:cNvPr id="0" name=""/>
        <dsp:cNvSpPr/>
      </dsp:nvSpPr>
      <dsp:spPr>
        <a:xfrm>
          <a:off x="0" y="1178017"/>
          <a:ext cx="491910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Rubik"/>
            </a:rPr>
            <a:t>The patient is 18 years of age and older at the start of the encounter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6896" y="1214913"/>
        <a:ext cx="4845316" cy="682028"/>
      </dsp:txXfrm>
    </dsp:sp>
    <dsp:sp modelId="{5ADE3023-2C2D-5E4A-AF57-B48BA02E003C}">
      <dsp:nvSpPr>
        <dsp:cNvPr id="0" name=""/>
        <dsp:cNvSpPr/>
      </dsp:nvSpPr>
      <dsp:spPr>
        <a:xfrm>
          <a:off x="0" y="2018103"/>
          <a:ext cx="491910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Rubik"/>
            </a:rPr>
            <a:t>Prescribed one or more new or continuing opioids or benzodiazepines at discharge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6896" y="2054999"/>
        <a:ext cx="4845316" cy="682028"/>
      </dsp:txXfrm>
    </dsp:sp>
    <dsp:sp modelId="{CB6BF25E-A1C6-EB48-B195-B11AD5FBFB77}">
      <dsp:nvSpPr>
        <dsp:cNvPr id="0" name=""/>
        <dsp:cNvSpPr/>
      </dsp:nvSpPr>
      <dsp:spPr>
        <a:xfrm>
          <a:off x="0" y="2828643"/>
          <a:ext cx="491910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Rubik"/>
            </a:rPr>
            <a:t>Admitted between the Years 2112 and 2132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6896" y="2865539"/>
        <a:ext cx="4845316" cy="682028"/>
      </dsp:txXfrm>
    </dsp:sp>
    <dsp:sp modelId="{8F89B285-B6AF-5247-B6B4-B2A219690E11}">
      <dsp:nvSpPr>
        <dsp:cNvPr id="0" name=""/>
        <dsp:cNvSpPr/>
      </dsp:nvSpPr>
      <dsp:spPr>
        <a:xfrm>
          <a:off x="0" y="3639183"/>
          <a:ext cx="491910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Exclude patients who expire during the hospital stay </a:t>
          </a:r>
        </a:p>
      </dsp:txBody>
      <dsp:txXfrm>
        <a:off x="36896" y="3676079"/>
        <a:ext cx="4845316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61203-DB81-4B55-8F95-DD5500845BCE}">
      <dsp:nvSpPr>
        <dsp:cNvPr id="0" name=""/>
        <dsp:cNvSpPr/>
      </dsp:nvSpPr>
      <dsp:spPr>
        <a:xfrm>
          <a:off x="1019532" y="123280"/>
          <a:ext cx="679482" cy="679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F666A-AF04-4DDD-B69A-97E3939084AD}">
      <dsp:nvSpPr>
        <dsp:cNvPr id="0" name=""/>
        <dsp:cNvSpPr/>
      </dsp:nvSpPr>
      <dsp:spPr>
        <a:xfrm>
          <a:off x="604293" y="1085704"/>
          <a:ext cx="1509960" cy="9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MIMIC-III is a large, freely-available database</a:t>
          </a:r>
          <a:endParaRPr lang="en-US" sz="1600" b="0" kern="1200" dirty="0"/>
        </a:p>
      </dsp:txBody>
      <dsp:txXfrm>
        <a:off x="604293" y="1085704"/>
        <a:ext cx="1509960" cy="922491"/>
      </dsp:txXfrm>
    </dsp:sp>
    <dsp:sp modelId="{ED83A2AB-AD52-45B1-8694-EF977932B99B}">
      <dsp:nvSpPr>
        <dsp:cNvPr id="0" name=""/>
        <dsp:cNvSpPr/>
      </dsp:nvSpPr>
      <dsp:spPr>
        <a:xfrm>
          <a:off x="2793736" y="123280"/>
          <a:ext cx="679482" cy="679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520F-70EA-4198-8764-06E07994853D}">
      <dsp:nvSpPr>
        <dsp:cNvPr id="0" name=""/>
        <dsp:cNvSpPr/>
      </dsp:nvSpPr>
      <dsp:spPr>
        <a:xfrm>
          <a:off x="2378497" y="1085704"/>
          <a:ext cx="1509960" cy="9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Deidentified health-related data</a:t>
          </a:r>
          <a:endParaRPr lang="en-US" sz="1600" kern="1200" dirty="0"/>
        </a:p>
      </dsp:txBody>
      <dsp:txXfrm>
        <a:off x="2378497" y="1085704"/>
        <a:ext cx="1509960" cy="922491"/>
      </dsp:txXfrm>
    </dsp:sp>
    <dsp:sp modelId="{E67A26BB-B2BD-4A54-AC5A-DA5CE45BEF33}">
      <dsp:nvSpPr>
        <dsp:cNvPr id="0" name=""/>
        <dsp:cNvSpPr/>
      </dsp:nvSpPr>
      <dsp:spPr>
        <a:xfrm>
          <a:off x="1019532" y="2385686"/>
          <a:ext cx="679482" cy="679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0AEF6-B42F-46DB-8559-0C8541664383}">
      <dsp:nvSpPr>
        <dsp:cNvPr id="0" name=""/>
        <dsp:cNvSpPr/>
      </dsp:nvSpPr>
      <dsp:spPr>
        <a:xfrm>
          <a:off x="460620" y="3348111"/>
          <a:ext cx="1797306" cy="9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 f</a:t>
          </a:r>
          <a:r>
            <a:rPr lang="en-US" sz="1400" b="0" i="0" kern="1200" dirty="0"/>
            <a:t>orty thousand Critical Care Units Patients at Beth Israel Deaconess Medical Center between 2001 and 2012. </a:t>
          </a:r>
          <a:endParaRPr lang="en-US" sz="1400" kern="1200" dirty="0"/>
        </a:p>
      </dsp:txBody>
      <dsp:txXfrm>
        <a:off x="460620" y="3348111"/>
        <a:ext cx="1797306" cy="922491"/>
      </dsp:txXfrm>
    </dsp:sp>
    <dsp:sp modelId="{C26CC877-AEEC-4DEC-8EBE-DDEC7181ADE1}">
      <dsp:nvSpPr>
        <dsp:cNvPr id="0" name=""/>
        <dsp:cNvSpPr/>
      </dsp:nvSpPr>
      <dsp:spPr>
        <a:xfrm>
          <a:off x="2937409" y="2385686"/>
          <a:ext cx="679482" cy="6794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7317D-CBFB-437D-8AFC-FFD6099A7ED0}">
      <dsp:nvSpPr>
        <dsp:cNvPr id="0" name=""/>
        <dsp:cNvSpPr/>
      </dsp:nvSpPr>
      <dsp:spPr>
        <a:xfrm>
          <a:off x="2522170" y="3348111"/>
          <a:ext cx="1509960" cy="9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Available </a:t>
          </a:r>
          <a:r>
            <a:rPr lang="en-US" sz="1400" kern="1200" dirty="0"/>
            <a:t>on </a:t>
          </a:r>
          <a:r>
            <a:rPr lang="en-US" sz="1400" b="0" i="0" kern="1200" dirty="0"/>
            <a:t>Google Cloud Platform (GCP) and Amazon Web Services (AWS)</a:t>
          </a:r>
          <a:endParaRPr lang="en-US" sz="1400" kern="1200" dirty="0"/>
        </a:p>
      </dsp:txBody>
      <dsp:txXfrm>
        <a:off x="2522170" y="3348111"/>
        <a:ext cx="1509960" cy="922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F0DF8-8F81-8A43-9FB1-472D71A6A0E3}">
      <dsp:nvSpPr>
        <dsp:cNvPr id="0" name=""/>
        <dsp:cNvSpPr/>
      </dsp:nvSpPr>
      <dsp:spPr>
        <a:xfrm>
          <a:off x="0" y="139449"/>
          <a:ext cx="5603702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eCQMs</a:t>
          </a:r>
          <a:r>
            <a:rPr lang="en-US" sz="2600" kern="1200" dirty="0"/>
            <a:t> are used to monitor clinical processes and outcomes</a:t>
          </a:r>
        </a:p>
      </dsp:txBody>
      <dsp:txXfrm>
        <a:off x="71001" y="210450"/>
        <a:ext cx="5461700" cy="1312454"/>
      </dsp:txXfrm>
    </dsp:sp>
    <dsp:sp modelId="{C6D91A9C-BB93-3D48-B160-35E4069AE8A2}">
      <dsp:nvSpPr>
        <dsp:cNvPr id="0" name=""/>
        <dsp:cNvSpPr/>
      </dsp:nvSpPr>
      <dsp:spPr>
        <a:xfrm>
          <a:off x="0" y="1706226"/>
          <a:ext cx="5603702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67 percent of patients in the cohort were discharged with multiple opioids OR an opioid and </a:t>
          </a:r>
          <a:r>
            <a:rPr lang="en-US" sz="2600" b="0" i="0" kern="1200" dirty="0">
              <a:solidFill>
                <a:schemeClr val="bg1"/>
              </a:solidFill>
              <a:effectLst/>
            </a:rPr>
            <a:t>benzodiazepine</a:t>
          </a:r>
          <a:r>
            <a:rPr lang="en-US" sz="2600" kern="1200" dirty="0"/>
            <a:t>. </a:t>
          </a:r>
        </a:p>
      </dsp:txBody>
      <dsp:txXfrm>
        <a:off x="71001" y="1777227"/>
        <a:ext cx="5461700" cy="1312454"/>
      </dsp:txXfrm>
    </dsp:sp>
    <dsp:sp modelId="{5ADE3023-2C2D-5E4A-AF57-B48BA02E003C}">
      <dsp:nvSpPr>
        <dsp:cNvPr id="0" name=""/>
        <dsp:cNvSpPr/>
      </dsp:nvSpPr>
      <dsp:spPr>
        <a:xfrm>
          <a:off x="0" y="3198121"/>
          <a:ext cx="5603702" cy="1454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A Quality Improvement project can be initiated to reduce the rate of Opioid and </a:t>
          </a:r>
          <a:r>
            <a:rPr lang="en-US" sz="2600" b="0" i="0" kern="1200" dirty="0">
              <a:solidFill>
                <a:schemeClr val="bg1"/>
              </a:solidFill>
              <a:effectLst/>
            </a:rPr>
            <a:t>benzodiazepine</a:t>
          </a:r>
          <a:r>
            <a:rPr lang="en-US" sz="2600" b="0" i="0" kern="1200" dirty="0"/>
            <a:t> at discharge.</a:t>
          </a:r>
          <a:endParaRPr lang="en-US" sz="2600" kern="1200" dirty="0"/>
        </a:p>
      </dsp:txBody>
      <dsp:txXfrm>
        <a:off x="71001" y="3269122"/>
        <a:ext cx="5461700" cy="1312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052E2-931D-B64A-86ED-210C632EF68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3FEAB-F534-3242-B61A-C3369A10A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6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026/C2XW2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Centers for Disease Control and Prevention. (2023, May 8). </a:t>
            </a:r>
            <a:r>
              <a:rPr lang="en-US" i="1" dirty="0">
                <a:effectLst/>
              </a:rPr>
              <a:t>Understanding drug overdoses and deaths</a:t>
            </a:r>
            <a:r>
              <a:rPr lang="en-US" dirty="0">
                <a:effectLst/>
              </a:rPr>
              <a:t>. Centers for Disease Control and Prevention. https://</a:t>
            </a:r>
            <a:r>
              <a:rPr lang="en-US" dirty="0" err="1">
                <a:effectLst/>
              </a:rPr>
              <a:t>www.cdc.gov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drugoverdose</a:t>
            </a:r>
            <a:r>
              <a:rPr lang="en-US" dirty="0">
                <a:effectLst/>
              </a:rPr>
              <a:t>/epidemic/</a:t>
            </a:r>
            <a:r>
              <a:rPr lang="en-US" dirty="0" err="1">
                <a:effectLst/>
              </a:rPr>
              <a:t>index.html</a:t>
            </a:r>
            <a:r>
              <a:rPr lang="en-US" dirty="0">
                <a:effectLst/>
              </a:rPr>
              <a:t>#:~:text=The%20drug%20overdose%20epidemic%20continues,of%20overdose%20deaths%20involve%20opioids.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2022"/>
                </a:solidFill>
                <a:effectLst/>
                <a:latin typeface="-apple-system"/>
              </a:rPr>
              <a:t>References: </a:t>
            </a:r>
          </a:p>
          <a:p>
            <a:r>
              <a:rPr lang="en-US" b="0" i="0" dirty="0">
                <a:solidFill>
                  <a:srgbClr val="1D2022"/>
                </a:solidFill>
                <a:effectLst/>
                <a:latin typeface="-apple-system"/>
              </a:rPr>
              <a:t>Johnson, A., Pollard, T., &amp; Mark, R. (2016). MIMIC-III Clinical Database (version 1.4). </a:t>
            </a:r>
            <a:r>
              <a:rPr lang="en-US" b="0" i="1" dirty="0" err="1">
                <a:solidFill>
                  <a:srgbClr val="1D2022"/>
                </a:solidFill>
                <a:effectLst/>
                <a:latin typeface="-apple-system"/>
              </a:rPr>
              <a:t>PhysioNet</a:t>
            </a:r>
            <a:r>
              <a:rPr lang="en-US" b="0" i="0" dirty="0">
                <a:solidFill>
                  <a:srgbClr val="1D2022"/>
                </a:solidFill>
                <a:effectLst/>
                <a:latin typeface="-apple-system"/>
              </a:rPr>
              <a:t>. </a:t>
            </a: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https://doi.org/10.13026/C2XW26</a:t>
            </a:r>
            <a:r>
              <a:rPr lang="en-US" b="0" i="0" dirty="0">
                <a:solidFill>
                  <a:srgbClr val="1D2022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FEAB-F534-3242-B61A-C3369A10A6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24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73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9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9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6D4E-0611-BF48-83C3-E8215531B03E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A427-C459-E548-8E3B-CFC6657A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5942D-36F2-55A4-01B4-CBF604EA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0" i="0">
                <a:solidFill>
                  <a:schemeClr val="tx2"/>
                </a:solidFill>
                <a:effectLst/>
                <a:latin typeface="Rubik"/>
              </a:rPr>
              <a:t>Safe Use of Opioids - Concurrent Prescribing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AFAAE-ED5F-65A9-2D7B-D5A248FEF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Bolu Oluwalade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Graphic 6" descr="Medicine">
            <a:extLst>
              <a:ext uri="{FF2B5EF4-FFF2-40B4-BE49-F238E27FC236}">
                <a16:creationId xmlns:a16="http://schemas.microsoft.com/office/drawing/2014/main" id="{E1FF4041-2E23-CF36-4772-D39E1F69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84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B51DEA7-245E-2748-191B-A2678184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7" y="2741291"/>
            <a:ext cx="4350205" cy="13754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Conclusion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023C7FD-A856-C871-219B-DF6E5647E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97363"/>
              </p:ext>
            </p:extLst>
          </p:nvPr>
        </p:nvGraphicFramePr>
        <p:xfrm>
          <a:off x="6234545" y="1032986"/>
          <a:ext cx="5603702" cy="479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14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6B67-89D1-54E0-B2ED-BAA2D0F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Background</a:t>
            </a:r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854A65E7-8B34-3DBF-CE55-75C8856F3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28877"/>
              </p:ext>
            </p:extLst>
          </p:nvPr>
        </p:nvGraphicFramePr>
        <p:xfrm>
          <a:off x="6234545" y="783771"/>
          <a:ext cx="5603702" cy="586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01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6B67-89D1-54E0-B2ED-BAA2D0F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Quality Measures and Control Charts</a:t>
            </a:r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854A65E7-8B34-3DBF-CE55-75C8856F3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80983"/>
              </p:ext>
            </p:extLst>
          </p:nvPr>
        </p:nvGraphicFramePr>
        <p:xfrm>
          <a:off x="6234545" y="1032986"/>
          <a:ext cx="5603702" cy="479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1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6B67-89D1-54E0-B2ED-BAA2D0F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27" y="535709"/>
            <a:ext cx="4700200" cy="9236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Source and Cohort</a:t>
            </a:r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854A65E7-8B34-3DBF-CE55-75C8856F3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544354"/>
              </p:ext>
            </p:extLst>
          </p:nvPr>
        </p:nvGraphicFramePr>
        <p:xfrm>
          <a:off x="6632812" y="1032987"/>
          <a:ext cx="4919108" cy="479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345C933-3231-DCCC-1019-5237ACC5B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818094"/>
              </p:ext>
            </p:extLst>
          </p:nvPr>
        </p:nvGraphicFramePr>
        <p:xfrm>
          <a:off x="838200" y="1783080"/>
          <a:ext cx="4492752" cy="439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784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6B67-89D1-54E0-B2ED-BAA2D0FC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27" y="535709"/>
            <a:ext cx="4700200" cy="9236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Analytic Process</a:t>
            </a:r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34EFCC0F-DBFA-09DF-ECDF-2B229B52AFF0}"/>
              </a:ext>
            </a:extLst>
          </p:cNvPr>
          <p:cNvSpPr/>
          <p:nvPr/>
        </p:nvSpPr>
        <p:spPr>
          <a:xfrm>
            <a:off x="2113840" y="2818141"/>
            <a:ext cx="999407" cy="9326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BF878-73A2-2EC1-DC0C-78425791D1EF}"/>
              </a:ext>
            </a:extLst>
          </p:cNvPr>
          <p:cNvSpPr txBox="1"/>
          <p:nvPr/>
        </p:nvSpPr>
        <p:spPr>
          <a:xfrm>
            <a:off x="1002272" y="4246884"/>
            <a:ext cx="107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 Clinical </a:t>
            </a:r>
          </a:p>
          <a:p>
            <a:r>
              <a:rPr lang="en-US" sz="1400" dirty="0"/>
              <a:t>Problem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3E0099-8BD9-1C1B-5CE6-F47D4D3D3E1D}"/>
              </a:ext>
            </a:extLst>
          </p:cNvPr>
          <p:cNvSpPr txBox="1"/>
          <p:nvPr/>
        </p:nvSpPr>
        <p:spPr>
          <a:xfrm>
            <a:off x="4702107" y="4087661"/>
            <a:ext cx="1608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Transform Data and Cohort Development</a:t>
            </a:r>
          </a:p>
          <a:p>
            <a:r>
              <a:rPr lang="en-US" sz="1400" dirty="0"/>
              <a:t>(SQL, DBT)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E0093E-66C8-61AB-83BC-4A0C0C9D27F5}"/>
              </a:ext>
            </a:extLst>
          </p:cNvPr>
          <p:cNvCxnSpPr>
            <a:cxnSpLocks/>
          </p:cNvCxnSpPr>
          <p:nvPr/>
        </p:nvCxnSpPr>
        <p:spPr>
          <a:xfrm>
            <a:off x="1145309" y="5402777"/>
            <a:ext cx="7324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ow to make your documents and content accessible - New Document  Remediation Service | AbilityNet">
            <a:extLst>
              <a:ext uri="{FF2B5EF4-FFF2-40B4-BE49-F238E27FC236}">
                <a16:creationId xmlns:a16="http://schemas.microsoft.com/office/drawing/2014/main" id="{EA614AB3-DAA8-C54A-0AD1-185140C0B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44" y="2854050"/>
            <a:ext cx="933918" cy="93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A diagram with green and red dots&#10;&#10;Description automatically generated">
            <a:extLst>
              <a:ext uri="{FF2B5EF4-FFF2-40B4-BE49-F238E27FC236}">
                <a16:creationId xmlns:a16="http://schemas.microsoft.com/office/drawing/2014/main" id="{8F40C2CC-03FA-7587-F513-861406FB3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683" y="2854050"/>
            <a:ext cx="1073843" cy="11231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B8DB01-E3F0-18E6-6C86-9608019FC26B}"/>
              </a:ext>
            </a:extLst>
          </p:cNvPr>
          <p:cNvSpPr txBox="1"/>
          <p:nvPr/>
        </p:nvSpPr>
        <p:spPr>
          <a:xfrm>
            <a:off x="2126428" y="4246884"/>
            <a:ext cx="107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</a:t>
            </a:r>
          </a:p>
          <a:p>
            <a:r>
              <a:rPr lang="en-US" sz="1400" dirty="0"/>
              <a:t>Data </a:t>
            </a:r>
          </a:p>
          <a:p>
            <a:r>
              <a:rPr lang="en-US" sz="1400" dirty="0"/>
              <a:t>Source </a:t>
            </a:r>
          </a:p>
        </p:txBody>
      </p:sp>
      <p:pic>
        <p:nvPicPr>
          <p:cNvPr id="34" name="Picture 33" descr="A black and white rectangular object with white stripes&#10;&#10;Description automatically generated">
            <a:extLst>
              <a:ext uri="{FF2B5EF4-FFF2-40B4-BE49-F238E27FC236}">
                <a16:creationId xmlns:a16="http://schemas.microsoft.com/office/drawing/2014/main" id="{FEDB0B30-4B55-9206-1AF5-AFC3597EF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821" y="2846326"/>
            <a:ext cx="1283938" cy="132638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DD823A2-52F7-69A3-A00A-F1CF449749CD}"/>
              </a:ext>
            </a:extLst>
          </p:cNvPr>
          <p:cNvSpPr txBox="1"/>
          <p:nvPr/>
        </p:nvSpPr>
        <p:spPr>
          <a:xfrm>
            <a:off x="6480040" y="4095996"/>
            <a:ext cx="1073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Analyze</a:t>
            </a:r>
          </a:p>
          <a:p>
            <a:r>
              <a:rPr lang="en-US" sz="1400" dirty="0"/>
              <a:t>the</a:t>
            </a:r>
          </a:p>
          <a:p>
            <a:r>
              <a:rPr lang="en-US" sz="1400" dirty="0"/>
              <a:t>Data</a:t>
            </a:r>
          </a:p>
          <a:p>
            <a:r>
              <a:rPr lang="en-US" sz="1400" dirty="0"/>
              <a:t>(R)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B6055A-F67E-D736-87B1-F0DF981BEB05}"/>
              </a:ext>
            </a:extLst>
          </p:cNvPr>
          <p:cNvSpPr txBox="1"/>
          <p:nvPr/>
        </p:nvSpPr>
        <p:spPr>
          <a:xfrm>
            <a:off x="3359619" y="4246884"/>
            <a:ext cx="107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 the</a:t>
            </a:r>
          </a:p>
          <a:p>
            <a:r>
              <a:rPr lang="en-US" sz="1400" dirty="0"/>
              <a:t>Data</a:t>
            </a:r>
          </a:p>
          <a:p>
            <a:r>
              <a:rPr lang="en-US" sz="1400" dirty="0"/>
              <a:t>(SQL)</a:t>
            </a:r>
          </a:p>
        </p:txBody>
      </p:sp>
      <p:pic>
        <p:nvPicPr>
          <p:cNvPr id="37" name="Picture 36" descr="A blue and grey striped object&#10;&#10;Description automatically generated with medium confidence">
            <a:extLst>
              <a:ext uri="{FF2B5EF4-FFF2-40B4-BE49-F238E27FC236}">
                <a16:creationId xmlns:a16="http://schemas.microsoft.com/office/drawing/2014/main" id="{0B71B092-5F3F-537F-1917-0BC3B05274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3096" y="2784001"/>
            <a:ext cx="1016601" cy="11231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 descr="Google Analytics - Wikipedia">
            <a:extLst>
              <a:ext uri="{FF2B5EF4-FFF2-40B4-BE49-F238E27FC236}">
                <a16:creationId xmlns:a16="http://schemas.microsoft.com/office/drawing/2014/main" id="{7FAA5752-EE19-80C9-CA37-167C09F2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43" y="2846326"/>
            <a:ext cx="929474" cy="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DCF5BA0-452B-3174-D3EE-3232D0AB4A5D}"/>
              </a:ext>
            </a:extLst>
          </p:cNvPr>
          <p:cNvSpPr txBox="1"/>
          <p:nvPr/>
        </p:nvSpPr>
        <p:spPr>
          <a:xfrm>
            <a:off x="7909843" y="4031873"/>
            <a:ext cx="134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 and  Deploy</a:t>
            </a:r>
          </a:p>
          <a:p>
            <a:r>
              <a:rPr lang="en-US" sz="1400" dirty="0"/>
              <a:t>Dashboard</a:t>
            </a:r>
          </a:p>
          <a:p>
            <a:r>
              <a:rPr lang="en-US" sz="1400" dirty="0"/>
              <a:t>(Shiny, </a:t>
            </a:r>
            <a:r>
              <a:rPr lang="en-US" sz="1400" dirty="0" err="1"/>
              <a:t>shiny.io</a:t>
            </a:r>
            <a:r>
              <a:rPr lang="en-US" sz="14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0D3F6B-99A5-650E-BFD7-B9226EDC80B5}"/>
              </a:ext>
            </a:extLst>
          </p:cNvPr>
          <p:cNvSpPr txBox="1"/>
          <p:nvPr/>
        </p:nvSpPr>
        <p:spPr>
          <a:xfrm>
            <a:off x="1916672" y="5691094"/>
            <a:ext cx="135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54569A-AFA6-25D1-98CD-E284C9A44153}"/>
              </a:ext>
            </a:extLst>
          </p:cNvPr>
          <p:cNvSpPr txBox="1"/>
          <p:nvPr/>
        </p:nvSpPr>
        <p:spPr>
          <a:xfrm>
            <a:off x="6595425" y="5711116"/>
            <a:ext cx="789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CE52D7-5C0E-B646-9685-1E9B37F8857F}"/>
              </a:ext>
            </a:extLst>
          </p:cNvPr>
          <p:cNvSpPr txBox="1"/>
          <p:nvPr/>
        </p:nvSpPr>
        <p:spPr>
          <a:xfrm>
            <a:off x="8173520" y="5711115"/>
            <a:ext cx="1331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 Processing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0B80D-33E5-3DF5-DE81-BBC126B73BB3}"/>
              </a:ext>
            </a:extLst>
          </p:cNvPr>
          <p:cNvCxnSpPr>
            <a:cxnSpLocks/>
          </p:cNvCxnSpPr>
          <p:nvPr/>
        </p:nvCxnSpPr>
        <p:spPr>
          <a:xfrm flipV="1">
            <a:off x="1002272" y="582836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DE0286-06C2-967C-AA90-CABD9EEB09FB}"/>
              </a:ext>
            </a:extLst>
          </p:cNvPr>
          <p:cNvCxnSpPr/>
          <p:nvPr/>
        </p:nvCxnSpPr>
        <p:spPr>
          <a:xfrm>
            <a:off x="3371227" y="5865003"/>
            <a:ext cx="2977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2F22AC-31FD-8FC6-7D79-EF8C2EF81D88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7384526" y="5865004"/>
            <a:ext cx="788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BAD0E8-9F03-37C8-B2EA-04D632CF710C}"/>
              </a:ext>
            </a:extLst>
          </p:cNvPr>
          <p:cNvCxnSpPr>
            <a:stCxn id="45" idx="3"/>
          </p:cNvCxnSpPr>
          <p:nvPr/>
        </p:nvCxnSpPr>
        <p:spPr>
          <a:xfrm flipV="1">
            <a:off x="9505113" y="5828362"/>
            <a:ext cx="1033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B7EF1684-91AA-AF1B-377E-5309D2993712}"/>
              </a:ext>
            </a:extLst>
          </p:cNvPr>
          <p:cNvCxnSpPr>
            <a:cxnSpLocks/>
          </p:cNvCxnSpPr>
          <p:nvPr/>
        </p:nvCxnSpPr>
        <p:spPr>
          <a:xfrm flipV="1">
            <a:off x="1163782" y="5044411"/>
            <a:ext cx="0" cy="368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A81BBC14-1611-9BFB-583B-66BED014E130}"/>
              </a:ext>
            </a:extLst>
          </p:cNvPr>
          <p:cNvCxnSpPr>
            <a:cxnSpLocks/>
          </p:cNvCxnSpPr>
          <p:nvPr/>
        </p:nvCxnSpPr>
        <p:spPr>
          <a:xfrm flipV="1">
            <a:off x="2540000" y="5044411"/>
            <a:ext cx="0" cy="3583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3C5C7E4-2674-D50B-183F-F40944B3504A}"/>
              </a:ext>
            </a:extLst>
          </p:cNvPr>
          <p:cNvCxnSpPr/>
          <p:nvPr/>
        </p:nvCxnSpPr>
        <p:spPr>
          <a:xfrm flipV="1">
            <a:off x="3749964" y="5044411"/>
            <a:ext cx="0" cy="356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7CD40B8-0D34-C4C7-694B-47B514BAFF56}"/>
              </a:ext>
            </a:extLst>
          </p:cNvPr>
          <p:cNvCxnSpPr/>
          <p:nvPr/>
        </p:nvCxnSpPr>
        <p:spPr>
          <a:xfrm flipV="1">
            <a:off x="5366327" y="5044411"/>
            <a:ext cx="0" cy="3583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DED283B-0207-3179-88A3-0FD89119C098}"/>
              </a:ext>
            </a:extLst>
          </p:cNvPr>
          <p:cNvCxnSpPr/>
          <p:nvPr/>
        </p:nvCxnSpPr>
        <p:spPr>
          <a:xfrm flipV="1">
            <a:off x="6871855" y="5044411"/>
            <a:ext cx="0" cy="3583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0A4D2F7-94E4-CBD5-9B3D-EA0C139051DD}"/>
              </a:ext>
            </a:extLst>
          </p:cNvPr>
          <p:cNvCxnSpPr/>
          <p:nvPr/>
        </p:nvCxnSpPr>
        <p:spPr>
          <a:xfrm flipV="1">
            <a:off x="8469745" y="5044411"/>
            <a:ext cx="0" cy="3583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4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070E0ECE-8155-59BA-7C27-36053EE29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98" b="2"/>
          <a:stretch/>
        </p:blipFill>
        <p:spPr>
          <a:xfrm>
            <a:off x="5385492" y="2364642"/>
            <a:ext cx="6744134" cy="4498642"/>
          </a:xfrm>
          <a:prstGeom prst="rect">
            <a:avLst/>
          </a:prstGeom>
        </p:spPr>
      </p:pic>
      <p:pic>
        <p:nvPicPr>
          <p:cNvPr id="8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49672F3C-ADDE-B1F5-1600-ED19DB4BE7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38" r="7652" b="-2"/>
          <a:stretch/>
        </p:blipFill>
        <p:spPr>
          <a:xfrm>
            <a:off x="29511" y="187222"/>
            <a:ext cx="5416291" cy="361288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444131-0B03-41C9-C7D3-66E0097F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869" y="651564"/>
            <a:ext cx="2970530" cy="13754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15680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4" descr="A graph showing a line&#10;&#10;Description automatically generated">
            <a:extLst>
              <a:ext uri="{FF2B5EF4-FFF2-40B4-BE49-F238E27FC236}">
                <a16:creationId xmlns:a16="http://schemas.microsoft.com/office/drawing/2014/main" id="{9F7560C1-FD1D-27F3-2FC3-475A10FC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63" y="237761"/>
            <a:ext cx="6446947" cy="3191239"/>
          </a:xfrm>
          <a:prstGeom prst="rect">
            <a:avLst/>
          </a:prstGeom>
          <a:ln>
            <a:noFill/>
          </a:ln>
        </p:spPr>
      </p:pic>
      <p:pic>
        <p:nvPicPr>
          <p:cNvPr id="3" name="Content Placeholder 8" descr="A graph showing a line of a patient&#10;&#10;Description automatically generated with medium confidence">
            <a:extLst>
              <a:ext uri="{FF2B5EF4-FFF2-40B4-BE49-F238E27FC236}">
                <a16:creationId xmlns:a16="http://schemas.microsoft.com/office/drawing/2014/main" id="{528F162D-1E67-52DA-D4D7-59CAE3D5F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4132"/>
            <a:ext cx="6563942" cy="3249152"/>
          </a:xfrm>
          <a:prstGeom prst="rect">
            <a:avLst/>
          </a:prstGeom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F78748-5F67-59D9-69C2-FB7E2BA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848" y="1057965"/>
            <a:ext cx="4350205" cy="13754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Process Measures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4FFF6A-381C-C48F-84C9-657EC3EAE788}"/>
              </a:ext>
            </a:extLst>
          </p:cNvPr>
          <p:cNvSpPr txBox="1">
            <a:spLocks/>
          </p:cNvSpPr>
          <p:nvPr/>
        </p:nvSpPr>
        <p:spPr>
          <a:xfrm>
            <a:off x="7211800" y="2342282"/>
            <a:ext cx="4350205" cy="2830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X bar chart: </a:t>
            </a:r>
            <a:r>
              <a:rPr lang="en-US" sz="1600" dirty="0"/>
              <a:t>The average yearly change in the number of opioids and 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benzodiazepines</a:t>
            </a:r>
            <a:r>
              <a:rPr lang="en-US" sz="1600" dirty="0"/>
              <a:t> at discharge. The control limits on the X bar chart are the sample’s mean and standard Deviation</a:t>
            </a:r>
          </a:p>
          <a:p>
            <a:endParaRPr lang="en-US" sz="2000" b="1" dirty="0"/>
          </a:p>
          <a:p>
            <a:r>
              <a:rPr lang="en-US" sz="2000" b="1" dirty="0"/>
              <a:t>P chart: 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control chart for proportions. It is used to analyze the proportions of patients who were discharged with two or more opioids or an opioid and benzodiazepine concurrently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09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4" descr="A graph showing a line&#10;&#10;Description automatically generated">
            <a:extLst>
              <a:ext uri="{FF2B5EF4-FFF2-40B4-BE49-F238E27FC236}">
                <a16:creationId xmlns:a16="http://schemas.microsoft.com/office/drawing/2014/main" id="{5C882791-27E1-F86A-5ED0-2605F42C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9996"/>
            <a:ext cx="10905066" cy="53980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41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8" descr="A graph with blue lines&#10;&#10;Description automatically generated">
            <a:extLst>
              <a:ext uri="{FF2B5EF4-FFF2-40B4-BE49-F238E27FC236}">
                <a16:creationId xmlns:a16="http://schemas.microsoft.com/office/drawing/2014/main" id="{C608550E-260D-54E5-44D4-9544F413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058" y="1380700"/>
            <a:ext cx="10905066" cy="5398008"/>
          </a:xfrm>
          <a:prstGeom prst="rect">
            <a:avLst/>
          </a:prstGeom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51DEA7-245E-2748-191B-A2678184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75" y="5284"/>
            <a:ext cx="4350205" cy="13754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Outcome Measures</a:t>
            </a:r>
          </a:p>
        </p:txBody>
      </p:sp>
    </p:spTree>
    <p:extLst>
      <p:ext uri="{BB962C8B-B14F-4D97-AF65-F5344CB8AC3E}">
        <p14:creationId xmlns:p14="http://schemas.microsoft.com/office/powerpoint/2010/main" val="426411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582</Words>
  <Application>Microsoft Macintosh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Rubik</vt:lpstr>
      <vt:lpstr>Office Theme</vt:lpstr>
      <vt:lpstr>1_Office Theme</vt:lpstr>
      <vt:lpstr>Safe Use of Opioids - Concurrent Prescribing</vt:lpstr>
      <vt:lpstr>Background</vt:lpstr>
      <vt:lpstr>Quality Measures and Control Charts</vt:lpstr>
      <vt:lpstr>Data Source and Cohort</vt:lpstr>
      <vt:lpstr>Analytic Process</vt:lpstr>
      <vt:lpstr>Demographics</vt:lpstr>
      <vt:lpstr>Process Measures</vt:lpstr>
      <vt:lpstr>PowerPoint Presentation</vt:lpstr>
      <vt:lpstr>Outcome Measures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Use of Opioids - Concurrent Prescribing</dc:title>
  <dc:creator>Oluwalade, Bolu</dc:creator>
  <cp:lastModifiedBy>Oluwalade, Bolu</cp:lastModifiedBy>
  <cp:revision>7</cp:revision>
  <dcterms:created xsi:type="dcterms:W3CDTF">2023-08-12T21:51:43Z</dcterms:created>
  <dcterms:modified xsi:type="dcterms:W3CDTF">2023-08-14T11:53:42Z</dcterms:modified>
</cp:coreProperties>
</file>