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</p:sldMasterIdLst>
  <p:notesMasterIdLst>
    <p:notesMasterId r:id="rId24"/>
  </p:notesMasterIdLst>
  <p:sldIdLst>
    <p:sldId id="256" r:id="rId5"/>
    <p:sldId id="272" r:id="rId6"/>
    <p:sldId id="273" r:id="rId7"/>
    <p:sldId id="274" r:id="rId8"/>
    <p:sldId id="275" r:id="rId9"/>
    <p:sldId id="277" r:id="rId10"/>
    <p:sldId id="276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32E1AD-FEAF-45F7-8759-8E583DC9DDA2}" v="2" dt="2020-01-01T11:58:49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สไตล์สีอ่อน 2 - เน้น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สไตล์สีอ่อน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สไตล์สีอ่อน 1 - เน้น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88807" autoAdjust="0"/>
  </p:normalViewPr>
  <p:slideViewPr>
    <p:cSldViewPr snapToGrid="0">
      <p:cViewPr varScale="1">
        <p:scale>
          <a:sx n="76" d="100"/>
          <a:sy n="76" d="100"/>
        </p:scale>
        <p:origin x="98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28250-D558-458E-B4EF-6BF42A43E63A}" type="datetimeFigureOut">
              <a:rPr lang="th-TH" smtClean="0"/>
              <a:t>28/06/64</a:t>
            </a:fld>
            <a:endParaRPr lang="th-TH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058ED-5ECD-412D-89EB-71531BA16AF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09653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058ED-5ECD-412D-89EB-71531BA16AF3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93064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9145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1531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556669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46718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018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50765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2962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35535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58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29176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093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1372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26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85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0949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8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D6E202-B606-4609-B914-27C9371A1F6D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7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  <p:sldLayoutId id="2147483761" r:id="rId1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รูปภาพ 10" descr="รูปภาพประกอบด้วย ตัวเชื่อมต่อ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15DCDAF2-FF85-45D3-A614-38FB8ADD94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2"/>
          <a:stretch/>
        </p:blipFill>
        <p:spPr>
          <a:xfrm>
            <a:off x="0" y="-779268"/>
            <a:ext cx="12190242" cy="6976533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FA6F3A6-C9FC-4396-9F20-D91FA03FC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Thai rice project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5BD7833E-3139-4061-BE4F-46D1C7B2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717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US" sz="1500" b="1" dirty="0">
                <a:solidFill>
                  <a:srgbClr val="FFFF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Miss CHANANTHON MUNSRIKAEW</a:t>
            </a:r>
          </a:p>
          <a:p>
            <a:r>
              <a:rPr lang="en-US" sz="1500" b="1" dirty="0">
                <a:solidFill>
                  <a:srgbClr val="FFFF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Mr. PHARADORN BOONRUAM</a:t>
            </a:r>
          </a:p>
          <a:p>
            <a:r>
              <a:rPr lang="en-US" sz="1500" b="1" dirty="0">
                <a:solidFill>
                  <a:srgbClr val="FFFF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Mr. CHIDCHANSA WORACHIN</a:t>
            </a:r>
          </a:p>
        </p:txBody>
      </p:sp>
      <p:sp>
        <p:nvSpPr>
          <p:cNvPr id="7" name="ชื่อเรื่อง 1">
            <a:extLst>
              <a:ext uri="{FF2B5EF4-FFF2-40B4-BE49-F238E27FC236}">
                <a16:creationId xmlns:a16="http://schemas.microsoft.com/office/drawing/2014/main" id="{12657936-0D46-40FE-96C5-ADECBACD4F4E}"/>
              </a:ext>
            </a:extLst>
          </p:cNvPr>
          <p:cNvSpPr txBox="1">
            <a:spLocks/>
          </p:cNvSpPr>
          <p:nvPr/>
        </p:nvSpPr>
        <p:spPr>
          <a:xfrm>
            <a:off x="8602133" y="117355"/>
            <a:ext cx="3589867" cy="297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800" dirty="0">
                <a:solidFill>
                  <a:srgbClr val="FF0000"/>
                </a:solidFill>
              </a:rPr>
              <a:t>214331 - Semantic Web Development</a:t>
            </a: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A5CFCFBC-F310-4CEB-802E-1813D7F81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622" y="779221"/>
            <a:ext cx="101155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66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DEBD735-4300-45AA-81C0-5DAA0EC74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25" y="397454"/>
            <a:ext cx="2904599" cy="828446"/>
          </a:xfrm>
        </p:spPr>
        <p:txBody>
          <a:bodyPr/>
          <a:lstStyle/>
          <a:p>
            <a:r>
              <a:rPr lang="en-US" dirty="0"/>
              <a:t>Individuals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63F9274-F2B1-466F-9351-25DCFE756C17}"/>
              </a:ext>
            </a:extLst>
          </p:cNvPr>
          <p:cNvSpPr txBox="1">
            <a:spLocks/>
          </p:cNvSpPr>
          <p:nvPr/>
        </p:nvSpPr>
        <p:spPr>
          <a:xfrm>
            <a:off x="474246" y="1225900"/>
            <a:ext cx="1522194" cy="697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stem</a:t>
            </a:r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1E012F-6BCE-4344-9139-EC64548B913F}"/>
              </a:ext>
            </a:extLst>
          </p:cNvPr>
          <p:cNvSpPr txBox="1">
            <a:spLocks/>
          </p:cNvSpPr>
          <p:nvPr/>
        </p:nvSpPr>
        <p:spPr>
          <a:xfrm>
            <a:off x="474246" y="3247464"/>
            <a:ext cx="2179320" cy="828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 data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5E3C3E0-3585-49A5-AEA4-FF10BF883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696507"/>
              </p:ext>
            </p:extLst>
          </p:nvPr>
        </p:nvGraphicFramePr>
        <p:xfrm>
          <a:off x="3449320" y="2320364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5455357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64805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isPhysicalThaiName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isPhysicalEngName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11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/>
                        <a:t>ทรงกอแบะ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Gobae Shape 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51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ทรงกอค่อนข้างตั้ง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Half Set Shape 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637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ทรงกอตั้ง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Shape 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ทรงกอกระจาย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Spread Shape 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078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42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F33CBA-0740-4B13-B153-B8226B5F6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25" y="397454"/>
            <a:ext cx="2904599" cy="828446"/>
          </a:xfrm>
        </p:spPr>
        <p:txBody>
          <a:bodyPr/>
          <a:lstStyle/>
          <a:p>
            <a:r>
              <a:rPr lang="en-US" dirty="0"/>
              <a:t>Individuals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23B54F2-465B-4655-B0FD-982753A0A1B7}"/>
              </a:ext>
            </a:extLst>
          </p:cNvPr>
          <p:cNvSpPr txBox="1">
            <a:spLocks/>
          </p:cNvSpPr>
          <p:nvPr/>
        </p:nvSpPr>
        <p:spPr>
          <a:xfrm>
            <a:off x="474246" y="1225900"/>
            <a:ext cx="912594" cy="697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seed</a:t>
            </a:r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AB4DA6E-DCD3-4632-8216-4136861C3EDC}"/>
              </a:ext>
            </a:extLst>
          </p:cNvPr>
          <p:cNvSpPr txBox="1">
            <a:spLocks/>
          </p:cNvSpPr>
          <p:nvPr/>
        </p:nvSpPr>
        <p:spPr>
          <a:xfrm>
            <a:off x="474246" y="3247464"/>
            <a:ext cx="2179320" cy="828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11 data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8F61888-E5DC-4901-BB16-893AFDF3C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86773"/>
              </p:ext>
            </p:extLst>
          </p:nvPr>
        </p:nvGraphicFramePr>
        <p:xfrm>
          <a:off x="3205424" y="1622067"/>
          <a:ext cx="8128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5455357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64805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isPhysicalThaiName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isPhysicalEngName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11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เมล็ดข้าวเปลือกสีน้ำตาล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 seed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51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เมล็ดข้าวเปลือกแถบสีน้ำตาลบนพื้นสีฟาง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 Tap On Rice </a:t>
                      </a:r>
                      <a:r>
                        <a:rPr lang="en-US" dirty="0" err="1"/>
                        <a:t>Staw</a:t>
                      </a:r>
                      <a:r>
                        <a:rPr lang="en-US" dirty="0"/>
                        <a:t> Area seed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637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เมล็ดข้าวเปลือกสีน้ำตาลเข้ม ขนสั้น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Dark Brown Short Hair seed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เมล็ดข้าวเปลือกสีฟาง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Rice Straw seed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078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เมล็ดข้าวเปลือกสีฟาง ก้นจุด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Rice Straw Butt Point seed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046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เมล็ดข้าวเปลือกสีฟางกระน้ำตาล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Rice Straw Freckles Brown seed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53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เมล็ดข้าวเปลือกสีฟาง เมล็ดค่อนข้างป้อม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Rice Straw Seeds Quite Fortified seed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601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เมล็ดข้าวเปลือกสีฟาง ขนสั้น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Rice Straw Short Hair seed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578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เมล็ดข้าวเปลือกสีฟาง ปลายบิดงอเล็กน้อย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Rice Straw Tip Slightly Bent seed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319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เมล็ดข้าวเปลือกสีฟางอ่อน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 Rice Straw seed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11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682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028EA7-C35B-456A-A686-DFEA2DB8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25" y="397454"/>
            <a:ext cx="2904599" cy="828446"/>
          </a:xfrm>
        </p:spPr>
        <p:txBody>
          <a:bodyPr/>
          <a:lstStyle/>
          <a:p>
            <a:r>
              <a:rPr lang="en-US" dirty="0"/>
              <a:t>Individuals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20D650C-2CC0-40B6-906C-B340B252ACBE}"/>
              </a:ext>
            </a:extLst>
          </p:cNvPr>
          <p:cNvSpPr txBox="1">
            <a:spLocks/>
          </p:cNvSpPr>
          <p:nvPr/>
        </p:nvSpPr>
        <p:spPr>
          <a:xfrm>
            <a:off x="474246" y="1225900"/>
            <a:ext cx="1354554" cy="697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Region</a:t>
            </a:r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CCE6159-122F-4DB8-8547-55AE1D9DA7B4}"/>
              </a:ext>
            </a:extLst>
          </p:cNvPr>
          <p:cNvSpPr txBox="1">
            <a:spLocks/>
          </p:cNvSpPr>
          <p:nvPr/>
        </p:nvSpPr>
        <p:spPr>
          <a:xfrm>
            <a:off x="474246" y="3247464"/>
            <a:ext cx="2179320" cy="828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10 data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8E7C4DC-C7AA-4CCB-BB3C-A9F3E70F2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333629"/>
              </p:ext>
            </p:extLst>
          </p:nvPr>
        </p:nvGraphicFramePr>
        <p:xfrm>
          <a:off x="3205424" y="1786466"/>
          <a:ext cx="812800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4228098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39452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isRiceRegionEngName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isRiceRegionThaiName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014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 region have Irrigation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ทุกภาคที่มีการชลประทานหรือควบคุมระดับน้ำได้และสูงกว่าระดับน้ำทะเล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450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Center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ภาคกลาง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498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East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ภาคตะวันออก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Lower east north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ภาคตะวันออกเฉียงเหนือตอนล่าง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6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Lower north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ภาคเหนือตอนล่างรวมถึงภาคกลางตอนบนด้วย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88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Lower south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ภาคใต้ตอนล่าง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70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Upper east north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ภาคตะวันออกเฉียงเหนือตอนบน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66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Upper north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ภาคเหนือตอนบน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70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Upper south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ภาคใต้ตอนบน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95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West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ภาคตะวันตก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21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995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597404-5D78-44AA-B380-5EAA8BAF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25" y="397454"/>
            <a:ext cx="2904599" cy="828446"/>
          </a:xfrm>
        </p:spPr>
        <p:txBody>
          <a:bodyPr/>
          <a:lstStyle/>
          <a:p>
            <a:r>
              <a:rPr lang="en-US" dirty="0"/>
              <a:t>Individuals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4CF57C1-E4F8-48F5-9079-0B2ECBA7EA08}"/>
              </a:ext>
            </a:extLst>
          </p:cNvPr>
          <p:cNvSpPr txBox="1">
            <a:spLocks/>
          </p:cNvSpPr>
          <p:nvPr/>
        </p:nvSpPr>
        <p:spPr>
          <a:xfrm>
            <a:off x="474246" y="1225900"/>
            <a:ext cx="1354554" cy="697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Typerice</a:t>
            </a:r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80896E0-1A8A-4E33-9593-DBDDFFD84567}"/>
              </a:ext>
            </a:extLst>
          </p:cNvPr>
          <p:cNvSpPr txBox="1">
            <a:spLocks/>
          </p:cNvSpPr>
          <p:nvPr/>
        </p:nvSpPr>
        <p:spPr>
          <a:xfrm>
            <a:off x="474246" y="3247464"/>
            <a:ext cx="2179320" cy="828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6 data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C0C5DF4-15AC-44D1-858D-F354F52C5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068263"/>
              </p:ext>
            </p:extLst>
          </p:nvPr>
        </p:nvGraphicFramePr>
        <p:xfrm>
          <a:off x="3589754" y="2363747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709347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66000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isRiceTypeThaiName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isRiceTypeEngName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923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ข้าวบาร์เลย์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Barley 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430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ข้าวจ้าวหอม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Fragrant 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84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ข้าวญี่ปุ่น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Japan 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213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ข้าวจ้าวลูกผสม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Mixed paddy 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37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ข้าวจ้าว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Paddy 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51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ข้าวเหนียว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Sticky 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439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765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E4D0224-B487-4A9A-B9BD-9960541E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25" y="397454"/>
            <a:ext cx="2904599" cy="828446"/>
          </a:xfrm>
        </p:spPr>
        <p:txBody>
          <a:bodyPr/>
          <a:lstStyle/>
          <a:p>
            <a:r>
              <a:rPr lang="en-US" dirty="0"/>
              <a:t>Individuals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87DBD2F-6235-4AA2-A239-5C2AB2A441F9}"/>
              </a:ext>
            </a:extLst>
          </p:cNvPr>
          <p:cNvSpPr txBox="1">
            <a:spLocks/>
          </p:cNvSpPr>
          <p:nvPr/>
        </p:nvSpPr>
        <p:spPr>
          <a:xfrm>
            <a:off x="474246" y="1225900"/>
            <a:ext cx="1354554" cy="697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Thairice</a:t>
            </a:r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A9EAAB-35DE-45CF-899C-E064E1E1C3D6}"/>
              </a:ext>
            </a:extLst>
          </p:cNvPr>
          <p:cNvSpPr txBox="1">
            <a:spLocks/>
          </p:cNvSpPr>
          <p:nvPr/>
        </p:nvSpPr>
        <p:spPr>
          <a:xfrm>
            <a:off x="474246" y="3247464"/>
            <a:ext cx="2179320" cy="828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112 data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9303670-4C68-436E-9D33-586FC1A52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11894"/>
              </p:ext>
            </p:extLst>
          </p:nvPr>
        </p:nvGraphicFramePr>
        <p:xfrm>
          <a:off x="3711674" y="146642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446">
                  <a:extLst>
                    <a:ext uri="{9D8B030D-6E8A-4147-A177-3AD203B41FA5}">
                      <a16:colId xmlns:a16="http://schemas.microsoft.com/office/drawing/2014/main" val="3886045804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2871485083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4024592414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936716248"/>
                    </a:ext>
                  </a:extLst>
                </a:gridCol>
                <a:gridCol w="2345154">
                  <a:extLst>
                    <a:ext uri="{9D8B030D-6E8A-4147-A177-3AD203B41FA5}">
                      <a16:colId xmlns:a16="http://schemas.microsoft.com/office/drawing/2014/main" val="3760079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isRiceThaiName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isRiceEngName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hasProduct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hasImage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49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อยุธยา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Ayutthaya1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01.png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221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บางแตน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BahngTaen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02.png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40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ชัยนาท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ChaiNat1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03.gif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80901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7CE2B7D-5BC5-4BA3-8CD3-65E79F679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737060"/>
              </p:ext>
            </p:extLst>
          </p:nvPr>
        </p:nvGraphicFramePr>
        <p:xfrm>
          <a:off x="3711674" y="4671909"/>
          <a:ext cx="8128000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77446">
                  <a:extLst>
                    <a:ext uri="{9D8B030D-6E8A-4147-A177-3AD203B41FA5}">
                      <a16:colId xmlns:a16="http://schemas.microsoft.com/office/drawing/2014/main" val="3886045804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2871485083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4024592414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936716248"/>
                    </a:ext>
                  </a:extLst>
                </a:gridCol>
                <a:gridCol w="2345154">
                  <a:extLst>
                    <a:ext uri="{9D8B030D-6E8A-4147-A177-3AD203B41FA5}">
                      <a16:colId xmlns:a16="http://schemas.microsoft.com/office/drawing/2014/main" val="3760079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b="0" dirty="0"/>
                        <a:t>สุรินทร์ 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Surin1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111.jpg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49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ตะเภาแก้ว 161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TaPowGaew161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112.PNG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221031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D28CE317-F3DC-4991-AD77-D24CE365AFDC}"/>
              </a:ext>
            </a:extLst>
          </p:cNvPr>
          <p:cNvSpPr txBox="1">
            <a:spLocks/>
          </p:cNvSpPr>
          <p:nvPr/>
        </p:nvSpPr>
        <p:spPr>
          <a:xfrm>
            <a:off x="6280686" y="3247464"/>
            <a:ext cx="2179320" cy="1233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6793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5B8314-59AC-48AD-B7A0-2EEDC2667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8630" y="1377179"/>
            <a:ext cx="8352967" cy="463856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F5DDD7F-00AA-41C4-8BA5-F051CBD9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228" y="2909269"/>
            <a:ext cx="4642963" cy="1039461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SPARQL and</a:t>
            </a:r>
            <a:r>
              <a:rPr lang="th-TH" sz="4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/</a:t>
            </a:r>
            <a:r>
              <a:rPr lang="en-US" sz="4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or</a:t>
            </a:r>
            <a:r>
              <a:rPr lang="th-TH" sz="4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4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SQWRL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20820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2EC34A2-7FC4-43AA-A859-70691E26B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258" y="1105043"/>
            <a:ext cx="7480663" cy="464791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1C6AE10-8E04-4D60-8475-5C0A3BEE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84" y="2909269"/>
            <a:ext cx="4642963" cy="1039461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SPARQL and</a:t>
            </a:r>
            <a:r>
              <a:rPr lang="th-TH" sz="4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/</a:t>
            </a:r>
            <a:r>
              <a:rPr lang="en-US" sz="4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or</a:t>
            </a:r>
            <a:r>
              <a:rPr lang="th-TH" sz="4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4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SQWRL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21698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728D4-39F6-4F67-B362-635304A3B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905" y="2909268"/>
            <a:ext cx="4642963" cy="1039461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SPARQL and</a:t>
            </a:r>
            <a:r>
              <a:rPr lang="th-TH" sz="4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/</a:t>
            </a:r>
            <a:r>
              <a:rPr lang="en-US" sz="4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or</a:t>
            </a:r>
            <a:r>
              <a:rPr lang="th-TH" sz="4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4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SQWRL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75B03F-37B5-4C0A-8687-5BA707EDB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645" y="833672"/>
            <a:ext cx="6536118" cy="519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47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A80639-2B0B-4D5B-90F0-5F6250212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63" y="2909269"/>
            <a:ext cx="4642963" cy="1039461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SPARQL and</a:t>
            </a:r>
            <a:r>
              <a:rPr lang="th-TH" sz="4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/</a:t>
            </a:r>
            <a:r>
              <a:rPr lang="en-US" sz="4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or</a:t>
            </a:r>
            <a:r>
              <a:rPr lang="th-TH" sz="4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4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SQWRL</a:t>
            </a:r>
            <a:endParaRPr lang="en-US" sz="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F0A816-5547-4A4D-ABFC-F45857288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579" y="725458"/>
            <a:ext cx="5730240" cy="594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87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AEC778C-9605-4ADB-82D6-D53877E0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</a:t>
            </a:r>
            <a:endParaRPr lang="th-TH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95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9599-AE58-47CD-A44D-EA2F5BCE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356" y="3077847"/>
            <a:ext cx="2972302" cy="702305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Property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9273992-EC98-41EE-AF90-9B46AFD33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89549"/>
              </p:ext>
            </p:extLst>
          </p:nvPr>
        </p:nvGraphicFramePr>
        <p:xfrm>
          <a:off x="5034225" y="471063"/>
          <a:ext cx="6543435" cy="5915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485">
                  <a:extLst>
                    <a:ext uri="{9D8B030D-6E8A-4147-A177-3AD203B41FA5}">
                      <a16:colId xmlns:a16="http://schemas.microsoft.com/office/drawing/2014/main" val="1012796505"/>
                    </a:ext>
                  </a:extLst>
                </a:gridCol>
                <a:gridCol w="2367598">
                  <a:extLst>
                    <a:ext uri="{9D8B030D-6E8A-4147-A177-3AD203B41FA5}">
                      <a16:colId xmlns:a16="http://schemas.microsoft.com/office/drawing/2014/main" val="1666169314"/>
                    </a:ext>
                  </a:extLst>
                </a:gridCol>
                <a:gridCol w="1595176">
                  <a:extLst>
                    <a:ext uri="{9D8B030D-6E8A-4147-A177-3AD203B41FA5}">
                      <a16:colId xmlns:a16="http://schemas.microsoft.com/office/drawing/2014/main" val="579610981"/>
                    </a:ext>
                  </a:extLst>
                </a:gridCol>
                <a:gridCol w="1595176">
                  <a:extLst>
                    <a:ext uri="{9D8B030D-6E8A-4147-A177-3AD203B41FA5}">
                      <a16:colId xmlns:a16="http://schemas.microsoft.com/office/drawing/2014/main" val="1534594107"/>
                    </a:ext>
                  </a:extLst>
                </a:gridCol>
              </a:tblGrid>
              <a:tr h="225962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 b="1" dirty="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 b="1" dirty="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Property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 b="1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Domain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Range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9193191"/>
                  </a:ext>
                </a:extLst>
              </a:tr>
              <a:tr h="225962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 dirty="0" err="1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hasImage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ThaiRice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xsd:string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6625243"/>
                  </a:ext>
                </a:extLst>
              </a:tr>
              <a:tr h="225962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hasInfo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Environtment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xsd:string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6064774"/>
                  </a:ext>
                </a:extLst>
              </a:tr>
              <a:tr h="225962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hasProduct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 dirty="0" err="1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ThaiRice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xsd:int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0315345"/>
                  </a:ext>
                </a:extLst>
              </a:tr>
              <a:tr h="225962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isPhysicalEngName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Physical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xsd:string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4872045"/>
                  </a:ext>
                </a:extLst>
              </a:tr>
              <a:tr h="225962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isPhysicalThaiName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Physical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xsd:string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1685261"/>
                  </a:ext>
                </a:extLst>
              </a:tr>
              <a:tr h="361918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isRiceAdvantageEngName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Advantage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xsd:string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0128235"/>
                  </a:ext>
                </a:extLst>
              </a:tr>
              <a:tr h="361918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isRiceAdvantageThaiName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Advantage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xsd:string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0746519"/>
                  </a:ext>
                </a:extLst>
              </a:tr>
              <a:tr h="361918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isRiceAttributeEngName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Attributes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xsd:string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0884720"/>
                  </a:ext>
                </a:extLst>
              </a:tr>
              <a:tr h="361918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isRiceAttributeThaiName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Attributes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xsd:string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0944955"/>
                  </a:ext>
                </a:extLst>
              </a:tr>
              <a:tr h="225962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isRiceEngName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 dirty="0" err="1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ThaiRice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xsd:string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1064112"/>
                  </a:ext>
                </a:extLst>
              </a:tr>
              <a:tr h="225962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isRiceThaiName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ThaiRice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xsd:string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0877155"/>
                  </a:ext>
                </a:extLst>
              </a:tr>
              <a:tr h="225962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isRaceLandRaceEng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Landrace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xsd:string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9297132"/>
                  </a:ext>
                </a:extLst>
              </a:tr>
              <a:tr h="225962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isRaceLandRaceThai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Landrace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xsd:string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150147"/>
                  </a:ext>
                </a:extLst>
              </a:tr>
              <a:tr h="225962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isRiceTypeEngName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TypeRice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xsd:string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0577407"/>
                  </a:ext>
                </a:extLst>
              </a:tr>
              <a:tr h="312384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isRiceTypeThaiName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TypeRice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xsd:string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0970416"/>
                  </a:ext>
                </a:extLst>
              </a:tr>
              <a:tr h="361918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isRiceRegionThaiName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Region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xsd:string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074606"/>
                  </a:ext>
                </a:extLst>
              </a:tr>
              <a:tr h="312384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isRiceRegionEngName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Region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xsd:string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8154835"/>
                  </a:ext>
                </a:extLst>
              </a:tr>
              <a:tr h="361918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isRiceEnvironmentThaiName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Environment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xsd:string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3881084"/>
                  </a:ext>
                </a:extLst>
              </a:tr>
              <a:tr h="361918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isRiceEnvironmentEngName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Environment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xsd:string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1065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30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196EF-AAEE-408A-9D4D-917CC8AD0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914" y="2806546"/>
            <a:ext cx="4512334" cy="1244908"/>
          </a:xfrm>
        </p:spPr>
        <p:txBody>
          <a:bodyPr>
            <a:normAutofit/>
          </a:bodyPr>
          <a:lstStyle/>
          <a:p>
            <a:r>
              <a:rPr lang="en-US" sz="5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Object property</a:t>
            </a:r>
            <a:endParaRPr lang="en-US" sz="8800" b="1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7465396D-E86C-486A-B017-E354024620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145581"/>
              </p:ext>
            </p:extLst>
          </p:nvPr>
        </p:nvGraphicFramePr>
        <p:xfrm>
          <a:off x="1421908" y="1538001"/>
          <a:ext cx="5443976" cy="3781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699">
                  <a:extLst>
                    <a:ext uri="{9D8B030D-6E8A-4147-A177-3AD203B41FA5}">
                      <a16:colId xmlns:a16="http://schemas.microsoft.com/office/drawing/2014/main" val="2284006531"/>
                    </a:ext>
                  </a:extLst>
                </a:gridCol>
                <a:gridCol w="1699289">
                  <a:extLst>
                    <a:ext uri="{9D8B030D-6E8A-4147-A177-3AD203B41FA5}">
                      <a16:colId xmlns:a16="http://schemas.microsoft.com/office/drawing/2014/main" val="133931754"/>
                    </a:ext>
                  </a:extLst>
                </a:gridCol>
                <a:gridCol w="1360994">
                  <a:extLst>
                    <a:ext uri="{9D8B030D-6E8A-4147-A177-3AD203B41FA5}">
                      <a16:colId xmlns:a16="http://schemas.microsoft.com/office/drawing/2014/main" val="2970561871"/>
                    </a:ext>
                  </a:extLst>
                </a:gridCol>
                <a:gridCol w="1360994">
                  <a:extLst>
                    <a:ext uri="{9D8B030D-6E8A-4147-A177-3AD203B41FA5}">
                      <a16:colId xmlns:a16="http://schemas.microsoft.com/office/drawing/2014/main" val="1314163765"/>
                    </a:ext>
                  </a:extLst>
                </a:gridCol>
              </a:tblGrid>
              <a:tr h="343818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US" sz="1600" b="1" dirty="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US" sz="1600" b="1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Object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US" sz="1600" b="1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Domain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Range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5744849"/>
                  </a:ext>
                </a:extLst>
              </a:tr>
              <a:tr h="343818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beAdvantage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ThaiRice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Advantage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8724927"/>
                  </a:ext>
                </a:extLst>
              </a:tr>
              <a:tr h="343818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beAttribute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ThaiRice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Attributes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406709"/>
                  </a:ext>
                </a:extLst>
              </a:tr>
              <a:tr h="343818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beEcosystem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Attributes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Ecosystem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2049915"/>
                  </a:ext>
                </a:extLst>
              </a:tr>
              <a:tr h="343818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beLandrace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 dirty="0" err="1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ThaiRice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Landrace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3289376"/>
                  </a:ext>
                </a:extLst>
              </a:tr>
              <a:tr h="343818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beLeaf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ThaiRice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Leaf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0943493"/>
                  </a:ext>
                </a:extLst>
              </a:tr>
              <a:tr h="343818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beRegion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ThaiRice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Region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6177248"/>
                  </a:ext>
                </a:extLst>
              </a:tr>
              <a:tr h="343818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beRespond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Attributes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Respond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7949239"/>
                  </a:ext>
                </a:extLst>
              </a:tr>
              <a:tr h="343818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beSeed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ThaiRice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Seed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2402592"/>
                  </a:ext>
                </a:extLst>
              </a:tr>
              <a:tr h="343818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beStem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ThaiRice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0739662"/>
                  </a:ext>
                </a:extLst>
              </a:tr>
              <a:tr h="343818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beType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ThaiRice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TypeRice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210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20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FE730-7A47-4538-880F-627CDD6DF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25" y="397454"/>
            <a:ext cx="2904599" cy="828446"/>
          </a:xfrm>
        </p:spPr>
        <p:txBody>
          <a:bodyPr/>
          <a:lstStyle/>
          <a:p>
            <a:r>
              <a:rPr lang="en-US" dirty="0"/>
              <a:t>Individuals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4D2C27-6C03-48E7-BCB2-75698C811DAC}"/>
              </a:ext>
            </a:extLst>
          </p:cNvPr>
          <p:cNvSpPr txBox="1">
            <a:spLocks/>
          </p:cNvSpPr>
          <p:nvPr/>
        </p:nvSpPr>
        <p:spPr>
          <a:xfrm>
            <a:off x="474246" y="1225900"/>
            <a:ext cx="2000940" cy="697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advantage</a:t>
            </a:r>
            <a:endParaRPr lang="en-US" sz="1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5744E05-FF77-4D17-89BA-58FE7887F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004345"/>
              </p:ext>
            </p:extLst>
          </p:nvPr>
        </p:nvGraphicFramePr>
        <p:xfrm>
          <a:off x="3205424" y="2492003"/>
          <a:ext cx="8128000" cy="2271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6246269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92558593"/>
                    </a:ext>
                  </a:extLst>
                </a:gridCol>
              </a:tblGrid>
              <a:tr h="164837">
                <a:tc>
                  <a:txBody>
                    <a:bodyPr/>
                    <a:lstStyle/>
                    <a:p>
                      <a:r>
                        <a:rPr lang="en-US" dirty="0" err="1"/>
                        <a:t>isRiceAdvantageThaiName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isRiceAdvantageEngName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39184"/>
                  </a:ext>
                </a:extLst>
              </a:tr>
              <a:tr h="422516">
                <a:tc>
                  <a:txBody>
                    <a:bodyPr/>
                    <a:lstStyle/>
                    <a:p>
                      <a:r>
                        <a:rPr lang="th-TH" dirty="0"/>
                        <a:t>ทนทานต่อดินเค็ม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AlkalineSoil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227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ต้านทานต่อโรคใบจุดสีน้ำตาล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BrownLeafResist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969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ต้านทานต่อโรคไหม้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FireResist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5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ต้านทานต่อแมลงบั่ว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Rice gall midge, RGM Resist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533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การขึ้นน้ำดี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Well water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004456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CC12D373-6919-4FE9-B93F-D7B2D55E133F}"/>
              </a:ext>
            </a:extLst>
          </p:cNvPr>
          <p:cNvSpPr txBox="1">
            <a:spLocks/>
          </p:cNvSpPr>
          <p:nvPr/>
        </p:nvSpPr>
        <p:spPr>
          <a:xfrm>
            <a:off x="22416" y="3213598"/>
            <a:ext cx="2904599" cy="828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5 data</a:t>
            </a:r>
          </a:p>
        </p:txBody>
      </p:sp>
    </p:spTree>
    <p:extLst>
      <p:ext uri="{BB962C8B-B14F-4D97-AF65-F5344CB8AC3E}">
        <p14:creationId xmlns:p14="http://schemas.microsoft.com/office/powerpoint/2010/main" val="954566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0D9A1-E54C-4CA3-A337-4073C1A2F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25" y="397454"/>
            <a:ext cx="2904599" cy="828446"/>
          </a:xfrm>
        </p:spPr>
        <p:txBody>
          <a:bodyPr/>
          <a:lstStyle/>
          <a:p>
            <a:r>
              <a:rPr lang="en-US" dirty="0"/>
              <a:t>Individuals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EF205D2-49BC-4A39-A133-7E12F2BD352F}"/>
              </a:ext>
            </a:extLst>
          </p:cNvPr>
          <p:cNvSpPr txBox="1">
            <a:spLocks/>
          </p:cNvSpPr>
          <p:nvPr/>
        </p:nvSpPr>
        <p:spPr>
          <a:xfrm>
            <a:off x="474246" y="1225900"/>
            <a:ext cx="2000940" cy="697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attributes</a:t>
            </a:r>
            <a:endParaRPr lang="en-US" sz="18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3F66227-7CAD-4BF7-83B8-F1619A20C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817530"/>
              </p:ext>
            </p:extLst>
          </p:nvPr>
        </p:nvGraphicFramePr>
        <p:xfrm>
          <a:off x="3108960" y="1445260"/>
          <a:ext cx="519684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280">
                  <a:extLst>
                    <a:ext uri="{9D8B030D-6E8A-4147-A177-3AD203B41FA5}">
                      <a16:colId xmlns:a16="http://schemas.microsoft.com/office/drawing/2014/main" val="3992321813"/>
                    </a:ext>
                  </a:extLst>
                </a:gridCol>
                <a:gridCol w="3083560">
                  <a:extLst>
                    <a:ext uri="{9D8B030D-6E8A-4147-A177-3AD203B41FA5}">
                      <a16:colId xmlns:a16="http://schemas.microsoft.com/office/drawing/2014/main" val="3402142107"/>
                    </a:ext>
                  </a:extLst>
                </a:gridCol>
              </a:tblGrid>
              <a:tr h="302768">
                <a:tc>
                  <a:txBody>
                    <a:bodyPr/>
                    <a:lstStyle/>
                    <a:p>
                      <a:r>
                        <a:rPr lang="en-US" dirty="0" err="1"/>
                        <a:t>isRiceAttributeThaiName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isRiceAttributeEngName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849865"/>
                  </a:ext>
                </a:extLst>
              </a:tr>
              <a:tr h="302768">
                <a:tc>
                  <a:txBody>
                    <a:bodyPr/>
                    <a:lstStyle/>
                    <a:p>
                      <a:r>
                        <a:rPr lang="th-TH" dirty="0"/>
                        <a:t>พันธุ์ข้าวน้ำลึกไม่ไวต่อช่วงแสง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 rice not respond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272718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r>
                        <a:rPr lang="th-TH" dirty="0"/>
                        <a:t>พันธุ์ข้าวน้ำลึกไวต่อช่วงแสง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 rice respond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268413"/>
                  </a:ext>
                </a:extLst>
              </a:tr>
              <a:tr h="302768">
                <a:tc>
                  <a:txBody>
                    <a:bodyPr/>
                    <a:lstStyle/>
                    <a:p>
                      <a:r>
                        <a:rPr lang="th-TH" dirty="0"/>
                        <a:t>พันธุ์ข้าวไร่ไม่ไวต่อช่วงแสง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Farm rice not respond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245108"/>
                  </a:ext>
                </a:extLst>
              </a:tr>
              <a:tr h="302768">
                <a:tc>
                  <a:txBody>
                    <a:bodyPr/>
                    <a:lstStyle/>
                    <a:p>
                      <a:r>
                        <a:rPr lang="th-TH" dirty="0"/>
                        <a:t>พันธุ์ข้าวไร่ไวต่อช่วงแสง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Farm rice respond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880629"/>
                  </a:ext>
                </a:extLst>
              </a:tr>
              <a:tr h="302768">
                <a:tc>
                  <a:txBody>
                    <a:bodyPr/>
                    <a:lstStyle/>
                    <a:p>
                      <a:r>
                        <a:rPr lang="th-TH" dirty="0"/>
                        <a:t>ข้าวบาร์เลย์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 rice barley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572288"/>
                  </a:ext>
                </a:extLst>
              </a:tr>
              <a:tr h="302768">
                <a:tc>
                  <a:txBody>
                    <a:bodyPr/>
                    <a:lstStyle/>
                    <a:p>
                      <a:r>
                        <a:rPr lang="th-TH" dirty="0"/>
                        <a:t>ข้าวญี่ปุ่น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 rice </a:t>
                      </a:r>
                      <a:r>
                        <a:rPr lang="en-US" dirty="0" err="1"/>
                        <a:t>japan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136150"/>
                  </a:ext>
                </a:extLst>
              </a:tr>
              <a:tr h="302768">
                <a:tc>
                  <a:txBody>
                    <a:bodyPr/>
                    <a:lstStyle/>
                    <a:p>
                      <a:r>
                        <a:rPr lang="th-TH" dirty="0"/>
                        <a:t>ข้าวนาสวนที่ไม่ไวต่อช่วงแสง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 rice not </a:t>
                      </a:r>
                      <a:r>
                        <a:rPr lang="en-US" dirty="0" err="1"/>
                        <a:t>repond</a:t>
                      </a:r>
                      <a:r>
                        <a:rPr lang="en-US" dirty="0"/>
                        <a:t> 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478052"/>
                  </a:ext>
                </a:extLst>
              </a:tr>
              <a:tr h="302768">
                <a:tc>
                  <a:txBody>
                    <a:bodyPr/>
                    <a:lstStyle/>
                    <a:p>
                      <a:r>
                        <a:rPr lang="th-TH" dirty="0"/>
                        <a:t>ข้าวลูกผสม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Mixed 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873169"/>
                  </a:ext>
                </a:extLst>
              </a:tr>
              <a:tr h="302768">
                <a:tc>
                  <a:txBody>
                    <a:bodyPr/>
                    <a:lstStyle/>
                    <a:p>
                      <a:r>
                        <a:rPr lang="th-TH" dirty="0"/>
                        <a:t>พันธุ์ข้าวแดงไม่ไวต่อช่วงแสง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 jasmine rice not respond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85676"/>
                  </a:ext>
                </a:extLst>
              </a:tr>
              <a:tr h="302768">
                <a:tc>
                  <a:txBody>
                    <a:bodyPr/>
                    <a:lstStyle/>
                    <a:p>
                      <a:r>
                        <a:rPr lang="th-TH" dirty="0"/>
                        <a:t>ข้าวแดงไวต่อช่วงแสง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 jasmine rice respond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740131"/>
                  </a:ext>
                </a:extLst>
              </a:tr>
              <a:tr h="302768">
                <a:tc>
                  <a:txBody>
                    <a:bodyPr/>
                    <a:lstStyle/>
                    <a:p>
                      <a:r>
                        <a:rPr lang="th-TH" dirty="0"/>
                        <a:t>พันธุ์ข้าวขึ้นน้ำไวต่อช่วงแสง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Upland rice respond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600755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98234BE7-6D1F-4EF0-A63D-654A17277D8D}"/>
              </a:ext>
            </a:extLst>
          </p:cNvPr>
          <p:cNvSpPr txBox="1">
            <a:spLocks/>
          </p:cNvSpPr>
          <p:nvPr/>
        </p:nvSpPr>
        <p:spPr>
          <a:xfrm>
            <a:off x="474246" y="3362757"/>
            <a:ext cx="2000940" cy="828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11 data</a:t>
            </a:r>
          </a:p>
        </p:txBody>
      </p:sp>
    </p:spTree>
    <p:extLst>
      <p:ext uri="{BB962C8B-B14F-4D97-AF65-F5344CB8AC3E}">
        <p14:creationId xmlns:p14="http://schemas.microsoft.com/office/powerpoint/2010/main" val="503586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C49EB5-A83D-457D-B433-00D3C080C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25" y="397454"/>
            <a:ext cx="2904599" cy="828446"/>
          </a:xfrm>
        </p:spPr>
        <p:txBody>
          <a:bodyPr/>
          <a:lstStyle/>
          <a:p>
            <a:r>
              <a:rPr lang="en-US" dirty="0"/>
              <a:t>Individuals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B80B5B7-A572-4054-898B-334C693FC17E}"/>
              </a:ext>
            </a:extLst>
          </p:cNvPr>
          <p:cNvSpPr txBox="1">
            <a:spLocks/>
          </p:cNvSpPr>
          <p:nvPr/>
        </p:nvSpPr>
        <p:spPr>
          <a:xfrm>
            <a:off x="474246" y="1225900"/>
            <a:ext cx="2000940" cy="697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Ecosystem</a:t>
            </a:r>
            <a:endParaRPr lang="en-US" sz="18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ADE3216-B310-40ED-BFD6-5C8890322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64423"/>
              </p:ext>
            </p:extLst>
          </p:nvPr>
        </p:nvGraphicFramePr>
        <p:xfrm>
          <a:off x="3763176" y="658706"/>
          <a:ext cx="8127999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134012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089755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94180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isRiceEnvironmentThaiName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isRiceEnvironmentEngName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hasInfo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54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ข้าวน้ำลึก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 water 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ข้าวที่ปลูกในพื้นที่น้ำลึก ระดับน้ำในนามากกว่า 50 เซนติเมตร แต่ไม่เกิน 100 เซนติเมตร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4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ข้าวไร่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Farm 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ข้าวที่ปลูกในที่ดอนหรือในสภาพไร่ บริเวณไหล่เขาหรือพื้นที่ซึ่งไม่มีน้ำขัง ไม่มีการทำคันนาเพื่อกักเก็บน้ำ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278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h-TH" dirty="0"/>
                        <a:t>ข้าวนาสวน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Garden field 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ข้าวที่ปลูกในนาที่มีน้ำขังหรือกักเก็บน้ำได้ระดับน้ำลึกไม่เกิน 50 เซนติเมตรพื้นที่ส่วนใหญ่จะอยู่ในภาคกลาง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606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ข้าวนาที่สูง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Mountain 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ข้าวที่ปลูกในนาที่มีน้ำขังบนที่สูงตั้งแต่ 700 เมตรเหนือระดับน้ำทะเลขึ้นไป พันธุ์ข้าวนาที่สูงต้องมีความสามารถทนทานอากาศหนาวเย็นได้ดี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058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ข้าวขึ้นน้ำ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Upwater</a:t>
                      </a:r>
                      <a:r>
                        <a:rPr lang="en-US" dirty="0"/>
                        <a:t> 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ข้าวที่ปลูกในนาที่มีน้ำท่วมขังในระหว่างการเจริญเติบโตของข้าว มีระดับน้ำลึกตั้งแต่ 1-5 เมตร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48613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87E2CFDA-CC53-4547-AFA9-21481D953286}"/>
              </a:ext>
            </a:extLst>
          </p:cNvPr>
          <p:cNvSpPr txBox="1">
            <a:spLocks/>
          </p:cNvSpPr>
          <p:nvPr/>
        </p:nvSpPr>
        <p:spPr>
          <a:xfrm>
            <a:off x="623082" y="3259318"/>
            <a:ext cx="1852104" cy="828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5 data</a:t>
            </a:r>
          </a:p>
        </p:txBody>
      </p:sp>
    </p:spTree>
    <p:extLst>
      <p:ext uri="{BB962C8B-B14F-4D97-AF65-F5344CB8AC3E}">
        <p14:creationId xmlns:p14="http://schemas.microsoft.com/office/powerpoint/2010/main" val="2097210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DBF5033-B64B-416A-B838-E6A91449F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25" y="397454"/>
            <a:ext cx="2904599" cy="828446"/>
          </a:xfrm>
        </p:spPr>
        <p:txBody>
          <a:bodyPr/>
          <a:lstStyle/>
          <a:p>
            <a:r>
              <a:rPr lang="en-US" dirty="0"/>
              <a:t>Individuals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FB22B2-8781-4A09-8FE1-43E907BEA002}"/>
              </a:ext>
            </a:extLst>
          </p:cNvPr>
          <p:cNvSpPr txBox="1">
            <a:spLocks/>
          </p:cNvSpPr>
          <p:nvPr/>
        </p:nvSpPr>
        <p:spPr>
          <a:xfrm>
            <a:off x="474246" y="1225900"/>
            <a:ext cx="1522194" cy="697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Respond</a:t>
            </a:r>
            <a:endParaRPr lang="en-US" sz="18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D6E9011-2AE3-40A2-901E-00A701450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723923"/>
              </p:ext>
            </p:extLst>
          </p:nvPr>
        </p:nvGraphicFramePr>
        <p:xfrm>
          <a:off x="3589755" y="1359746"/>
          <a:ext cx="8127999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134012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089755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94180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isRiceEnvironmentThaiName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isRiceEnvironmentEngName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hasInfo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549230"/>
                  </a:ext>
                </a:extLst>
              </a:tr>
              <a:tr h="638388">
                <a:tc>
                  <a:txBody>
                    <a:bodyPr/>
                    <a:lstStyle/>
                    <a:p>
                      <a:r>
                        <a:rPr lang="th-TH"/>
                        <a:t>การตอบสนองต่อช่วงแสงของข้าวไม่ไวต่อช่วงแสง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Respond plant of not 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/>
                        <a:t>เป็นข้าวที่ออกดอกเมื่อข้าวมีระยะเวลาการเจริญเติบโตและให้ผลผลิตตามอายุ จึงใช้ปลูกและให้ผลผลิตได้ตลอดทั้งปี หรือปลูกได้ในฤดูนาปรัง บางครั้งจึงเรียกว่า ข้าวนาปรัง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4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การตอบสนองต่อช่วงแสงของข้าวไวต่อช่วงแสง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Respond plant of 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เป็นข้าวที่ออกดอกเฉพาะเมื่อช่วงเวลากลางวันสั้นกว่า 12 ชั่วโมง โดยพบว่าข้าวไวต่อช่วงแสงในประเทศไทยมักจะออกดอกในเดือนที่มีความยาว ของกลางวันประมาณ 11 ชั่วโมง 40 นาที หรือสั้นกว่านี้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278526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12EF5A34-8D47-4AEE-B7B8-17E044E7AEA8}"/>
              </a:ext>
            </a:extLst>
          </p:cNvPr>
          <p:cNvSpPr txBox="1">
            <a:spLocks/>
          </p:cNvSpPr>
          <p:nvPr/>
        </p:nvSpPr>
        <p:spPr>
          <a:xfrm>
            <a:off x="474246" y="3247464"/>
            <a:ext cx="2179320" cy="828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 data</a:t>
            </a:r>
          </a:p>
        </p:txBody>
      </p:sp>
    </p:spTree>
    <p:extLst>
      <p:ext uri="{BB962C8B-B14F-4D97-AF65-F5344CB8AC3E}">
        <p14:creationId xmlns:p14="http://schemas.microsoft.com/office/powerpoint/2010/main" val="4213557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426867-D650-43E6-9707-BB063A831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25" y="397454"/>
            <a:ext cx="2904599" cy="828446"/>
          </a:xfrm>
        </p:spPr>
        <p:txBody>
          <a:bodyPr/>
          <a:lstStyle/>
          <a:p>
            <a:r>
              <a:rPr lang="en-US" dirty="0"/>
              <a:t>Individuals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A6961F6-8709-4B09-9052-44E659EAFFE0}"/>
              </a:ext>
            </a:extLst>
          </p:cNvPr>
          <p:cNvSpPr txBox="1">
            <a:spLocks/>
          </p:cNvSpPr>
          <p:nvPr/>
        </p:nvSpPr>
        <p:spPr>
          <a:xfrm>
            <a:off x="474246" y="1225900"/>
            <a:ext cx="1522194" cy="697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Landrace</a:t>
            </a:r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94AC42-C4D1-4580-9779-A8F8C5960FC2}"/>
              </a:ext>
            </a:extLst>
          </p:cNvPr>
          <p:cNvSpPr txBox="1">
            <a:spLocks/>
          </p:cNvSpPr>
          <p:nvPr/>
        </p:nvSpPr>
        <p:spPr>
          <a:xfrm>
            <a:off x="474246" y="3247464"/>
            <a:ext cx="2179320" cy="828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6 data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2C5A004-D0AE-44B8-8466-F7F883B1F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199661"/>
              </p:ext>
            </p:extLst>
          </p:nvPr>
        </p:nvGraphicFramePr>
        <p:xfrm>
          <a:off x="3860800" y="2363747"/>
          <a:ext cx="543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267684833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1517884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isRicelandRaceThai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isRicelandRaceEng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73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หอมอ้ม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Hom</a:t>
                      </a:r>
                      <a:r>
                        <a:rPr lang="en-US" dirty="0"/>
                        <a:t> 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924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ขาวดอกมะลิ 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Jasmine white 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56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เก้ารวง 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Kao Ruang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57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เหลืองทอง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LuengThong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10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นางมล เอส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Nangmol</a:t>
                      </a:r>
                      <a:r>
                        <a:rPr lang="en-US" dirty="0"/>
                        <a:t> S4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688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ปิ่นแก้ว 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 Kaew 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88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095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B9A7A3-796B-45BB-84BD-D441005E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25" y="397454"/>
            <a:ext cx="2904599" cy="828446"/>
          </a:xfrm>
        </p:spPr>
        <p:txBody>
          <a:bodyPr/>
          <a:lstStyle/>
          <a:p>
            <a:r>
              <a:rPr lang="en-US" dirty="0"/>
              <a:t>Individuals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165B036-8BA5-401F-BA24-C3F4464902F5}"/>
              </a:ext>
            </a:extLst>
          </p:cNvPr>
          <p:cNvSpPr txBox="1">
            <a:spLocks/>
          </p:cNvSpPr>
          <p:nvPr/>
        </p:nvSpPr>
        <p:spPr>
          <a:xfrm>
            <a:off x="474246" y="1225900"/>
            <a:ext cx="836394" cy="697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leaf</a:t>
            </a:r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FB71EDC-28E6-4F1F-8B24-F059C0581FC9}"/>
              </a:ext>
            </a:extLst>
          </p:cNvPr>
          <p:cNvSpPr txBox="1">
            <a:spLocks/>
          </p:cNvSpPr>
          <p:nvPr/>
        </p:nvSpPr>
        <p:spPr>
          <a:xfrm>
            <a:off x="474246" y="3247464"/>
            <a:ext cx="2179320" cy="828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7 data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8AF42CE-5C94-4D86-8C9F-502A4FE6F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323783"/>
              </p:ext>
            </p:extLst>
          </p:nvPr>
        </p:nvGraphicFramePr>
        <p:xfrm>
          <a:off x="3312160" y="1574646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5455357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64805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isPhysicalThaiName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isPhysicalEngName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11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ใบธงทำมุม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Angle Flag leaf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51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ใบธงตก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Falling Flag leaf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637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ใบธงเอน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Inclined Flag leaf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ใบยาว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leaf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078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ใบธงยาว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Flag leaf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321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ใบธงตั้ง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Flag leaf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395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ใบธงตั้งตรง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Straight Flag leaf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709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72827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0A5C3FE72E6F43BCBC2425AE3AB87F" ma:contentTypeVersion="2" ma:contentTypeDescription="Create a new document." ma:contentTypeScope="" ma:versionID="2ad479a0bc4f48cc6bb58f4ee8c05787">
  <xsd:schema xmlns:xsd="http://www.w3.org/2001/XMLSchema" xmlns:xs="http://www.w3.org/2001/XMLSchema" xmlns:p="http://schemas.microsoft.com/office/2006/metadata/properties" xmlns:ns3="dd0a2582-1479-43b0-a08d-d76533721e6f" targetNamespace="http://schemas.microsoft.com/office/2006/metadata/properties" ma:root="true" ma:fieldsID="1e0aa29c1541c5597e54fad38917c515" ns3:_="">
    <xsd:import namespace="dd0a2582-1479-43b0-a08d-d76533721e6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0a2582-1479-43b0-a08d-d76533721e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330BD2-6268-46C0-9D3D-90C7DDA9EB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0a2582-1479-43b0-a08d-d76533721e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541D18-A1B1-4600-9718-66503411D0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AD0E9C-24CB-493B-BBAA-2FAAAA53BCD8}">
  <ds:schemaRefs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terms/"/>
    <ds:schemaRef ds:uri="http://www.w3.org/XML/1998/namespace"/>
    <ds:schemaRef ds:uri="http://schemas.openxmlformats.org/package/2006/metadata/core-properties"/>
    <ds:schemaRef ds:uri="dd0a2582-1479-43b0-a08d-d76533721e6f"/>
    <ds:schemaRef ds:uri="http://schemas.microsoft.com/office/2006/documentManagement/typ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667</TotalTime>
  <Words>1047</Words>
  <Application>Microsoft Office PowerPoint</Application>
  <PresentationFormat>Widescreen</PresentationFormat>
  <Paragraphs>364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TH Sarabun New</vt:lpstr>
      <vt:lpstr>TH SarabunPSK</vt:lpstr>
      <vt:lpstr>Tw Cen MT</vt:lpstr>
      <vt:lpstr>Droplet</vt:lpstr>
      <vt:lpstr>Thai rice project</vt:lpstr>
      <vt:lpstr>Property</vt:lpstr>
      <vt:lpstr>Object property</vt:lpstr>
      <vt:lpstr>Individuals</vt:lpstr>
      <vt:lpstr>Individuals</vt:lpstr>
      <vt:lpstr>Individuals</vt:lpstr>
      <vt:lpstr>Individuals</vt:lpstr>
      <vt:lpstr>Individuals</vt:lpstr>
      <vt:lpstr>Individuals</vt:lpstr>
      <vt:lpstr>Individuals</vt:lpstr>
      <vt:lpstr>Individuals</vt:lpstr>
      <vt:lpstr>Individuals</vt:lpstr>
      <vt:lpstr>Individuals</vt:lpstr>
      <vt:lpstr>Individuals</vt:lpstr>
      <vt:lpstr>SPARQL and/or SQWRL</vt:lpstr>
      <vt:lpstr>SPARQL and/or SQWRL</vt:lpstr>
      <vt:lpstr>SPARQL and/or SQWRL</vt:lpstr>
      <vt:lpstr>SPARQL and/or SQWRL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and Goal Management</dc:title>
  <dc:creator>Pharadorn Boonruam</dc:creator>
  <cp:lastModifiedBy>Chidchansa Worachin</cp:lastModifiedBy>
  <cp:revision>37</cp:revision>
  <dcterms:created xsi:type="dcterms:W3CDTF">2019-12-16T08:35:23Z</dcterms:created>
  <dcterms:modified xsi:type="dcterms:W3CDTF">2021-06-27T19:07:40Z</dcterms:modified>
</cp:coreProperties>
</file>