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Merriweather" panose="00000500000000000000" pitchFamily="2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7BA588-CB65-47CB-801E-C0FC2A6290E6}">
  <a:tblStyle styleId="{FE7BA588-CB65-47CB-801E-C0FC2A6290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1046" y="25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8c813b069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8c813b069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8b6744271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8b6744271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b6744271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b6744271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222470a82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222470a82_2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b0956d2b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b0956d2b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-125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1" name="Google Shape;21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3154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3"/>
          </p:nvPr>
        </p:nvSpPr>
        <p:spPr>
          <a:xfrm>
            <a:off x="3154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4840017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4839900" y="0"/>
            <a:ext cx="4316900" cy="4887028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264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01275" y="500925"/>
            <a:ext cx="4166400" cy="443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5192225" y="1286175"/>
            <a:ext cx="3706500" cy="26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1pPr>
            <a:lvl2pPr marL="914400" lvl="1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2pPr>
            <a:lvl3pPr marL="1371600" lvl="2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3pPr>
            <a:lvl4pPr marL="1828800" lvl="3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4pPr>
            <a:lvl5pPr marL="2286000" lvl="4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5pPr>
            <a:lvl6pPr marL="2743200" lvl="5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6pPr>
            <a:lvl7pPr marL="3200400" lvl="6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  <a:defRPr>
                <a:solidFill>
                  <a:srgbClr val="FFFFFF"/>
                </a:solidFill>
              </a:defRPr>
            </a:lvl7pPr>
            <a:lvl8pPr marL="3657600" lvl="7" indent="-29845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100"/>
              <a:buChar char="○"/>
              <a:defRPr>
                <a:solidFill>
                  <a:srgbClr val="FFFFFF"/>
                </a:solidFill>
              </a:defRPr>
            </a:lvl8pPr>
            <a:lvl9pPr marL="4114800" lvl="8" indent="-29845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100"/>
              <a:buChar char="■"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192225" y="4089650"/>
            <a:ext cx="3706500" cy="8082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Session</a:t>
            </a:r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4128000" cy="328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remainder of today’s class will comprise the </a:t>
            </a:r>
            <a:r>
              <a:rPr lang="en" b="1" i="1">
                <a:solidFill>
                  <a:srgbClr val="FF0000"/>
                </a:solidFill>
              </a:rPr>
              <a:t>problem solving session</a:t>
            </a:r>
            <a:r>
              <a:rPr lang="en"/>
              <a:t> (</a:t>
            </a:r>
            <a:r>
              <a:rPr lang="en" b="1" i="1">
                <a:solidFill>
                  <a:srgbClr val="FF0000"/>
                </a:solidFill>
              </a:rPr>
              <a:t>PSS</a:t>
            </a:r>
            <a:r>
              <a:rPr lang="en"/>
              <a:t>).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divide you into </a:t>
            </a:r>
            <a:r>
              <a:rPr lang="en" b="1" i="1">
                <a:solidFill>
                  <a:srgbClr val="FF0000"/>
                </a:solidFill>
              </a:rPr>
              <a:t>teams of 3 or 4 students</a:t>
            </a:r>
            <a:r>
              <a:rPr lang="en"/>
              <a:t>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Each team will </a:t>
            </a:r>
            <a:r>
              <a:rPr lang="en" b="1" i="1">
                <a:solidFill>
                  <a:srgbClr val="FF0000"/>
                </a:solidFill>
              </a:rPr>
              <a:t>work together</a:t>
            </a:r>
            <a:r>
              <a:rPr lang="en"/>
              <a:t> to solve the following problems over the course of </a:t>
            </a:r>
            <a:r>
              <a:rPr lang="en" b="1" i="1">
                <a:solidFill>
                  <a:srgbClr val="FF0000"/>
                </a:solidFill>
              </a:rPr>
              <a:t>20-30 minutes</a:t>
            </a:r>
            <a:r>
              <a:rPr lang="en"/>
              <a:t>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may work on paper, a white board, or digitally as determined by your instructor.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You will submit your solution by pushing it to GitHub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Your instructor will go over the solution before the end of class.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If there is any time remaining, you will begin work on your homework assignment.</a:t>
            </a:r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4294967295"/>
          </p:nvPr>
        </p:nvSpPr>
        <p:spPr>
          <a:xfrm>
            <a:off x="4759575" y="3528444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participation is a significant part of your grade (20%). This includes in class activities and the problem solving session.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"/>
          <p:cNvSpPr txBox="1">
            <a:spLocks noGrp="1"/>
          </p:cNvSpPr>
          <p:nvPr>
            <p:ph type="body" idx="4294967295"/>
          </p:nvPr>
        </p:nvSpPr>
        <p:spPr>
          <a:xfrm>
            <a:off x="4759575" y="4315619"/>
            <a:ext cx="3706500" cy="6807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Your graders will grade your participation by verifying that you pushed your solutions before the end of the class period each day.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74" y="1386736"/>
            <a:ext cx="3706500" cy="2035232"/>
          </a:xfrm>
          <a:prstGeom prst="rect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1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4294967295"/>
          </p:nvPr>
        </p:nvSpPr>
        <p:spPr>
          <a:xfrm>
            <a:off x="315425" y="1286175"/>
            <a:ext cx="3706500" cy="6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Examine the code snippets to the right. For each, indicate the </a:t>
            </a:r>
            <a:r>
              <a:rPr lang="en" b="1" i="1">
                <a:solidFill>
                  <a:srgbClr val="000000"/>
                </a:solidFill>
              </a:rPr>
              <a:t>type</a:t>
            </a:r>
            <a:r>
              <a:rPr lang="en">
                <a:solidFill>
                  <a:srgbClr val="000000"/>
                </a:solidFill>
              </a:rPr>
              <a:t> of the variable.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aphicFrame>
        <p:nvGraphicFramePr>
          <p:cNvPr id="81" name="Google Shape;81;p14"/>
          <p:cNvGraphicFramePr/>
          <p:nvPr>
            <p:extLst>
              <p:ext uri="{D42A27DB-BD31-4B8C-83A1-F6EECF244321}">
                <p14:modId xmlns:p14="http://schemas.microsoft.com/office/powerpoint/2010/main" val="2657618364"/>
              </p:ext>
            </p:extLst>
          </p:nvPr>
        </p:nvGraphicFramePr>
        <p:xfrm>
          <a:off x="4572000" y="127625"/>
          <a:ext cx="4449150" cy="4693500"/>
        </p:xfrm>
        <a:graphic>
          <a:graphicData uri="http://schemas.openxmlformats.org/drawingml/2006/table">
            <a:tbl>
              <a:tblPr>
                <a:noFill/>
                <a:tableStyleId>{FE7BA588-CB65-47CB-801E-C0FC2A6290E6}</a:tableStyleId>
              </a:tblPr>
              <a:tblGrid>
                <a:gridCol w="2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10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"Wednesday"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23571113171923293137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10.3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"a"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"123"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""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10 / 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10 // 3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3 + 4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3.0 + 4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"True"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3 + 4.5</a:t>
                      </a:r>
                      <a:endParaRPr sz="1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String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 = "3.0" + "4.5"</a:t>
                      </a:r>
                      <a:endParaRPr sz="1000"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title" idx="4294967295"/>
          </p:nvPr>
        </p:nvSpPr>
        <p:spPr>
          <a:xfrm>
            <a:off x="51885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2</a:t>
            </a: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5192225" y="1286175"/>
            <a:ext cx="3706500" cy="10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 each expression to the left, indicate the </a:t>
            </a:r>
            <a:r>
              <a:rPr lang="en" b="1" i="1">
                <a:solidFill>
                  <a:srgbClr val="000000"/>
                </a:solidFill>
              </a:rPr>
              <a:t>final result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lang="en" b="1" i="1">
                <a:solidFill>
                  <a:srgbClr val="000000"/>
                </a:solidFill>
              </a:rPr>
              <a:t>type</a:t>
            </a:r>
            <a:r>
              <a:rPr lang="en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If the expression is invalid, just write “ERROR”.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89" name="Google Shape;89;p15"/>
          <p:cNvGraphicFramePr/>
          <p:nvPr>
            <p:extLst>
              <p:ext uri="{D42A27DB-BD31-4B8C-83A1-F6EECF244321}">
                <p14:modId xmlns:p14="http://schemas.microsoft.com/office/powerpoint/2010/main" val="3830537084"/>
              </p:ext>
            </p:extLst>
          </p:nvPr>
        </p:nvGraphicFramePr>
        <p:xfrm>
          <a:off x="154125" y="150475"/>
          <a:ext cx="4578950" cy="4581000"/>
        </p:xfrm>
        <a:graphic>
          <a:graphicData uri="http://schemas.openxmlformats.org/drawingml/2006/table">
            <a:tbl>
              <a:tblPr>
                <a:noFill/>
                <a:tableStyleId>{FE7BA588-CB65-47CB-801E-C0FC2A6290E6}</a:tableStyleId>
              </a:tblPr>
              <a:tblGrid>
                <a:gridCol w="218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 * 4 + 6 - 2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 int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/ 4 * 3 + 4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11.5 float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// 4 * 3 + 4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 int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 // 2 /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2.0 float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* 3 + 2.0 * 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24.0 float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+ 3 * 2 + 6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 int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/ 2 * 6 /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4.0 float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+ 2 * 3 **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58 int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* 2 **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 int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8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 ** 2 * 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48 int</a:t>
                      </a:r>
                      <a:endParaRPr dirty="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0" name="Google Shape;90;p15"/>
          <p:cNvSpPr txBox="1">
            <a:spLocks noGrp="1"/>
          </p:cNvSpPr>
          <p:nvPr>
            <p:ph type="body" idx="4294967295"/>
          </p:nvPr>
        </p:nvSpPr>
        <p:spPr>
          <a:xfrm>
            <a:off x="5188525" y="3492825"/>
            <a:ext cx="3706500" cy="923400"/>
          </a:xfrm>
          <a:prstGeom prst="rect">
            <a:avLst/>
          </a:prstGeom>
          <a:solidFill>
            <a:srgbClr val="FFF2CC"/>
          </a:solidFill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Remember: the result of normal division (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200">
                <a:solidFill>
                  <a:srgbClr val="000000"/>
                </a:solidFill>
              </a:rPr>
              <a:t>) is always a 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en" sz="1200">
                <a:solidFill>
                  <a:srgbClr val="000000"/>
                </a:solidFill>
              </a:rPr>
              <a:t> even if the operands are integers. The result of floor division (</a:t>
            </a:r>
            <a:r>
              <a:rPr lang="en" sz="1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200">
                <a:solidFill>
                  <a:srgbClr val="000000"/>
                </a:solidFill>
              </a:rPr>
              <a:t>) depends on the types of the operands.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 idx="4294967295"/>
          </p:nvPr>
        </p:nvSpPr>
        <p:spPr>
          <a:xfrm>
            <a:off x="311725" y="5009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3</a:t>
            </a:r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4294967295"/>
          </p:nvPr>
        </p:nvSpPr>
        <p:spPr>
          <a:xfrm>
            <a:off x="315425" y="1286175"/>
            <a:ext cx="3706500" cy="21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a function that prompts the user to enter: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The current year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The number of the current month</a:t>
            </a:r>
            <a:endParaRPr>
              <a:solidFill>
                <a:srgbClr val="000000"/>
              </a:solidFill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AutoNum type="alphaLcPeriod"/>
            </a:pPr>
            <a:r>
              <a:rPr lang="en">
                <a:solidFill>
                  <a:srgbClr val="000000"/>
                </a:solidFill>
              </a:rPr>
              <a:t>e.g. August = 8, March = 3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Their birth year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">
                <a:solidFill>
                  <a:srgbClr val="000000"/>
                </a:solidFill>
              </a:rPr>
              <a:t>The number of their birth month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Calculate and print their age in months. Do not worry overmuch about precision to the day.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98" name="Google Shape;98;p16"/>
          <p:cNvSpPr txBox="1"/>
          <p:nvPr/>
        </p:nvSpPr>
        <p:spPr>
          <a:xfrm>
            <a:off x="452175" y="3576000"/>
            <a:ext cx="3419700" cy="11235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Current year: 2020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Current month: 8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Birth year: 1980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Birth month: 7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Your age in months: 481</a:t>
            </a:r>
            <a:endParaRPr sz="1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4294967295"/>
          </p:nvPr>
        </p:nvSpPr>
        <p:spPr>
          <a:xfrm>
            <a:off x="3906672" y="348525"/>
            <a:ext cx="5046081" cy="4350975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birth_information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year = int(input(“Enter the current year: ”))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month = int(input(“Enter the number of current month: ”))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birth_year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= int(input(“Enter your birth year: ”))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birth_month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= int(input(“Enter the number your birth month: ”))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ages = (year – birthyear) * 12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ages = ages + (month – </a:t>
            </a: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birth_month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print(“Your age in months: ”, ages)	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Consolas"/>
                <a:ea typeface="Consolas"/>
                <a:cs typeface="Consolas"/>
                <a:sym typeface="Consolas"/>
              </a:rPr>
              <a:t>birth_information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()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 idx="4294967295"/>
          </p:nvPr>
        </p:nvSpPr>
        <p:spPr>
          <a:xfrm>
            <a:off x="5264725" y="272325"/>
            <a:ext cx="3706500" cy="63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Solving 4</a:t>
            </a:r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body" idx="4294967295"/>
          </p:nvPr>
        </p:nvSpPr>
        <p:spPr>
          <a:xfrm>
            <a:off x="5192225" y="1057575"/>
            <a:ext cx="3706500" cy="22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Write a function that prompts the user for the month number (e.g. August = 8) and day of the month and then prints the approximate day of the year (assuming an average of 30.4 days per month).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</a:rPr>
              <a:t>Imagine that you implemented your answer to this and the previous question in the same program, write a 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>
                <a:solidFill>
                  <a:srgbClr val="000000"/>
                </a:solidFill>
              </a:rPr>
              <a:t> function that calls both.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262125" y="3830475"/>
            <a:ext cx="3566700" cy="8970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Enter the month: 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Enter the day of month: 24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The approximate day of the year is: 236.79999999999998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4294967295"/>
          </p:nvPr>
        </p:nvSpPr>
        <p:spPr>
          <a:xfrm>
            <a:off x="301275" y="272325"/>
            <a:ext cx="4166400" cy="4432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Der variable():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month = int(input(“Enter the month: “))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day = int(input(“Enter the day of month: ”))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year = (month - 1) * 30.4 + 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    print(“The approximate day of the year is: ”, year)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latin typeface="Consolas"/>
                <a:ea typeface="Consolas"/>
                <a:cs typeface="Consolas"/>
                <a:sym typeface="Consolas"/>
              </a:rPr>
              <a:t>Variable(</a:t>
            </a:r>
            <a:r>
              <a:rPr lang="en-US" sz="1000" dirty="0">
                <a:latin typeface="Consolas"/>
                <a:ea typeface="Consolas"/>
                <a:cs typeface="Consolas"/>
                <a:sym typeface="Consolas"/>
              </a:rPr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744</Words>
  <Application>Microsoft Office PowerPoint</Application>
  <PresentationFormat>On-screen Show (16:9)</PresentationFormat>
  <Paragraphs>114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Consolas</vt:lpstr>
      <vt:lpstr>Courier New</vt:lpstr>
      <vt:lpstr>Merriweather</vt:lpstr>
      <vt:lpstr>Arial</vt:lpstr>
      <vt:lpstr>Roboto</vt:lpstr>
      <vt:lpstr>Paradigm</vt:lpstr>
      <vt:lpstr>Problem Solving Session</vt:lpstr>
      <vt:lpstr>Problem Solving 1</vt:lpstr>
      <vt:lpstr>Problem Solving 2</vt:lpstr>
      <vt:lpstr>Problem Solving 3</vt:lpstr>
      <vt:lpstr>Problem Solving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Solving Session</dc:title>
  <cp:lastModifiedBy>Brandon Mata</cp:lastModifiedBy>
  <cp:revision>1</cp:revision>
  <dcterms:modified xsi:type="dcterms:W3CDTF">2022-01-21T18:16:25Z</dcterms:modified>
</cp:coreProperties>
</file>