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305" r:id="rId3"/>
    <p:sldId id="301" r:id="rId4"/>
    <p:sldId id="312" r:id="rId5"/>
    <p:sldId id="317" r:id="rId6"/>
    <p:sldId id="302" r:id="rId7"/>
    <p:sldId id="329" r:id="rId8"/>
    <p:sldId id="335" r:id="rId9"/>
    <p:sldId id="336" r:id="rId10"/>
    <p:sldId id="319" r:id="rId11"/>
    <p:sldId id="330" r:id="rId12"/>
    <p:sldId id="334" r:id="rId13"/>
    <p:sldId id="318" r:id="rId14"/>
    <p:sldId id="271" r:id="rId15"/>
    <p:sldId id="303" r:id="rId16"/>
    <p:sldId id="326" r:id="rId17"/>
    <p:sldId id="331" r:id="rId18"/>
    <p:sldId id="338" r:id="rId19"/>
    <p:sldId id="337" r:id="rId20"/>
    <p:sldId id="328" r:id="rId21"/>
    <p:sldId id="265" r:id="rId22"/>
    <p:sldId id="297" r:id="rId23"/>
    <p:sldId id="33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8989"/>
    <a:srgbClr val="FFC1C1"/>
    <a:srgbClr val="F7F1E9"/>
    <a:srgbClr val="F8F8F8"/>
    <a:srgbClr val="FEFDFC"/>
    <a:srgbClr val="FFFDFB"/>
    <a:srgbClr val="F7F7F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103" autoAdjust="0"/>
  </p:normalViewPr>
  <p:slideViewPr>
    <p:cSldViewPr snapToGrid="0" showGuides="1">
      <p:cViewPr varScale="1">
        <p:scale>
          <a:sx n="114" d="100"/>
          <a:sy n="114" d="100"/>
        </p:scale>
        <p:origin x="426" y="9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jpg"/><Relationship Id="rId5" Type="http://schemas.openxmlformats.org/officeDocument/2006/relationships/image" Target="../media/image42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jpe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microsoft.com/office/2007/relationships/hdphoto" Target="../media/hdphoto1.wdp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5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10" Type="http://schemas.openxmlformats.org/officeDocument/2006/relationships/image" Target="../media/image6.png"/><Relationship Id="rId19" Type="http://schemas.openxmlformats.org/officeDocument/2006/relationships/image" Target="../media/image29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72">
              <a:srgbClr val="FF3300">
                <a:lumMod val="89000"/>
              </a:srgbClr>
            </a:gs>
            <a:gs pos="0">
              <a:srgbClr val="FF3300">
                <a:lumMod val="89000"/>
              </a:srgbClr>
            </a:gs>
            <a:gs pos="69000">
              <a:srgbClr val="FF3300">
                <a:lumMod val="75000"/>
              </a:srgbClr>
            </a:gs>
            <a:gs pos="97000">
              <a:srgbClr val="FF3300">
                <a:lumMod val="70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72377" y="4219427"/>
            <a:ext cx="2847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&lt;IoT </a:t>
            </a:r>
            <a:r>
              <a:rPr lang="ko-KR" altLang="en-US" sz="2000" b="1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활용 프로젝트 </a:t>
            </a:r>
            <a:r>
              <a:rPr lang="en-US" altLang="ko-KR" sz="2000" b="1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000" b="1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조</a:t>
            </a:r>
            <a:r>
              <a:rPr lang="en-US" altLang="ko-KR" sz="2000" b="1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&gt;</a:t>
            </a:r>
            <a:endParaRPr lang="ko-KR" altLang="en-US" sz="2000" b="1" spc="-150" dirty="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40111" y="789917"/>
            <a:ext cx="1857882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4BF542A-72A3-4101-AD69-95C30A612A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10" y="1170981"/>
            <a:ext cx="2140180" cy="20895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5D46C88-4D91-478A-85A0-B037084197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373" y="3155272"/>
            <a:ext cx="1901254" cy="1169441"/>
          </a:xfrm>
          <a:prstGeom prst="rect">
            <a:avLst/>
          </a:prstGeom>
        </p:spPr>
      </p:pic>
      <p:graphicFrame>
        <p:nvGraphicFramePr>
          <p:cNvPr id="4" name="표 49">
            <a:extLst>
              <a:ext uri="{FF2B5EF4-FFF2-40B4-BE49-F238E27FC236}">
                <a16:creationId xmlns:a16="http://schemas.microsoft.com/office/drawing/2014/main" id="{50B7B287-05AC-4AAE-A520-3D1149ED8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174766"/>
              </p:ext>
            </p:extLst>
          </p:nvPr>
        </p:nvGraphicFramePr>
        <p:xfrm>
          <a:off x="6210460" y="5156233"/>
          <a:ext cx="5981540" cy="1131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849">
                  <a:extLst>
                    <a:ext uri="{9D8B030D-6E8A-4147-A177-3AD203B41FA5}">
                      <a16:colId xmlns:a16="http://schemas.microsoft.com/office/drawing/2014/main" val="3679406410"/>
                    </a:ext>
                  </a:extLst>
                </a:gridCol>
                <a:gridCol w="4997691">
                  <a:extLst>
                    <a:ext uri="{9D8B030D-6E8A-4147-A177-3AD203B41FA5}">
                      <a16:colId xmlns:a16="http://schemas.microsoft.com/office/drawing/2014/main" val="2959645917"/>
                    </a:ext>
                  </a:extLst>
                </a:gridCol>
              </a:tblGrid>
              <a:tr h="37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융복합 프로젝트형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IoT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서비스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34864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팀명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: SSC(Smart Shopping Cart)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531302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김태림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김민경 이수빈 이주호 최정욱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994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50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1FF9E4-1557-4CF7-9D2F-B02DCC9DC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83" y="1200601"/>
            <a:ext cx="10081726" cy="294277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기능소개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DB –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제품 정보</a:t>
            </a: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6" t="85302" r="14157" b="-2883"/>
          <a:stretch/>
        </p:blipFill>
        <p:spPr>
          <a:xfrm flipH="1">
            <a:off x="11673114" y="579290"/>
            <a:ext cx="148276" cy="33086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4DC8BC0A-72C4-4CA5-9F16-19478BA910AB}"/>
              </a:ext>
            </a:extLst>
          </p:cNvPr>
          <p:cNvGrpSpPr/>
          <p:nvPr/>
        </p:nvGrpSpPr>
        <p:grpSpPr>
          <a:xfrm>
            <a:off x="11374568" y="0"/>
            <a:ext cx="579033" cy="1227831"/>
            <a:chOff x="11374568" y="0"/>
            <a:chExt cx="579033" cy="1227831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5F88454-9F6D-41F4-BBEF-77AB9091EF79}"/>
                </a:ext>
              </a:extLst>
            </p:cNvPr>
            <p:cNvGrpSpPr/>
            <p:nvPr/>
          </p:nvGrpSpPr>
          <p:grpSpPr>
            <a:xfrm flipH="1">
              <a:off x="11374568" y="0"/>
              <a:ext cx="579033" cy="1227831"/>
              <a:chOff x="662180" y="-1"/>
              <a:chExt cx="1884872" cy="4242180"/>
            </a:xfrm>
            <a:solidFill>
              <a:srgbClr val="C00000"/>
            </a:solidFill>
          </p:grpSpPr>
          <p:sp>
            <p:nvSpPr>
              <p:cNvPr id="36" name="오각형 35">
                <a:extLst>
                  <a:ext uri="{FF2B5EF4-FFF2-40B4-BE49-F238E27FC236}">
                    <a16:creationId xmlns:a16="http://schemas.microsoft.com/office/drawing/2014/main" id="{CAD3D0D8-A270-4CFD-9D55-2D5A1028148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A26B022B-A9F1-4112-BD86-B33647661BBB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7623F2C9-9B1B-4A1A-BFB8-A5C749BD039C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CB1EF75-4017-4AD8-9B70-DB4E5C258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285" y="283112"/>
              <a:ext cx="553278" cy="540195"/>
            </a:xfrm>
            <a:prstGeom prst="rect">
              <a:avLst/>
            </a:prstGeom>
          </p:spPr>
        </p:pic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C5BDCC38-99E4-401E-BB70-4480D27A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73" y="2481349"/>
            <a:ext cx="1130488" cy="113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123F6C-FD9E-4058-AB18-1DC49F33BFEB}"/>
              </a:ext>
            </a:extLst>
          </p:cNvPr>
          <p:cNvSpPr txBox="1"/>
          <p:nvPr/>
        </p:nvSpPr>
        <p:spPr>
          <a:xfrm>
            <a:off x="112839" y="2376085"/>
            <a:ext cx="318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문서명을 바코드 값으로 관리</a:t>
            </a:r>
            <a:endParaRPr lang="en-US" altLang="ko-KR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2A3A9F9-143B-47A8-9187-E229215F2E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5175" y="4143376"/>
            <a:ext cx="7394750" cy="2683212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4E695E5-DBDD-4DBB-BAA5-285BD0BB4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73" y="5348374"/>
            <a:ext cx="1161002" cy="8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7D98B32-7363-4644-A7F8-478AB2F1DD2B}"/>
              </a:ext>
            </a:extLst>
          </p:cNvPr>
          <p:cNvSpPr txBox="1"/>
          <p:nvPr/>
        </p:nvSpPr>
        <p:spPr>
          <a:xfrm>
            <a:off x="7378347" y="6105525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원</a:t>
            </a:r>
            <a:r>
              <a:rPr lang="en-US" altLang="ko-KR" dirty="0"/>
              <a:t>/100g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136E02-B1B0-4390-9B81-F020057EBCF0}"/>
              </a:ext>
            </a:extLst>
          </p:cNvPr>
          <p:cNvSpPr txBox="1"/>
          <p:nvPr/>
        </p:nvSpPr>
        <p:spPr>
          <a:xfrm>
            <a:off x="1622060" y="6114964"/>
            <a:ext cx="448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장바구니에서 무게를 계산하여 가격 측정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9DD574-A411-45F7-8CB7-2DE8209C310D}"/>
              </a:ext>
            </a:extLst>
          </p:cNvPr>
          <p:cNvSpPr txBox="1"/>
          <p:nvPr/>
        </p:nvSpPr>
        <p:spPr>
          <a:xfrm>
            <a:off x="7292622" y="2600325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원</a:t>
            </a:r>
            <a:r>
              <a:rPr lang="en-US" altLang="ko-KR" dirty="0"/>
              <a:t>/</a:t>
            </a:r>
            <a:r>
              <a:rPr lang="ko-KR" altLang="en-US" dirty="0"/>
              <a:t>개수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B3DC8BA-E729-467F-8674-3DEB5968397B}"/>
              </a:ext>
            </a:extLst>
          </p:cNvPr>
          <p:cNvSpPr/>
          <p:nvPr/>
        </p:nvSpPr>
        <p:spPr>
          <a:xfrm>
            <a:off x="3606889" y="1478770"/>
            <a:ext cx="1708061" cy="3436129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B0DE2F9-1828-4A0E-9578-BEC75B6D9FDD}"/>
              </a:ext>
            </a:extLst>
          </p:cNvPr>
          <p:cNvSpPr/>
          <p:nvPr/>
        </p:nvSpPr>
        <p:spPr>
          <a:xfrm>
            <a:off x="6429136" y="6105524"/>
            <a:ext cx="949211" cy="36933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2A945EE-229A-477A-9FBE-EFC74242665E}"/>
              </a:ext>
            </a:extLst>
          </p:cNvPr>
          <p:cNvSpPr/>
          <p:nvPr/>
        </p:nvSpPr>
        <p:spPr>
          <a:xfrm>
            <a:off x="6472314" y="2615026"/>
            <a:ext cx="906033" cy="354631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5CA9850-1AD3-4019-8EAA-6BB5227BE63A}"/>
              </a:ext>
            </a:extLst>
          </p:cNvPr>
          <p:cNvCxnSpPr>
            <a:cxnSpLocks/>
          </p:cNvCxnSpPr>
          <p:nvPr/>
        </p:nvCxnSpPr>
        <p:spPr>
          <a:xfrm flipV="1">
            <a:off x="4840935" y="2792341"/>
            <a:ext cx="1436040" cy="3652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840DA3F-04D2-4A5A-955B-4ED20ECA7D8D}"/>
              </a:ext>
            </a:extLst>
          </p:cNvPr>
          <p:cNvCxnSpPr>
            <a:cxnSpLocks/>
          </p:cNvCxnSpPr>
          <p:nvPr/>
        </p:nvCxnSpPr>
        <p:spPr>
          <a:xfrm>
            <a:off x="4896076" y="4566406"/>
            <a:ext cx="1380899" cy="98579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FC5E337-631D-4C21-8BFA-786DEFB42127}"/>
              </a:ext>
            </a:extLst>
          </p:cNvPr>
          <p:cNvCxnSpPr>
            <a:cxnSpLocks/>
          </p:cNvCxnSpPr>
          <p:nvPr/>
        </p:nvCxnSpPr>
        <p:spPr>
          <a:xfrm>
            <a:off x="10775994" y="3204885"/>
            <a:ext cx="413458" cy="72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814AA70-706B-4920-903E-EE1B14C00C73}"/>
              </a:ext>
            </a:extLst>
          </p:cNvPr>
          <p:cNvCxnSpPr>
            <a:cxnSpLocks/>
          </p:cNvCxnSpPr>
          <p:nvPr/>
        </p:nvCxnSpPr>
        <p:spPr>
          <a:xfrm>
            <a:off x="10475841" y="5657399"/>
            <a:ext cx="413458" cy="72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76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108E553-8216-4C0B-8B73-3B5D3F1FC76A}"/>
              </a:ext>
            </a:extLst>
          </p:cNvPr>
          <p:cNvGrpSpPr/>
          <p:nvPr/>
        </p:nvGrpSpPr>
        <p:grpSpPr>
          <a:xfrm>
            <a:off x="907762" y="1192498"/>
            <a:ext cx="9518811" cy="5456713"/>
            <a:chOff x="816426" y="868586"/>
            <a:chExt cx="10802042" cy="598731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B8E760D-4E5C-4849-92D6-2F6475D4B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2584" y="6628602"/>
              <a:ext cx="1965614" cy="216477"/>
            </a:xfrm>
            <a:prstGeom prst="rect">
              <a:avLst/>
            </a:prstGeom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F30ADFB-62D0-4AE4-AB6B-60497C7F8824}"/>
                </a:ext>
              </a:extLst>
            </p:cNvPr>
            <p:cNvGrpSpPr/>
            <p:nvPr/>
          </p:nvGrpSpPr>
          <p:grpSpPr>
            <a:xfrm>
              <a:off x="816426" y="868586"/>
              <a:ext cx="10802042" cy="5987314"/>
              <a:chOff x="824815" y="1137034"/>
              <a:chExt cx="10802042" cy="5987314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ABD12745-7A4C-48B8-B958-C3CD6603D2BD}"/>
                  </a:ext>
                </a:extLst>
              </p:cNvPr>
              <p:cNvGrpSpPr/>
              <p:nvPr/>
            </p:nvGrpSpPr>
            <p:grpSpPr>
              <a:xfrm>
                <a:off x="824815" y="1137034"/>
                <a:ext cx="7224874" cy="5720966"/>
                <a:chOff x="309148" y="905496"/>
                <a:chExt cx="7455995" cy="5657763"/>
              </a:xfrm>
            </p:grpSpPr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04C66DF4-A4AD-4E5C-8216-1C7EF02C62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9148" y="905496"/>
                  <a:ext cx="7455995" cy="3164775"/>
                </a:xfrm>
                <a:prstGeom prst="rect">
                  <a:avLst/>
                </a:prstGeom>
              </p:spPr>
            </p:pic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ED197061-C495-492A-B8FD-272BECFB56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02729" y="4070271"/>
                  <a:ext cx="2662414" cy="2492988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DFF8CF-0313-4BC3-B5C1-B0F9B6370C02}"/>
                  </a:ext>
                </a:extLst>
              </p:cNvPr>
              <p:cNvSpPr txBox="1"/>
              <p:nvPr/>
            </p:nvSpPr>
            <p:spPr>
              <a:xfrm>
                <a:off x="2242882" y="4877098"/>
                <a:ext cx="3467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문서명을 구매일자로 관리</a:t>
                </a:r>
                <a:endParaRPr lang="en-US" altLang="ko-KR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C27701-84B4-4F7B-B81E-080039708567}"/>
                  </a:ext>
                </a:extLst>
              </p:cNvPr>
              <p:cNvSpPr txBox="1"/>
              <p:nvPr/>
            </p:nvSpPr>
            <p:spPr>
              <a:xfrm>
                <a:off x="8159757" y="2731059"/>
                <a:ext cx="3467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each_</a:t>
                </a:r>
                <a:r>
                  <a:rPr lang="en-US" altLang="ko-KR" dirty="0" err="1">
                    <a:latin typeface="+mn-ea"/>
                  </a:rPr>
                  <a:t>product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필드</a:t>
                </a:r>
                <a:br>
                  <a:rPr lang="en-US" altLang="ko-KR" dirty="0"/>
                </a:br>
                <a:r>
                  <a:rPr lang="ko-KR" altLang="en-US" dirty="0"/>
                  <a:t> </a:t>
                </a:r>
                <a:r>
                  <a:rPr lang="en-US" altLang="ko-KR" dirty="0"/>
                  <a:t>Value</a:t>
                </a:r>
                <a:r>
                  <a:rPr lang="ko-KR" altLang="en-US" dirty="0"/>
                  <a:t>를 </a:t>
                </a:r>
                <a:r>
                  <a:rPr lang="en-US" altLang="ko-KR" dirty="0" err="1"/>
                  <a:t>Dict</a:t>
                </a:r>
                <a:r>
                  <a:rPr lang="ko-KR" altLang="en-US" dirty="0"/>
                  <a:t>타입으로 저장</a:t>
                </a:r>
                <a:endParaRPr lang="en-US" altLang="ko-KR" dirty="0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2B4A1CD-F1CF-47BB-9C57-B33A3ACC7F2D}"/>
                  </a:ext>
                </a:extLst>
              </p:cNvPr>
              <p:cNvSpPr/>
              <p:nvPr/>
            </p:nvSpPr>
            <p:spPr>
              <a:xfrm>
                <a:off x="3051112" y="1390261"/>
                <a:ext cx="2280556" cy="2717153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9FDBF178-F322-4F34-AF56-C3A45B744FC5}"/>
                  </a:ext>
                </a:extLst>
              </p:cNvPr>
              <p:cNvSpPr/>
              <p:nvPr/>
            </p:nvSpPr>
            <p:spPr>
              <a:xfrm>
                <a:off x="5331668" y="2136720"/>
                <a:ext cx="2678857" cy="4987628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F79FD03F-4397-49F3-AEB3-53C42AFDDC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9689" y="3054224"/>
                <a:ext cx="550290" cy="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4BC08249-3EE7-40DC-AA5C-432533BAA7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3538" y="4165358"/>
                <a:ext cx="0" cy="63923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기능소개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DB -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영수증</a:t>
            </a: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6" t="85302" r="14157" b="-2883"/>
          <a:stretch/>
        </p:blipFill>
        <p:spPr>
          <a:xfrm flipH="1">
            <a:off x="11673114" y="579290"/>
            <a:ext cx="148276" cy="33086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4DC8BC0A-72C4-4CA5-9F16-19478BA910AB}"/>
              </a:ext>
            </a:extLst>
          </p:cNvPr>
          <p:cNvGrpSpPr/>
          <p:nvPr/>
        </p:nvGrpSpPr>
        <p:grpSpPr>
          <a:xfrm>
            <a:off x="11374568" y="0"/>
            <a:ext cx="579033" cy="1227831"/>
            <a:chOff x="11374568" y="0"/>
            <a:chExt cx="579033" cy="1227831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5F88454-9F6D-41F4-BBEF-77AB9091EF79}"/>
                </a:ext>
              </a:extLst>
            </p:cNvPr>
            <p:cNvGrpSpPr/>
            <p:nvPr/>
          </p:nvGrpSpPr>
          <p:grpSpPr>
            <a:xfrm flipH="1">
              <a:off x="11374568" y="0"/>
              <a:ext cx="579033" cy="1227831"/>
              <a:chOff x="662180" y="-1"/>
              <a:chExt cx="1884872" cy="4242180"/>
            </a:xfrm>
            <a:solidFill>
              <a:srgbClr val="C00000"/>
            </a:solidFill>
          </p:grpSpPr>
          <p:sp>
            <p:nvSpPr>
              <p:cNvPr id="36" name="오각형 35">
                <a:extLst>
                  <a:ext uri="{FF2B5EF4-FFF2-40B4-BE49-F238E27FC236}">
                    <a16:creationId xmlns:a16="http://schemas.microsoft.com/office/drawing/2014/main" id="{CAD3D0D8-A270-4CFD-9D55-2D5A1028148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A26B022B-A9F1-4112-BD86-B33647661BBB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7623F2C9-9B1B-4A1A-BFB8-A5C749BD039C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CB1EF75-4017-4AD8-9B70-DB4E5C258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285" y="283112"/>
              <a:ext cx="553278" cy="540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78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기능소개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카트 센서</a:t>
            </a:r>
          </a:p>
        </p:txBody>
      </p:sp>
      <p:sp>
        <p:nvSpPr>
          <p:cNvPr id="9" name="타원 8"/>
          <p:cNvSpPr/>
          <p:nvPr/>
        </p:nvSpPr>
        <p:spPr>
          <a:xfrm>
            <a:off x="703503" y="1993900"/>
            <a:ext cx="2870200" cy="28702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660900" y="1993900"/>
            <a:ext cx="2870200" cy="28702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618297" y="1993900"/>
            <a:ext cx="2870200" cy="28702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64007" y="5060255"/>
            <a:ext cx="1749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상품 무게 인식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2786" y="5060255"/>
            <a:ext cx="1986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상품 바코드 인식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89446" y="5060255"/>
            <a:ext cx="2995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Android</a:t>
            </a:r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와 </a:t>
            </a:r>
            <a:r>
              <a:rPr lang="en-US" altLang="ko-KR" sz="2000" spc="-150" dirty="0" err="1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RaspberryPi</a:t>
            </a:r>
            <a:r>
              <a:rPr lang="en-US" altLang="ko-KR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통신</a:t>
            </a: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6" t="85302" r="14157" b="-2883"/>
          <a:stretch/>
        </p:blipFill>
        <p:spPr>
          <a:xfrm flipH="1">
            <a:off x="11673114" y="579290"/>
            <a:ext cx="148276" cy="33086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4DC8BC0A-72C4-4CA5-9F16-19478BA910AB}"/>
              </a:ext>
            </a:extLst>
          </p:cNvPr>
          <p:cNvGrpSpPr/>
          <p:nvPr/>
        </p:nvGrpSpPr>
        <p:grpSpPr>
          <a:xfrm>
            <a:off x="11374568" y="0"/>
            <a:ext cx="579033" cy="1227831"/>
            <a:chOff x="11374568" y="0"/>
            <a:chExt cx="579033" cy="1227831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5F88454-9F6D-41F4-BBEF-77AB9091EF79}"/>
                </a:ext>
              </a:extLst>
            </p:cNvPr>
            <p:cNvGrpSpPr/>
            <p:nvPr/>
          </p:nvGrpSpPr>
          <p:grpSpPr>
            <a:xfrm flipH="1">
              <a:off x="11374568" y="0"/>
              <a:ext cx="579033" cy="1227831"/>
              <a:chOff x="662180" y="-1"/>
              <a:chExt cx="1884872" cy="4242180"/>
            </a:xfrm>
            <a:solidFill>
              <a:srgbClr val="C00000"/>
            </a:solidFill>
          </p:grpSpPr>
          <p:sp>
            <p:nvSpPr>
              <p:cNvPr id="36" name="오각형 35">
                <a:extLst>
                  <a:ext uri="{FF2B5EF4-FFF2-40B4-BE49-F238E27FC236}">
                    <a16:creationId xmlns:a16="http://schemas.microsoft.com/office/drawing/2014/main" id="{CAD3D0D8-A270-4CFD-9D55-2D5A1028148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A26B022B-A9F1-4112-BD86-B33647661BBB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7623F2C9-9B1B-4A1A-BFB8-A5C749BD039C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CB1EF75-4017-4AD8-9B70-DB4E5C258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285" y="283112"/>
              <a:ext cx="553278" cy="54019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F9B4321-4B9A-482D-A4AB-C6B932EC6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53" y="2711450"/>
            <a:ext cx="1435100" cy="1435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B7CE05-8863-459A-8518-AEE325DD2675}"/>
              </a:ext>
            </a:extLst>
          </p:cNvPr>
          <p:cNvSpPr txBox="1"/>
          <p:nvPr/>
        </p:nvSpPr>
        <p:spPr>
          <a:xfrm>
            <a:off x="1736418" y="3274964"/>
            <a:ext cx="9518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C00000"/>
                </a:solidFill>
                <a:latin typeface="+mn-ea"/>
              </a:rPr>
              <a:t>Kg</a:t>
            </a:r>
            <a:endParaRPr lang="ko-KR" altLang="en-US" sz="4400" b="1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18F2B688-2A49-42A7-908B-A8C65E9378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19" y="2932203"/>
            <a:ext cx="2033520" cy="993593"/>
          </a:xfrm>
          <a:prstGeom prst="rect">
            <a:avLst/>
          </a:prstGeom>
        </p:spPr>
      </p:pic>
      <p:pic>
        <p:nvPicPr>
          <p:cNvPr id="1026" name="Picture 2" descr="통신 탑 아이콘 - ico,png,icns,무료 아이콘 다운로드">
            <a:extLst>
              <a:ext uri="{FF2B5EF4-FFF2-40B4-BE49-F238E27FC236}">
                <a16:creationId xmlns:a16="http://schemas.microsoft.com/office/drawing/2014/main" id="{F30E0361-A432-4E49-ADB9-E43BF4846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114" y="2584717"/>
            <a:ext cx="1688566" cy="1688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9639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기능소개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app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03503" y="1993900"/>
            <a:ext cx="2870200" cy="2870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660900" y="1993900"/>
            <a:ext cx="2870200" cy="2870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618297" y="1993900"/>
            <a:ext cx="2870200" cy="2870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54251" y="5060255"/>
            <a:ext cx="2768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회원가입 및 로그인 기능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1575" y="5060255"/>
            <a:ext cx="2848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로그인 정보 </a:t>
            </a:r>
            <a:r>
              <a:rPr lang="en-US" altLang="ko-KR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QR</a:t>
            </a:r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코드 생성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094128" y="5060255"/>
            <a:ext cx="1986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영수증 정보 제공</a:t>
            </a: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6" t="85302" r="14157" b="-2883"/>
          <a:stretch/>
        </p:blipFill>
        <p:spPr>
          <a:xfrm flipH="1">
            <a:off x="11673114" y="579290"/>
            <a:ext cx="148276" cy="33086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4DC8BC0A-72C4-4CA5-9F16-19478BA910AB}"/>
              </a:ext>
            </a:extLst>
          </p:cNvPr>
          <p:cNvGrpSpPr/>
          <p:nvPr/>
        </p:nvGrpSpPr>
        <p:grpSpPr>
          <a:xfrm>
            <a:off x="11374568" y="0"/>
            <a:ext cx="579033" cy="1227831"/>
            <a:chOff x="11374568" y="0"/>
            <a:chExt cx="579033" cy="1227831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5F88454-9F6D-41F4-BBEF-77AB9091EF79}"/>
                </a:ext>
              </a:extLst>
            </p:cNvPr>
            <p:cNvGrpSpPr/>
            <p:nvPr/>
          </p:nvGrpSpPr>
          <p:grpSpPr>
            <a:xfrm flipH="1">
              <a:off x="11374568" y="0"/>
              <a:ext cx="579033" cy="1227831"/>
              <a:chOff x="662180" y="-1"/>
              <a:chExt cx="1884872" cy="4242180"/>
            </a:xfrm>
            <a:solidFill>
              <a:srgbClr val="C00000"/>
            </a:solidFill>
          </p:grpSpPr>
          <p:sp>
            <p:nvSpPr>
              <p:cNvPr id="36" name="오각형 35">
                <a:extLst>
                  <a:ext uri="{FF2B5EF4-FFF2-40B4-BE49-F238E27FC236}">
                    <a16:creationId xmlns:a16="http://schemas.microsoft.com/office/drawing/2014/main" id="{CAD3D0D8-A270-4CFD-9D55-2D5A1028148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A26B022B-A9F1-4112-BD86-B33647661BBB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7623F2C9-9B1B-4A1A-BFB8-A5C749BD039C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CB1EF75-4017-4AD8-9B70-DB4E5C258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285" y="283112"/>
              <a:ext cx="553278" cy="540195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7FA9427-C542-4E41-859D-B6ACCF4979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403" y="2821388"/>
            <a:ext cx="1427193" cy="14271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FD18D4-B17C-486B-8B1F-A74C7FDD9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70" y="2481151"/>
            <a:ext cx="1895697" cy="189569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95855EF-305C-438B-9E1D-DF26C45B02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738" y="2548284"/>
            <a:ext cx="1833789" cy="182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11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기능소개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카트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app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03503" y="1993900"/>
            <a:ext cx="2870200" cy="28702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660900" y="1993900"/>
            <a:ext cx="2870200" cy="28702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618297" y="1993900"/>
            <a:ext cx="2870200" cy="28702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23931" y="5060255"/>
            <a:ext cx="182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QR </a:t>
            </a:r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코드 로그인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39142" y="5060255"/>
            <a:ext cx="3313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바코드 인식 후 장바구니 담기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40239" y="5060255"/>
            <a:ext cx="229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상품 위치 정보 제공</a:t>
            </a: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6" t="85302" r="14157" b="-2883"/>
          <a:stretch/>
        </p:blipFill>
        <p:spPr>
          <a:xfrm flipH="1">
            <a:off x="11673114" y="579290"/>
            <a:ext cx="148276" cy="33086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4DC8BC0A-72C4-4CA5-9F16-19478BA910AB}"/>
              </a:ext>
            </a:extLst>
          </p:cNvPr>
          <p:cNvGrpSpPr/>
          <p:nvPr/>
        </p:nvGrpSpPr>
        <p:grpSpPr>
          <a:xfrm>
            <a:off x="11374568" y="0"/>
            <a:ext cx="579033" cy="1227831"/>
            <a:chOff x="11374568" y="0"/>
            <a:chExt cx="579033" cy="1227831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5F88454-9F6D-41F4-BBEF-77AB9091EF79}"/>
                </a:ext>
              </a:extLst>
            </p:cNvPr>
            <p:cNvGrpSpPr/>
            <p:nvPr/>
          </p:nvGrpSpPr>
          <p:grpSpPr>
            <a:xfrm flipH="1">
              <a:off x="11374568" y="0"/>
              <a:ext cx="579033" cy="1227831"/>
              <a:chOff x="662180" y="-1"/>
              <a:chExt cx="1884872" cy="4242180"/>
            </a:xfrm>
            <a:solidFill>
              <a:srgbClr val="C00000"/>
            </a:solidFill>
          </p:grpSpPr>
          <p:sp>
            <p:nvSpPr>
              <p:cNvPr id="36" name="오각형 35">
                <a:extLst>
                  <a:ext uri="{FF2B5EF4-FFF2-40B4-BE49-F238E27FC236}">
                    <a16:creationId xmlns:a16="http://schemas.microsoft.com/office/drawing/2014/main" id="{CAD3D0D8-A270-4CFD-9D55-2D5A1028148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A26B022B-A9F1-4112-BD86-B33647661BBB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7623F2C9-9B1B-4A1A-BFB8-A5C749BD039C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CB1EF75-4017-4AD8-9B70-DB4E5C258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285" y="283112"/>
              <a:ext cx="553278" cy="54019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BF3A210-DABA-46C2-AA22-9C5FFA3840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006" y="2715403"/>
            <a:ext cx="1427193" cy="1427193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9E90819-87DD-4813-80AA-86C399CF6E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19" y="2932203"/>
            <a:ext cx="2033520" cy="9935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F99AAA-0953-446D-A976-974837FDBD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873" y="2427526"/>
            <a:ext cx="2002946" cy="200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44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: A vending machine in New York on Sept. 7, 2019.">
            <a:extLst>
              <a:ext uri="{FF2B5EF4-FFF2-40B4-BE49-F238E27FC236}">
                <a16:creationId xmlns:a16="http://schemas.microsoft.com/office/drawing/2014/main" id="{FBA77A70-9FB0-46B7-AD6C-7753BB502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6" b="15625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066216" y="-1"/>
            <a:ext cx="2336201" cy="6028661"/>
            <a:chOff x="662180" y="-1"/>
            <a:chExt cx="1884872" cy="5162554"/>
          </a:xfrm>
          <a:solidFill>
            <a:srgbClr val="C00000"/>
          </a:solidFill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sp>
          <p:nvSpPr>
            <p:cNvPr id="8" name="오각형 7"/>
            <p:cNvSpPr/>
            <p:nvPr/>
          </p:nvSpPr>
          <p:spPr>
            <a:xfrm rot="5400000">
              <a:off x="-976661" y="1638840"/>
              <a:ext cx="5162554" cy="188487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783180" y="3190875"/>
              <a:ext cx="1661920" cy="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783180" y="789917"/>
              <a:ext cx="1661920" cy="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16189" y="2448004"/>
            <a:ext cx="930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진행상황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3CF73B-8677-46FA-9662-CFF110AA20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09" y="1423739"/>
            <a:ext cx="928144" cy="90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04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03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진행상황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진척상황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- WBS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6" t="85302" r="14157" b="-2883"/>
          <a:stretch/>
        </p:blipFill>
        <p:spPr>
          <a:xfrm flipH="1">
            <a:off x="11673114" y="579290"/>
            <a:ext cx="148276" cy="33086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4DC8BC0A-72C4-4CA5-9F16-19478BA910AB}"/>
              </a:ext>
            </a:extLst>
          </p:cNvPr>
          <p:cNvGrpSpPr/>
          <p:nvPr/>
        </p:nvGrpSpPr>
        <p:grpSpPr>
          <a:xfrm>
            <a:off x="11374568" y="0"/>
            <a:ext cx="579033" cy="1227831"/>
            <a:chOff x="11374568" y="0"/>
            <a:chExt cx="579033" cy="1227831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5F88454-9F6D-41F4-BBEF-77AB9091EF79}"/>
                </a:ext>
              </a:extLst>
            </p:cNvPr>
            <p:cNvGrpSpPr/>
            <p:nvPr/>
          </p:nvGrpSpPr>
          <p:grpSpPr>
            <a:xfrm flipH="1">
              <a:off x="11374568" y="0"/>
              <a:ext cx="579033" cy="1227831"/>
              <a:chOff x="662180" y="-1"/>
              <a:chExt cx="1884872" cy="4242180"/>
            </a:xfrm>
            <a:solidFill>
              <a:srgbClr val="C00000"/>
            </a:solidFill>
          </p:grpSpPr>
          <p:sp>
            <p:nvSpPr>
              <p:cNvPr id="36" name="오각형 35">
                <a:extLst>
                  <a:ext uri="{FF2B5EF4-FFF2-40B4-BE49-F238E27FC236}">
                    <a16:creationId xmlns:a16="http://schemas.microsoft.com/office/drawing/2014/main" id="{CAD3D0D8-A270-4CFD-9D55-2D5A1028148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A26B022B-A9F1-4112-BD86-B33647661BBB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7623F2C9-9B1B-4A1A-BFB8-A5C749BD039C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CB1EF75-4017-4AD8-9B70-DB4E5C258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285" y="283112"/>
              <a:ext cx="553278" cy="540195"/>
            </a:xfrm>
            <a:prstGeom prst="rect">
              <a:avLst/>
            </a:prstGeom>
          </p:spPr>
        </p:pic>
      </p:grp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918C64A1-F805-4C7C-8560-C1090AFFA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723" y="283112"/>
            <a:ext cx="5880169" cy="64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14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03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진행상황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306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진척상황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바코드센서</a:t>
            </a: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6" t="85302" r="14157" b="-2883"/>
          <a:stretch/>
        </p:blipFill>
        <p:spPr>
          <a:xfrm flipH="1">
            <a:off x="11673114" y="579290"/>
            <a:ext cx="148276" cy="33086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4DC8BC0A-72C4-4CA5-9F16-19478BA910AB}"/>
              </a:ext>
            </a:extLst>
          </p:cNvPr>
          <p:cNvGrpSpPr/>
          <p:nvPr/>
        </p:nvGrpSpPr>
        <p:grpSpPr>
          <a:xfrm>
            <a:off x="11374568" y="0"/>
            <a:ext cx="579033" cy="1227831"/>
            <a:chOff x="11374568" y="0"/>
            <a:chExt cx="579033" cy="1227831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5F88454-9F6D-41F4-BBEF-77AB9091EF79}"/>
                </a:ext>
              </a:extLst>
            </p:cNvPr>
            <p:cNvGrpSpPr/>
            <p:nvPr/>
          </p:nvGrpSpPr>
          <p:grpSpPr>
            <a:xfrm flipH="1">
              <a:off x="11374568" y="0"/>
              <a:ext cx="579033" cy="1227831"/>
              <a:chOff x="662180" y="-1"/>
              <a:chExt cx="1884872" cy="4242180"/>
            </a:xfrm>
            <a:solidFill>
              <a:srgbClr val="C00000"/>
            </a:solidFill>
          </p:grpSpPr>
          <p:sp>
            <p:nvSpPr>
              <p:cNvPr id="36" name="오각형 35">
                <a:extLst>
                  <a:ext uri="{FF2B5EF4-FFF2-40B4-BE49-F238E27FC236}">
                    <a16:creationId xmlns:a16="http://schemas.microsoft.com/office/drawing/2014/main" id="{CAD3D0D8-A270-4CFD-9D55-2D5A1028148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A26B022B-A9F1-4112-BD86-B33647661BBB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7623F2C9-9B1B-4A1A-BFB8-A5C749BD039C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CB1EF75-4017-4AD8-9B70-DB4E5C258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285" y="283112"/>
              <a:ext cx="553278" cy="540195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45EE81E-E5BB-DE42-9832-C147E2FBC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298" y="1464614"/>
            <a:ext cx="6066945" cy="3798502"/>
          </a:xfrm>
          <a:prstGeom prst="rect">
            <a:avLst/>
          </a:prstGeom>
        </p:spPr>
      </p:pic>
      <p:pic>
        <p:nvPicPr>
          <p:cNvPr id="4" name="그림 3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3CFB714F-41E2-2B45-B35A-4D386051AF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539" y="1939428"/>
            <a:ext cx="3798505" cy="284887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F1008B7-FED9-2545-898C-E1C0EEEDD31E}"/>
              </a:ext>
            </a:extLst>
          </p:cNvPr>
          <p:cNvSpPr txBox="1"/>
          <p:nvPr/>
        </p:nvSpPr>
        <p:spPr>
          <a:xfrm>
            <a:off x="1275352" y="5721187"/>
            <a:ext cx="9205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RaspberryPi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에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webcam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연결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-&gt;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제품의 바코드를 인식하고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Data</a:t>
            </a:r>
            <a:r>
              <a:rPr lang="ko-KR" altLang="en-US" sz="2400" spc="-15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저장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56824B78-1F72-C24C-954B-3484F8837D7F}"/>
              </a:ext>
            </a:extLst>
          </p:cNvPr>
          <p:cNvCxnSpPr/>
          <p:nvPr/>
        </p:nvCxnSpPr>
        <p:spPr>
          <a:xfrm flipH="1">
            <a:off x="5034298" y="5082363"/>
            <a:ext cx="86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698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03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진행상황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779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진척상황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소켓통신</a:t>
            </a: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6" t="85302" r="14157" b="-2883"/>
          <a:stretch/>
        </p:blipFill>
        <p:spPr>
          <a:xfrm flipH="1">
            <a:off x="11673114" y="579290"/>
            <a:ext cx="148276" cy="33086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4DC8BC0A-72C4-4CA5-9F16-19478BA910AB}"/>
              </a:ext>
            </a:extLst>
          </p:cNvPr>
          <p:cNvGrpSpPr/>
          <p:nvPr/>
        </p:nvGrpSpPr>
        <p:grpSpPr>
          <a:xfrm>
            <a:off x="11374568" y="0"/>
            <a:ext cx="579033" cy="1227831"/>
            <a:chOff x="11374568" y="0"/>
            <a:chExt cx="579033" cy="1227831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5F88454-9F6D-41F4-BBEF-77AB9091EF79}"/>
                </a:ext>
              </a:extLst>
            </p:cNvPr>
            <p:cNvGrpSpPr/>
            <p:nvPr/>
          </p:nvGrpSpPr>
          <p:grpSpPr>
            <a:xfrm flipH="1">
              <a:off x="11374568" y="0"/>
              <a:ext cx="579033" cy="1227831"/>
              <a:chOff x="662180" y="-1"/>
              <a:chExt cx="1884872" cy="4242180"/>
            </a:xfrm>
            <a:solidFill>
              <a:srgbClr val="C00000"/>
            </a:solidFill>
          </p:grpSpPr>
          <p:sp>
            <p:nvSpPr>
              <p:cNvPr id="36" name="오각형 35">
                <a:extLst>
                  <a:ext uri="{FF2B5EF4-FFF2-40B4-BE49-F238E27FC236}">
                    <a16:creationId xmlns:a16="http://schemas.microsoft.com/office/drawing/2014/main" id="{CAD3D0D8-A270-4CFD-9D55-2D5A1028148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A26B022B-A9F1-4112-BD86-B33647661BBB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7623F2C9-9B1B-4A1A-BFB8-A5C749BD039C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CB1EF75-4017-4AD8-9B70-DB4E5C258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285" y="283112"/>
              <a:ext cx="553278" cy="54019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1008B7-FED9-2545-898C-E1C0EEEDD31E}"/>
              </a:ext>
            </a:extLst>
          </p:cNvPr>
          <p:cNvSpPr txBox="1"/>
          <p:nvPr/>
        </p:nvSpPr>
        <p:spPr>
          <a:xfrm>
            <a:off x="2777481" y="5771521"/>
            <a:ext cx="6478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안드로이드 → </a:t>
            </a:r>
            <a:r>
              <a:rPr lang="ko-KR" altLang="en-US" sz="24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라즈베리파이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데이터 전송 확인</a:t>
            </a:r>
            <a:b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r>
              <a:rPr lang="ko-KR" altLang="en-US" sz="24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라즈베리파이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→ 안드로이드 데이터 전송 확인 중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1C8456-30AE-4505-BD3A-FA4831727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281" y="1227831"/>
            <a:ext cx="7586455" cy="42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23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Bottles of soft drinks on a market shelves">
            <a:extLst>
              <a:ext uri="{FF2B5EF4-FFF2-40B4-BE49-F238E27FC236}">
                <a16:creationId xmlns:a16="http://schemas.microsoft.com/office/drawing/2014/main" id="{0C7BF29D-6D28-4058-AF43-A26E359A81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" b="8163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66216" y="-1"/>
            <a:ext cx="2336201" cy="6028661"/>
            <a:chOff x="1066216" y="-1"/>
            <a:chExt cx="2336201" cy="6028661"/>
          </a:xfrm>
          <a:solidFill>
            <a:srgbClr val="C00000"/>
          </a:solidFill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11" name="그룹 10"/>
            <p:cNvGrpSpPr/>
            <p:nvPr/>
          </p:nvGrpSpPr>
          <p:grpSpPr>
            <a:xfrm>
              <a:off x="1066216" y="-1"/>
              <a:ext cx="2336201" cy="6028661"/>
              <a:chOff x="662180" y="-1"/>
              <a:chExt cx="1884872" cy="5162554"/>
            </a:xfrm>
            <a:grpFill/>
          </p:grpSpPr>
          <p:sp>
            <p:nvSpPr>
              <p:cNvPr id="20" name="오각형 19"/>
              <p:cNvSpPr/>
              <p:nvPr/>
            </p:nvSpPr>
            <p:spPr>
              <a:xfrm rot="5400000">
                <a:off x="-976661" y="1638840"/>
                <a:ext cx="5162554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783180" y="3190875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783180" y="78991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216189" y="2448004"/>
              <a:ext cx="91723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004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94709" y="3034877"/>
              <a:ext cx="1005403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</a:rPr>
                <a:t>시연</a:t>
              </a: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322714" y="2442103"/>
              <a:ext cx="598242" cy="133492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246E0A7-FBEC-4BA9-B0B5-1033C5E775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09" y="1423739"/>
            <a:ext cx="928144" cy="90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8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043220" y="67900"/>
            <a:ext cx="588687" cy="621189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ct val="360000"/>
              </a:lnSpc>
            </a:pPr>
            <a:r>
              <a:rPr lang="en-US" altLang="ko-KR" sz="2300" b="1" spc="300" dirty="0">
                <a:solidFill>
                  <a:schemeClr val="bg1"/>
                </a:solidFill>
              </a:rPr>
              <a:t>01</a:t>
            </a:r>
          </a:p>
          <a:p>
            <a:pPr algn="r">
              <a:lnSpc>
                <a:spcPct val="360000"/>
              </a:lnSpc>
            </a:pPr>
            <a:r>
              <a:rPr lang="en-US" altLang="ko-KR" sz="2300" b="1" dirty="0">
                <a:solidFill>
                  <a:schemeClr val="bg1"/>
                </a:solidFill>
              </a:rPr>
              <a:t>02</a:t>
            </a:r>
          </a:p>
          <a:p>
            <a:pPr algn="r">
              <a:lnSpc>
                <a:spcPct val="360000"/>
              </a:lnSpc>
            </a:pPr>
            <a:r>
              <a:rPr lang="en-US" altLang="ko-KR" sz="2300" b="1" dirty="0">
                <a:solidFill>
                  <a:schemeClr val="bg1"/>
                </a:solidFill>
              </a:rPr>
              <a:t>03</a:t>
            </a:r>
          </a:p>
          <a:p>
            <a:pPr algn="r">
              <a:lnSpc>
                <a:spcPct val="360000"/>
              </a:lnSpc>
            </a:pPr>
            <a:r>
              <a:rPr lang="en-US" altLang="ko-KR" sz="2300" b="1" dirty="0">
                <a:solidFill>
                  <a:schemeClr val="bg1"/>
                </a:solidFill>
              </a:rPr>
              <a:t>04</a:t>
            </a:r>
          </a:p>
          <a:p>
            <a:pPr algn="r">
              <a:lnSpc>
                <a:spcPct val="360000"/>
              </a:lnSpc>
            </a:pPr>
            <a:r>
              <a:rPr lang="en-US" altLang="ko-KR" sz="2300" b="1" dirty="0">
                <a:solidFill>
                  <a:schemeClr val="bg1"/>
                </a:solidFill>
              </a:rPr>
              <a:t>05</a:t>
            </a:r>
            <a:endParaRPr lang="ko-KR" altLang="en-US" sz="23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0338" y="81697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팀 소개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10338" y="213612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기능 소개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10338" y="33913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진행 상황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10338" y="465492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시연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10338" y="1236986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err="1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팀명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역할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68046" y="2996689"/>
            <a:ext cx="354139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10338" y="3808435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진척상황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에로사항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7846" y="122783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CONTENTS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0"/>
            <a:ext cx="1857882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6F1700-041C-4E97-BDA2-A471AE6E918B}"/>
              </a:ext>
            </a:extLst>
          </p:cNvPr>
          <p:cNvGrpSpPr/>
          <p:nvPr/>
        </p:nvGrpSpPr>
        <p:grpSpPr>
          <a:xfrm>
            <a:off x="11374568" y="0"/>
            <a:ext cx="579033" cy="1227831"/>
            <a:chOff x="11374568" y="0"/>
            <a:chExt cx="579033" cy="1227831"/>
          </a:xfrm>
        </p:grpSpPr>
        <p:grpSp>
          <p:nvGrpSpPr>
            <p:cNvPr id="32" name="그룹 31"/>
            <p:cNvGrpSpPr/>
            <p:nvPr/>
          </p:nvGrpSpPr>
          <p:grpSpPr>
            <a:xfrm flipH="1">
              <a:off x="11374568" y="0"/>
              <a:ext cx="579033" cy="1227831"/>
              <a:chOff x="662180" y="-1"/>
              <a:chExt cx="1884872" cy="4242180"/>
            </a:xfrm>
            <a:solidFill>
              <a:srgbClr val="C00000"/>
            </a:solidFill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82FF4EF-0CB0-4FEB-860E-2A4723B50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285" y="283112"/>
              <a:ext cx="553278" cy="54019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C2D7D89-D18B-4288-B1FC-6864455A225D}"/>
              </a:ext>
            </a:extLst>
          </p:cNvPr>
          <p:cNvSpPr txBox="1"/>
          <p:nvPr/>
        </p:nvSpPr>
        <p:spPr>
          <a:xfrm>
            <a:off x="4710338" y="2552072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시스템구성도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기능 세부사항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6FAB1A-05EE-41F0-AE2B-0F1321CD6104}"/>
              </a:ext>
            </a:extLst>
          </p:cNvPr>
          <p:cNvSpPr txBox="1"/>
          <p:nvPr/>
        </p:nvSpPr>
        <p:spPr>
          <a:xfrm>
            <a:off x="4710338" y="591046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1644690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03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진행상황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애로사항</a:t>
            </a: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6" t="85302" r="14157" b="-2883"/>
          <a:stretch/>
        </p:blipFill>
        <p:spPr>
          <a:xfrm flipH="1">
            <a:off x="11673114" y="579290"/>
            <a:ext cx="148276" cy="33086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4DC8BC0A-72C4-4CA5-9F16-19478BA910AB}"/>
              </a:ext>
            </a:extLst>
          </p:cNvPr>
          <p:cNvGrpSpPr/>
          <p:nvPr/>
        </p:nvGrpSpPr>
        <p:grpSpPr>
          <a:xfrm>
            <a:off x="11374568" y="0"/>
            <a:ext cx="579033" cy="1227831"/>
            <a:chOff x="11374568" y="0"/>
            <a:chExt cx="579033" cy="1227831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5F88454-9F6D-41F4-BBEF-77AB9091EF79}"/>
                </a:ext>
              </a:extLst>
            </p:cNvPr>
            <p:cNvGrpSpPr/>
            <p:nvPr/>
          </p:nvGrpSpPr>
          <p:grpSpPr>
            <a:xfrm flipH="1">
              <a:off x="11374568" y="0"/>
              <a:ext cx="579033" cy="1227831"/>
              <a:chOff x="662180" y="-1"/>
              <a:chExt cx="1884872" cy="4242180"/>
            </a:xfrm>
            <a:solidFill>
              <a:srgbClr val="C00000"/>
            </a:solidFill>
          </p:grpSpPr>
          <p:sp>
            <p:nvSpPr>
              <p:cNvPr id="36" name="오각형 35">
                <a:extLst>
                  <a:ext uri="{FF2B5EF4-FFF2-40B4-BE49-F238E27FC236}">
                    <a16:creationId xmlns:a16="http://schemas.microsoft.com/office/drawing/2014/main" id="{CAD3D0D8-A270-4CFD-9D55-2D5A1028148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A26B022B-A9F1-4112-BD86-B33647661BBB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7623F2C9-9B1B-4A1A-BFB8-A5C749BD039C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CB1EF75-4017-4AD8-9B70-DB4E5C258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285" y="283112"/>
              <a:ext cx="553278" cy="540195"/>
            </a:xfrm>
            <a:prstGeom prst="rect">
              <a:avLst/>
            </a:prstGeom>
          </p:spPr>
        </p:pic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9E060B4-01A8-4BCF-B25D-1A8FDF6C3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35861"/>
              </p:ext>
            </p:extLst>
          </p:nvPr>
        </p:nvGraphicFramePr>
        <p:xfrm>
          <a:off x="907762" y="1825693"/>
          <a:ext cx="9844906" cy="2847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4196">
                  <a:extLst>
                    <a:ext uri="{9D8B030D-6E8A-4147-A177-3AD203B41FA5}">
                      <a16:colId xmlns:a16="http://schemas.microsoft.com/office/drawing/2014/main" val="2293636487"/>
                    </a:ext>
                  </a:extLst>
                </a:gridCol>
                <a:gridCol w="7720710">
                  <a:extLst>
                    <a:ext uri="{9D8B030D-6E8A-4147-A177-3AD203B41FA5}">
                      <a16:colId xmlns:a16="http://schemas.microsoft.com/office/drawing/2014/main" val="1439734015"/>
                    </a:ext>
                  </a:extLst>
                </a:gridCol>
              </a:tblGrid>
              <a:tr h="9493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센서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 err="1"/>
                        <a:t>라즈베리파이와</a:t>
                      </a:r>
                      <a:r>
                        <a:rPr lang="ko-KR" altLang="en-US" dirty="0"/>
                        <a:t> 안드로이드 간 통신 어려움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무게의 값이 지속적으로 문제가 없을 지 고민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42818"/>
                  </a:ext>
                </a:extLst>
              </a:tr>
              <a:tr h="9493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/>
                        <a:t>카트 제작</a:t>
                      </a:r>
                      <a:endParaRPr lang="ko-KR" altLang="en-US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아직 시작을 하지 않아 고민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기능 구현이 지연되면서 카트 제작도 지연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0035"/>
                  </a:ext>
                </a:extLst>
              </a:tr>
              <a:tr h="9493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카트 </a:t>
                      </a:r>
                      <a:r>
                        <a:rPr lang="en-US" altLang="ko-KR" b="1" dirty="0"/>
                        <a:t>app</a:t>
                      </a:r>
                      <a:endParaRPr lang="ko-KR" altLang="en-US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센싱 받은 무게의 값을 어떻게 처리할지 고민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704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204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Bottles of soft drinks on a market shelves">
            <a:extLst>
              <a:ext uri="{FF2B5EF4-FFF2-40B4-BE49-F238E27FC236}">
                <a16:creationId xmlns:a16="http://schemas.microsoft.com/office/drawing/2014/main" id="{0C7BF29D-6D28-4058-AF43-A26E359A81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" b="8163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66216" y="-1"/>
            <a:ext cx="2336201" cy="6028661"/>
            <a:chOff x="1066216" y="-1"/>
            <a:chExt cx="2336201" cy="6028661"/>
          </a:xfrm>
          <a:solidFill>
            <a:srgbClr val="C00000"/>
          </a:solidFill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11" name="그룹 10"/>
            <p:cNvGrpSpPr/>
            <p:nvPr/>
          </p:nvGrpSpPr>
          <p:grpSpPr>
            <a:xfrm>
              <a:off x="1066216" y="-1"/>
              <a:ext cx="2336201" cy="6028661"/>
              <a:chOff x="662180" y="-1"/>
              <a:chExt cx="1884872" cy="5162554"/>
            </a:xfrm>
            <a:grpFill/>
          </p:grpSpPr>
          <p:sp>
            <p:nvSpPr>
              <p:cNvPr id="20" name="오각형 19"/>
              <p:cNvSpPr/>
              <p:nvPr/>
            </p:nvSpPr>
            <p:spPr>
              <a:xfrm rot="5400000">
                <a:off x="-976661" y="1638840"/>
                <a:ext cx="5162554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783180" y="3190875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783180" y="78991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216189" y="2448004"/>
              <a:ext cx="867545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005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94709" y="3034877"/>
              <a:ext cx="1939955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</a:rPr>
                <a:t>향후 계획</a:t>
              </a: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322714" y="2442103"/>
              <a:ext cx="598242" cy="133492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246E0A7-FBEC-4BA9-B0B5-1033C5E775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09" y="1423739"/>
            <a:ext cx="928144" cy="90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67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464" y="34734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04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향후 계획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81A716C2-B72B-415E-9CF3-724925D22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437843"/>
              </p:ext>
            </p:extLst>
          </p:nvPr>
        </p:nvGraphicFramePr>
        <p:xfrm>
          <a:off x="939822" y="1294885"/>
          <a:ext cx="9844906" cy="2847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628">
                  <a:extLst>
                    <a:ext uri="{9D8B030D-6E8A-4147-A177-3AD203B41FA5}">
                      <a16:colId xmlns:a16="http://schemas.microsoft.com/office/drawing/2014/main" val="2293636487"/>
                    </a:ext>
                  </a:extLst>
                </a:gridCol>
                <a:gridCol w="7946278">
                  <a:extLst>
                    <a:ext uri="{9D8B030D-6E8A-4147-A177-3AD203B41FA5}">
                      <a16:colId xmlns:a16="http://schemas.microsoft.com/office/drawing/2014/main" val="1439734015"/>
                    </a:ext>
                  </a:extLst>
                </a:gridCol>
              </a:tblGrid>
              <a:tr h="9493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센서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안드로이드와 통신 기능 추가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 err="1"/>
                        <a:t>로드셀</a:t>
                      </a:r>
                      <a:r>
                        <a:rPr lang="ko-KR" altLang="en-US" dirty="0"/>
                        <a:t> 정밀도 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42818"/>
                  </a:ext>
                </a:extLst>
              </a:tr>
              <a:tr h="9493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카트 </a:t>
                      </a:r>
                      <a:r>
                        <a:rPr lang="en-US" altLang="ko-KR" b="1" dirty="0"/>
                        <a:t>app</a:t>
                      </a:r>
                      <a:endParaRPr lang="ko-KR" altLang="en-US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관련 상품 안내 기능 추가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수신데이터 처리 기능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704673"/>
                  </a:ext>
                </a:extLst>
              </a:tr>
              <a:tr h="9493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카트 제작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카트 모형 제작 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690058"/>
                  </a:ext>
                </a:extLst>
              </a:tr>
            </a:tbl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:a16="http://schemas.microsoft.com/office/drawing/2014/main" id="{8339E06C-B520-41DC-BFD4-E3B5A5056B89}"/>
              </a:ext>
            </a:extLst>
          </p:cNvPr>
          <p:cNvGrpSpPr/>
          <p:nvPr/>
        </p:nvGrpSpPr>
        <p:grpSpPr>
          <a:xfrm>
            <a:off x="11374568" y="0"/>
            <a:ext cx="579033" cy="1227831"/>
            <a:chOff x="11374568" y="0"/>
            <a:chExt cx="579033" cy="1227831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B99E995-DBE5-48B0-9E17-6A6558E005CB}"/>
                </a:ext>
              </a:extLst>
            </p:cNvPr>
            <p:cNvGrpSpPr/>
            <p:nvPr/>
          </p:nvGrpSpPr>
          <p:grpSpPr>
            <a:xfrm flipH="1">
              <a:off x="11374568" y="0"/>
              <a:ext cx="579033" cy="1227831"/>
              <a:chOff x="662180" y="-1"/>
              <a:chExt cx="1884872" cy="4242180"/>
            </a:xfrm>
            <a:solidFill>
              <a:srgbClr val="C00000"/>
            </a:solidFill>
          </p:grpSpPr>
          <p:sp>
            <p:nvSpPr>
              <p:cNvPr id="27" name="오각형 35">
                <a:extLst>
                  <a:ext uri="{FF2B5EF4-FFF2-40B4-BE49-F238E27FC236}">
                    <a16:creationId xmlns:a16="http://schemas.microsoft.com/office/drawing/2014/main" id="{BFCCA6E6-BD47-46F9-85F3-4B5DB5C6C041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EA9F8DF4-39A3-4C72-AB13-4C912497263A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06E9D7F2-0CA2-4C20-B406-00B035D33BA0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89ADCB7-2679-4D86-97A5-64BAA7E9E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285" y="283112"/>
              <a:ext cx="553278" cy="540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037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>
                <a:lumMod val="89000"/>
              </a:srgbClr>
            </a:gs>
            <a:gs pos="25000">
              <a:srgbClr val="FF0000">
                <a:lumMod val="89000"/>
              </a:srgbClr>
            </a:gs>
            <a:gs pos="69000">
              <a:srgbClr val="FF0000">
                <a:lumMod val="75000"/>
              </a:srgbClr>
            </a:gs>
            <a:gs pos="97000">
              <a:srgbClr val="FF0000">
                <a:lumMod val="70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63064" y="447985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D38EA1-F5C6-4C79-802C-6D37B022C4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423" y="2237781"/>
            <a:ext cx="2140180" cy="208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6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C7B9E66-F5DF-408F-BBF3-D6F0C60B6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212880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각형 7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rgbClr val="C00000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팀 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25FE5D-5189-4761-A547-792497ED26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09" y="1423739"/>
            <a:ext cx="928144" cy="90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5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팀 소개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178B323-955F-4BD7-A98B-14D746C666B3}"/>
              </a:ext>
            </a:extLst>
          </p:cNvPr>
          <p:cNvGrpSpPr/>
          <p:nvPr/>
        </p:nvGrpSpPr>
        <p:grpSpPr>
          <a:xfrm>
            <a:off x="11374568" y="0"/>
            <a:ext cx="579033" cy="1227831"/>
            <a:chOff x="11374568" y="0"/>
            <a:chExt cx="579033" cy="1227831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DB376AD-E0AF-436F-925F-2EAF97C739AE}"/>
                </a:ext>
              </a:extLst>
            </p:cNvPr>
            <p:cNvGrpSpPr/>
            <p:nvPr/>
          </p:nvGrpSpPr>
          <p:grpSpPr>
            <a:xfrm flipH="1">
              <a:off x="11374568" y="0"/>
              <a:ext cx="579033" cy="1227831"/>
              <a:chOff x="662180" y="-1"/>
              <a:chExt cx="1884872" cy="4242180"/>
            </a:xfrm>
            <a:solidFill>
              <a:srgbClr val="C00000"/>
            </a:solidFill>
          </p:grpSpPr>
          <p:sp>
            <p:nvSpPr>
              <p:cNvPr id="33" name="오각형 35">
                <a:extLst>
                  <a:ext uri="{FF2B5EF4-FFF2-40B4-BE49-F238E27FC236}">
                    <a16:creationId xmlns:a16="http://schemas.microsoft.com/office/drawing/2014/main" id="{28E44AAA-2654-4A08-9FE6-2EDFC2D2F55C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425E5655-DD33-4E08-91A3-9B87A89AAD66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B2E8146-93D9-42A3-B456-5FDD51635B6F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AA2A5D08-B410-4CF2-8957-D07E722C6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285" y="283112"/>
              <a:ext cx="553278" cy="54019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5D7B605-B5B3-44B7-BA8D-00677B0015F0}"/>
              </a:ext>
            </a:extLst>
          </p:cNvPr>
          <p:cNvSpPr txBox="1"/>
          <p:nvPr/>
        </p:nvSpPr>
        <p:spPr>
          <a:xfrm>
            <a:off x="193464" y="675148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팀명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1DEC904-B128-48D9-9B36-19C49B1A48F8}"/>
              </a:ext>
            </a:extLst>
          </p:cNvPr>
          <p:cNvGrpSpPr/>
          <p:nvPr/>
        </p:nvGrpSpPr>
        <p:grpSpPr>
          <a:xfrm>
            <a:off x="2520844" y="1406317"/>
            <a:ext cx="2955266" cy="3025178"/>
            <a:chOff x="1251284" y="1442421"/>
            <a:chExt cx="2955266" cy="3025178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BB9676A-53FF-4369-91FA-C1F281BECC6E}"/>
                </a:ext>
              </a:extLst>
            </p:cNvPr>
            <p:cNvGrpSpPr/>
            <p:nvPr/>
          </p:nvGrpSpPr>
          <p:grpSpPr>
            <a:xfrm>
              <a:off x="1849633" y="2226591"/>
              <a:ext cx="1419117" cy="997405"/>
              <a:chOff x="7952679" y="1730669"/>
              <a:chExt cx="3883338" cy="2729345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141DD1E4-8E61-4199-878C-CC440597F8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52679" y="1730669"/>
                <a:ext cx="3883338" cy="2729345"/>
              </a:xfrm>
              <a:prstGeom prst="rect">
                <a:avLst/>
              </a:prstGeom>
            </p:spPr>
          </p:pic>
          <p:pic>
            <p:nvPicPr>
              <p:cNvPr id="80" name="그림 79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07E321C6-3CDA-4B08-8A0E-6FD3235FBC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62" t="31773" r="20890" b="22138"/>
              <a:stretch/>
            </p:blipFill>
            <p:spPr>
              <a:xfrm>
                <a:off x="9298852" y="2300755"/>
                <a:ext cx="1190992" cy="1716239"/>
              </a:xfrm>
              <a:prstGeom prst="rect">
                <a:avLst/>
              </a:prstGeom>
            </p:spPr>
          </p:pic>
        </p:grp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B1C3676F-14E9-4CE5-B951-3D5E6BBD4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47979">
              <a:off x="3001578" y="1442421"/>
              <a:ext cx="1204972" cy="869840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22EBA503-33B6-4F66-B64C-820B286BD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284" y="2226591"/>
              <a:ext cx="2241008" cy="2241008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B7B38E25-7374-4891-8D90-1BDB1CA2AFF6}"/>
              </a:ext>
            </a:extLst>
          </p:cNvPr>
          <p:cNvGrpSpPr/>
          <p:nvPr/>
        </p:nvGrpSpPr>
        <p:grpSpPr>
          <a:xfrm>
            <a:off x="7088917" y="1905491"/>
            <a:ext cx="2391866" cy="2241009"/>
            <a:chOff x="6736995" y="3147681"/>
            <a:chExt cx="2391866" cy="2241009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AFCC5FC8-B4E1-4C4A-8DC0-638BF164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7853" y="3147682"/>
              <a:ext cx="2241008" cy="2241008"/>
            </a:xfrm>
            <a:prstGeom prst="rect">
              <a:avLst/>
            </a:prstGeom>
          </p:spPr>
        </p:pic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222F7E0C-FC03-478F-B871-E90A642445CA}"/>
                </a:ext>
              </a:extLst>
            </p:cNvPr>
            <p:cNvGrpSpPr/>
            <p:nvPr/>
          </p:nvGrpSpPr>
          <p:grpSpPr>
            <a:xfrm>
              <a:off x="6736995" y="3147681"/>
              <a:ext cx="2241009" cy="2241009"/>
              <a:chOff x="6310511" y="1111967"/>
              <a:chExt cx="2241009" cy="2241009"/>
            </a:xfrm>
          </p:grpSpPr>
          <p:pic>
            <p:nvPicPr>
              <p:cNvPr id="91" name="그림 90">
                <a:extLst>
                  <a:ext uri="{FF2B5EF4-FFF2-40B4-BE49-F238E27FC236}">
                    <a16:creationId xmlns:a16="http://schemas.microsoft.com/office/drawing/2014/main" id="{4E9599DA-59CF-4F72-A5C9-F5DBE3B71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0511" y="1111967"/>
                <a:ext cx="2241009" cy="2241009"/>
              </a:xfrm>
              <a:prstGeom prst="rect">
                <a:avLst/>
              </a:prstGeom>
            </p:spPr>
          </p:pic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48F747C-FBFE-4DDA-95F0-542E4621C2B5}"/>
                  </a:ext>
                </a:extLst>
              </p:cNvPr>
              <p:cNvSpPr/>
              <p:nvPr/>
            </p:nvSpPr>
            <p:spPr>
              <a:xfrm>
                <a:off x="6887853" y="1344961"/>
                <a:ext cx="1101116" cy="1771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6" name="그림 75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BE591C6D-8C69-4692-8634-D63F3FE98C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17993" r="-559" b="14106"/>
              <a:stretch/>
            </p:blipFill>
            <p:spPr>
              <a:xfrm>
                <a:off x="6950899" y="1702500"/>
                <a:ext cx="960232" cy="1219346"/>
              </a:xfrm>
              <a:prstGeom prst="rect">
                <a:avLst/>
              </a:prstGeom>
            </p:spPr>
          </p:pic>
        </p:grpSp>
      </p:grpSp>
      <p:sp>
        <p:nvSpPr>
          <p:cNvPr id="98" name="화살표: 오른쪽 97">
            <a:extLst>
              <a:ext uri="{FF2B5EF4-FFF2-40B4-BE49-F238E27FC236}">
                <a16:creationId xmlns:a16="http://schemas.microsoft.com/office/drawing/2014/main" id="{6465DAA5-132D-4C81-9862-B41B25042B9C}"/>
              </a:ext>
            </a:extLst>
          </p:cNvPr>
          <p:cNvSpPr/>
          <p:nvPr/>
        </p:nvSpPr>
        <p:spPr>
          <a:xfrm>
            <a:off x="5576825" y="3024294"/>
            <a:ext cx="1122929" cy="55621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6CDEF46-8172-42EB-95E3-74C0883BB26C}"/>
              </a:ext>
            </a:extLst>
          </p:cNvPr>
          <p:cNvSpPr txBox="1"/>
          <p:nvPr/>
        </p:nvSpPr>
        <p:spPr>
          <a:xfrm>
            <a:off x="3274722" y="4750983"/>
            <a:ext cx="5760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j-ea"/>
                <a:ea typeface="+mj-ea"/>
              </a:rPr>
              <a:t>오프라인 장보기를 편리하게 도와줄 </a:t>
            </a:r>
            <a:r>
              <a:rPr lang="en-US" altLang="ko-KR" sz="2000" dirty="0">
                <a:latin typeface="+mj-ea"/>
                <a:ea typeface="+mj-ea"/>
              </a:rPr>
              <a:t>IoT </a:t>
            </a:r>
            <a:r>
              <a:rPr lang="ko-KR" altLang="en-US" sz="2000" dirty="0">
                <a:latin typeface="+mj-ea"/>
                <a:ea typeface="+mj-ea"/>
              </a:rPr>
              <a:t>서비스</a:t>
            </a:r>
            <a:endParaRPr lang="en-US" altLang="ko-KR" sz="2000" dirty="0">
              <a:latin typeface="+mj-ea"/>
              <a:ea typeface="+mj-ea"/>
            </a:endParaRPr>
          </a:p>
          <a:p>
            <a:pPr algn="ctr"/>
            <a:r>
              <a:rPr lang="en-US" altLang="ko-KR" sz="2000" dirty="0">
                <a:latin typeface="210 수명조 040" panose="02020603020101020101" pitchFamily="18" charset="-127"/>
                <a:ea typeface="210 수명조 040" panose="02020603020101020101" pitchFamily="18" charset="-127"/>
              </a:rPr>
              <a:t>“Smart Shopping Cart”</a:t>
            </a:r>
            <a:endParaRPr lang="ko-KR" altLang="en-US" sz="2000" dirty="0">
              <a:latin typeface="210 수명조 040" panose="02020603020101020101" pitchFamily="18" charset="-127"/>
              <a:ea typeface="210 수명조 040" panose="02020603020101020101" pitchFamily="18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3D94C418-4B71-41D0-AB38-FA9BCF0D3BE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663" y="5316972"/>
            <a:ext cx="1901254" cy="11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3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팀 소개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178B323-955F-4BD7-A98B-14D746C666B3}"/>
              </a:ext>
            </a:extLst>
          </p:cNvPr>
          <p:cNvGrpSpPr/>
          <p:nvPr/>
        </p:nvGrpSpPr>
        <p:grpSpPr>
          <a:xfrm>
            <a:off x="11374568" y="0"/>
            <a:ext cx="579033" cy="1227831"/>
            <a:chOff x="11374568" y="0"/>
            <a:chExt cx="579033" cy="1227831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DB376AD-E0AF-436F-925F-2EAF97C739AE}"/>
                </a:ext>
              </a:extLst>
            </p:cNvPr>
            <p:cNvGrpSpPr/>
            <p:nvPr/>
          </p:nvGrpSpPr>
          <p:grpSpPr>
            <a:xfrm flipH="1">
              <a:off x="11374568" y="0"/>
              <a:ext cx="579033" cy="1227831"/>
              <a:chOff x="662180" y="-1"/>
              <a:chExt cx="1884872" cy="4242180"/>
            </a:xfrm>
            <a:solidFill>
              <a:srgbClr val="C00000"/>
            </a:solidFill>
          </p:grpSpPr>
          <p:sp>
            <p:nvSpPr>
              <p:cNvPr id="33" name="오각형 35">
                <a:extLst>
                  <a:ext uri="{FF2B5EF4-FFF2-40B4-BE49-F238E27FC236}">
                    <a16:creationId xmlns:a16="http://schemas.microsoft.com/office/drawing/2014/main" id="{28E44AAA-2654-4A08-9FE6-2EDFC2D2F55C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425E5655-DD33-4E08-91A3-9B87A89AAD66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B2E8146-93D9-42A3-B456-5FDD51635B6F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AA2A5D08-B410-4CF2-8957-D07E722C6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285" y="283112"/>
              <a:ext cx="553278" cy="54019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5D7B605-B5B3-44B7-BA8D-00677B0015F0}"/>
              </a:ext>
            </a:extLst>
          </p:cNvPr>
          <p:cNvSpPr txBox="1"/>
          <p:nvPr/>
        </p:nvSpPr>
        <p:spPr>
          <a:xfrm>
            <a:off x="193464" y="675148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역할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249E6889-C6E2-412B-ADCE-96099234E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16854"/>
              </p:ext>
            </p:extLst>
          </p:nvPr>
        </p:nvGraphicFramePr>
        <p:xfrm>
          <a:off x="495188" y="2275973"/>
          <a:ext cx="11201624" cy="23060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5578">
                  <a:extLst>
                    <a:ext uri="{9D8B030D-6E8A-4147-A177-3AD203B41FA5}">
                      <a16:colId xmlns:a16="http://schemas.microsoft.com/office/drawing/2014/main" val="1643097218"/>
                    </a:ext>
                  </a:extLst>
                </a:gridCol>
                <a:gridCol w="2623120">
                  <a:extLst>
                    <a:ext uri="{9D8B030D-6E8A-4147-A177-3AD203B41FA5}">
                      <a16:colId xmlns:a16="http://schemas.microsoft.com/office/drawing/2014/main" val="568224182"/>
                    </a:ext>
                  </a:extLst>
                </a:gridCol>
                <a:gridCol w="2468998">
                  <a:extLst>
                    <a:ext uri="{9D8B030D-6E8A-4147-A177-3AD203B41FA5}">
                      <a16:colId xmlns:a16="http://schemas.microsoft.com/office/drawing/2014/main" val="196690418"/>
                    </a:ext>
                  </a:extLst>
                </a:gridCol>
                <a:gridCol w="2214969">
                  <a:extLst>
                    <a:ext uri="{9D8B030D-6E8A-4147-A177-3AD203B41FA5}">
                      <a16:colId xmlns:a16="http://schemas.microsoft.com/office/drawing/2014/main" val="1045192107"/>
                    </a:ext>
                  </a:extLst>
                </a:gridCol>
                <a:gridCol w="2048959">
                  <a:extLst>
                    <a:ext uri="{9D8B030D-6E8A-4147-A177-3AD203B41FA5}">
                      <a16:colId xmlns:a16="http://schemas.microsoft.com/office/drawing/2014/main" val="1954785260"/>
                    </a:ext>
                  </a:extLst>
                </a:gridCol>
              </a:tblGrid>
              <a:tr h="665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김태림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김민경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이수빈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이주호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최정욱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714614"/>
                  </a:ext>
                </a:extLst>
              </a:tr>
              <a:tr h="1640671"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팀장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카트 </a:t>
                      </a:r>
                      <a:r>
                        <a:rPr lang="en-US" altLang="ko-KR" sz="1600" dirty="0"/>
                        <a:t>app </a:t>
                      </a:r>
                      <a:r>
                        <a:rPr lang="ko-KR" altLang="en-US" sz="1600" dirty="0"/>
                        <a:t>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바코드 센서 동작 제어</a:t>
                      </a:r>
                      <a:endParaRPr lang="en-US" altLang="ko-KR" sz="16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 err="1"/>
                        <a:t>로드셀</a:t>
                      </a:r>
                      <a:r>
                        <a:rPr lang="ko-KR" altLang="en-US" sz="1600" dirty="0"/>
                        <a:t> 동작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제어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송신 데이터 디바이스 제어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사용자 </a:t>
                      </a:r>
                      <a:r>
                        <a:rPr lang="en-US" altLang="ko-KR" sz="1600" dirty="0"/>
                        <a:t>app </a:t>
                      </a:r>
                      <a:r>
                        <a:rPr lang="ko-KR" altLang="en-US" sz="1600" dirty="0"/>
                        <a:t>개발</a:t>
                      </a:r>
                      <a:endParaRPr lang="en-US" altLang="ko-KR" sz="16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사용자 </a:t>
                      </a:r>
                      <a:r>
                        <a:rPr lang="en-US" altLang="ko-KR" sz="1600" dirty="0"/>
                        <a:t>app UI </a:t>
                      </a:r>
                      <a:r>
                        <a:rPr lang="ko-KR" altLang="en-US" sz="1600" dirty="0"/>
                        <a:t>제작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카트 </a:t>
                      </a:r>
                      <a:r>
                        <a:rPr lang="en-US" altLang="ko-KR" sz="1600" dirty="0"/>
                        <a:t>app UI </a:t>
                      </a:r>
                      <a:r>
                        <a:rPr lang="ko-KR" altLang="en-US" sz="1600" dirty="0"/>
                        <a:t>제작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 DB </a:t>
                      </a:r>
                      <a:r>
                        <a:rPr lang="ko-KR" altLang="en-US" sz="1600" dirty="0"/>
                        <a:t>설계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제품 정보 추가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수신 데이터 디바이스 제어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WBS, </a:t>
                      </a:r>
                      <a:r>
                        <a:rPr lang="ko-KR" altLang="en-US" sz="1600" dirty="0"/>
                        <a:t>역할 분담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카트 프로토타입 제작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20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22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E42CE1E-E064-4C54-8B02-F1A150F7E4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72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066216" y="-1"/>
            <a:ext cx="2336201" cy="6028661"/>
            <a:chOff x="662180" y="-1"/>
            <a:chExt cx="1884872" cy="5162554"/>
          </a:xfrm>
          <a:solidFill>
            <a:srgbClr val="C00000"/>
          </a:solidFill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sp>
          <p:nvSpPr>
            <p:cNvPr id="8" name="오각형 7"/>
            <p:cNvSpPr/>
            <p:nvPr/>
          </p:nvSpPr>
          <p:spPr>
            <a:xfrm rot="5400000">
              <a:off x="-976661" y="1638840"/>
              <a:ext cx="5162554" cy="188487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783180" y="3190875"/>
              <a:ext cx="1661920" cy="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783180" y="789917"/>
              <a:ext cx="1661920" cy="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16189" y="2448004"/>
            <a:ext cx="930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기능소개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275CC8A-60BE-46BC-87A2-31AA936F9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09" y="1423739"/>
            <a:ext cx="928144" cy="90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8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기능소개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시스템구성도</a:t>
            </a: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6" t="85302" r="14157" b="-2883"/>
          <a:stretch/>
        </p:blipFill>
        <p:spPr>
          <a:xfrm flipH="1">
            <a:off x="11673114" y="579290"/>
            <a:ext cx="148276" cy="33086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4DC8BC0A-72C4-4CA5-9F16-19478BA910AB}"/>
              </a:ext>
            </a:extLst>
          </p:cNvPr>
          <p:cNvGrpSpPr/>
          <p:nvPr/>
        </p:nvGrpSpPr>
        <p:grpSpPr>
          <a:xfrm>
            <a:off x="11374568" y="0"/>
            <a:ext cx="579033" cy="1227831"/>
            <a:chOff x="11374568" y="0"/>
            <a:chExt cx="579033" cy="1227831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5F88454-9F6D-41F4-BBEF-77AB9091EF79}"/>
                </a:ext>
              </a:extLst>
            </p:cNvPr>
            <p:cNvGrpSpPr/>
            <p:nvPr/>
          </p:nvGrpSpPr>
          <p:grpSpPr>
            <a:xfrm flipH="1">
              <a:off x="11374568" y="0"/>
              <a:ext cx="579033" cy="1227831"/>
              <a:chOff x="662180" y="-1"/>
              <a:chExt cx="1884872" cy="4242180"/>
            </a:xfrm>
            <a:solidFill>
              <a:srgbClr val="C00000"/>
            </a:solidFill>
          </p:grpSpPr>
          <p:sp>
            <p:nvSpPr>
              <p:cNvPr id="36" name="오각형 35">
                <a:extLst>
                  <a:ext uri="{FF2B5EF4-FFF2-40B4-BE49-F238E27FC236}">
                    <a16:creationId xmlns:a16="http://schemas.microsoft.com/office/drawing/2014/main" id="{CAD3D0D8-A270-4CFD-9D55-2D5A1028148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A26B022B-A9F1-4112-BD86-B33647661BBB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7623F2C9-9B1B-4A1A-BFB8-A5C749BD039C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CB1EF75-4017-4AD8-9B70-DB4E5C258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285" y="283112"/>
              <a:ext cx="553278" cy="540195"/>
            </a:xfrm>
            <a:prstGeom prst="rect">
              <a:avLst/>
            </a:prstGeom>
          </p:spPr>
        </p:pic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08827C36-6F99-43D6-9077-D1CC7BC83E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19" y="4862585"/>
            <a:ext cx="1596662" cy="1276831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A5969234-8940-4651-B304-F8EBB8407E6F}"/>
              </a:ext>
            </a:extLst>
          </p:cNvPr>
          <p:cNvGrpSpPr/>
          <p:nvPr/>
        </p:nvGrpSpPr>
        <p:grpSpPr>
          <a:xfrm>
            <a:off x="5694847" y="1337960"/>
            <a:ext cx="1781321" cy="2565357"/>
            <a:chOff x="9157640" y="607988"/>
            <a:chExt cx="2737432" cy="4170536"/>
          </a:xfrm>
        </p:grpSpPr>
        <p:sp>
          <p:nvSpPr>
            <p:cNvPr id="27" name="원통형 26">
              <a:extLst>
                <a:ext uri="{FF2B5EF4-FFF2-40B4-BE49-F238E27FC236}">
                  <a16:creationId xmlns:a16="http://schemas.microsoft.com/office/drawing/2014/main" id="{4085F16C-585C-4CD2-BAE5-6088797C13DB}"/>
                </a:ext>
              </a:extLst>
            </p:cNvPr>
            <p:cNvSpPr/>
            <p:nvPr/>
          </p:nvSpPr>
          <p:spPr>
            <a:xfrm>
              <a:off x="9157640" y="607988"/>
              <a:ext cx="2737427" cy="4170536"/>
            </a:xfrm>
            <a:prstGeom prst="ca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F1CAA28F-C699-43B7-8740-B221DA6BB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2702" y="2922993"/>
              <a:ext cx="1877030" cy="1527467"/>
            </a:xfrm>
            <a:prstGeom prst="rect">
              <a:avLst/>
            </a:prstGeom>
          </p:spPr>
        </p:pic>
        <p:pic>
          <p:nvPicPr>
            <p:cNvPr id="31" name="Picture 6" descr="Image for post">
              <a:extLst>
                <a:ext uri="{FF2B5EF4-FFF2-40B4-BE49-F238E27FC236}">
                  <a16:creationId xmlns:a16="http://schemas.microsoft.com/office/drawing/2014/main" id="{18DC7C2A-A617-4A72-8E54-5FA05B3B2B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52" t="20213" r="14451" b="22230"/>
            <a:stretch/>
          </p:blipFill>
          <p:spPr bwMode="auto">
            <a:xfrm>
              <a:off x="9157640" y="1298033"/>
              <a:ext cx="2737432" cy="1624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48630C7-99AE-4430-9C90-570F2E7F7A33}"/>
              </a:ext>
            </a:extLst>
          </p:cNvPr>
          <p:cNvCxnSpPr>
            <a:cxnSpLocks/>
          </p:cNvCxnSpPr>
          <p:nvPr/>
        </p:nvCxnSpPr>
        <p:spPr>
          <a:xfrm flipV="1">
            <a:off x="3067650" y="3806914"/>
            <a:ext cx="0" cy="9955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0182344-64E4-4198-863E-8E8CF17E2C56}"/>
              </a:ext>
            </a:extLst>
          </p:cNvPr>
          <p:cNvGrpSpPr/>
          <p:nvPr/>
        </p:nvGrpSpPr>
        <p:grpSpPr>
          <a:xfrm>
            <a:off x="8202947" y="1448491"/>
            <a:ext cx="2494967" cy="2358424"/>
            <a:chOff x="7663319" y="188914"/>
            <a:chExt cx="4153305" cy="4153305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7425E089-269D-4028-8389-B18CE210A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0921" y="1376516"/>
              <a:ext cx="1778100" cy="1778100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80C047C0-E350-45D6-8208-415601E00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319" y="188914"/>
              <a:ext cx="4153305" cy="4153305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025ED48-7B33-449C-A52C-94F31014216E}"/>
              </a:ext>
            </a:extLst>
          </p:cNvPr>
          <p:cNvGrpSpPr/>
          <p:nvPr/>
        </p:nvGrpSpPr>
        <p:grpSpPr>
          <a:xfrm>
            <a:off x="1712585" y="1946267"/>
            <a:ext cx="2710129" cy="1800530"/>
            <a:chOff x="4343617" y="3783375"/>
            <a:chExt cx="4116448" cy="2893183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9CD60488-3A51-4101-BB47-C6B20FDF3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065" y="4235374"/>
              <a:ext cx="1989184" cy="1989184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BF3F17B-7DFF-496C-9103-E4721F031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3617" y="3783375"/>
              <a:ext cx="4116448" cy="2893183"/>
            </a:xfrm>
            <a:prstGeom prst="rect">
              <a:avLst/>
            </a:prstGeom>
          </p:spPr>
        </p:pic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C9CEE978-EBF6-47E3-B6D5-D26D77A9A42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710" y="4108091"/>
            <a:ext cx="485263" cy="331128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862B695-7410-4335-B956-296ABEA528D0}"/>
              </a:ext>
            </a:extLst>
          </p:cNvPr>
          <p:cNvCxnSpPr>
            <a:cxnSpLocks/>
          </p:cNvCxnSpPr>
          <p:nvPr/>
        </p:nvCxnSpPr>
        <p:spPr>
          <a:xfrm>
            <a:off x="4547654" y="3231736"/>
            <a:ext cx="106999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5BAFDB2-25FC-4623-9FFB-69BF70BA5DB5}"/>
              </a:ext>
            </a:extLst>
          </p:cNvPr>
          <p:cNvCxnSpPr>
            <a:cxnSpLocks/>
          </p:cNvCxnSpPr>
          <p:nvPr/>
        </p:nvCxnSpPr>
        <p:spPr>
          <a:xfrm flipH="1">
            <a:off x="4516869" y="2338086"/>
            <a:ext cx="11022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844ED2F-444A-45F5-AE5A-DE508C94BE52}"/>
              </a:ext>
            </a:extLst>
          </p:cNvPr>
          <p:cNvCxnSpPr>
            <a:cxnSpLocks/>
          </p:cNvCxnSpPr>
          <p:nvPr/>
        </p:nvCxnSpPr>
        <p:spPr>
          <a:xfrm>
            <a:off x="7582683" y="3231736"/>
            <a:ext cx="106999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BDFD24E-FA93-49B7-9C05-4B3232660AD0}"/>
              </a:ext>
            </a:extLst>
          </p:cNvPr>
          <p:cNvCxnSpPr>
            <a:cxnSpLocks/>
          </p:cNvCxnSpPr>
          <p:nvPr/>
        </p:nvCxnSpPr>
        <p:spPr>
          <a:xfrm flipH="1">
            <a:off x="7551898" y="2338086"/>
            <a:ext cx="11022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1483D781-0187-4E7B-A8AE-CFD07BF02A8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97" y="1308125"/>
            <a:ext cx="593774" cy="56127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55E35BA6-2AF2-4B79-92F8-4D7158A861B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77" y="6218739"/>
            <a:ext cx="593773" cy="56127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7C2B8050-AE87-4827-9B67-684B95F009E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98" y="6218739"/>
            <a:ext cx="593773" cy="561277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28AB03F-A629-4350-BF74-88CA307E604C}"/>
              </a:ext>
            </a:extLst>
          </p:cNvPr>
          <p:cNvCxnSpPr>
            <a:cxnSpLocks/>
          </p:cNvCxnSpPr>
          <p:nvPr/>
        </p:nvCxnSpPr>
        <p:spPr>
          <a:xfrm>
            <a:off x="7600838" y="2525466"/>
            <a:ext cx="106999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FB259AA-3936-4B8F-B71D-69DC6D285B22}"/>
              </a:ext>
            </a:extLst>
          </p:cNvPr>
          <p:cNvSpPr txBox="1"/>
          <p:nvPr/>
        </p:nvSpPr>
        <p:spPr>
          <a:xfrm>
            <a:off x="7477725" y="2590072"/>
            <a:ext cx="1436835" cy="24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회원가입</a:t>
            </a:r>
            <a:r>
              <a:rPr lang="en-US" altLang="ko-KR" sz="1200" dirty="0"/>
              <a:t>/</a:t>
            </a:r>
            <a:r>
              <a:rPr lang="ko-KR" altLang="en-US" sz="1200" dirty="0"/>
              <a:t>로그인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229E16-9C1C-4A47-BE1B-8847F4D40DB0}"/>
              </a:ext>
            </a:extLst>
          </p:cNvPr>
          <p:cNvSpPr txBox="1"/>
          <p:nvPr/>
        </p:nvSpPr>
        <p:spPr>
          <a:xfrm>
            <a:off x="2320107" y="4439220"/>
            <a:ext cx="839271" cy="24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소켓통신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3ABF88E-DEFF-4FFE-9181-2593948F401E}"/>
              </a:ext>
            </a:extLst>
          </p:cNvPr>
          <p:cNvCxnSpPr>
            <a:cxnSpLocks/>
          </p:cNvCxnSpPr>
          <p:nvPr/>
        </p:nvCxnSpPr>
        <p:spPr>
          <a:xfrm flipH="1">
            <a:off x="4516869" y="3038708"/>
            <a:ext cx="11022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905BA33-17BB-4789-8ECB-F13CEC4E11CA}"/>
              </a:ext>
            </a:extLst>
          </p:cNvPr>
          <p:cNvSpPr txBox="1"/>
          <p:nvPr/>
        </p:nvSpPr>
        <p:spPr>
          <a:xfrm>
            <a:off x="4608021" y="2787536"/>
            <a:ext cx="1069993" cy="24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Product DB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6D5BCE-D74D-4A4E-9FE4-8E0E3DD8DF02}"/>
              </a:ext>
            </a:extLst>
          </p:cNvPr>
          <p:cNvSpPr txBox="1"/>
          <p:nvPr/>
        </p:nvSpPr>
        <p:spPr>
          <a:xfrm>
            <a:off x="4475825" y="3209859"/>
            <a:ext cx="1184332" cy="24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Purchase DB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9DE3E7-8A71-4152-95F8-3B33B9F205D3}"/>
              </a:ext>
            </a:extLst>
          </p:cNvPr>
          <p:cNvSpPr txBox="1"/>
          <p:nvPr/>
        </p:nvSpPr>
        <p:spPr>
          <a:xfrm>
            <a:off x="7516199" y="3209859"/>
            <a:ext cx="1184332" cy="24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Purchase DB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B7F8CE-2299-4BFA-B351-E07B7E55EE2C}"/>
              </a:ext>
            </a:extLst>
          </p:cNvPr>
          <p:cNvSpPr txBox="1"/>
          <p:nvPr/>
        </p:nvSpPr>
        <p:spPr>
          <a:xfrm>
            <a:off x="7477724" y="2065506"/>
            <a:ext cx="1436835" cy="24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QR</a:t>
            </a:r>
            <a:r>
              <a:rPr lang="ko-KR" altLang="en-US" sz="1200" dirty="0"/>
              <a:t> 로그인 정보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57B86DD6-1DE3-42FE-9AFE-00C0854FC0C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438" y="1071938"/>
            <a:ext cx="311223" cy="294191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E4475960-42EF-4B8F-A3C5-DE6AE8DC949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58" y="1298699"/>
            <a:ext cx="593774" cy="56127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9E5170E8-83A8-4DEE-8F16-F4375C6F12A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420" y="1313790"/>
            <a:ext cx="590701" cy="558373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EE33AD23-F26F-46A8-A7F2-EDCE91CDA4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914" y="1020726"/>
            <a:ext cx="428757" cy="405293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98B02455-DE3F-4FA5-85F2-43674AEA232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429" y="1071938"/>
            <a:ext cx="315814" cy="29853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73D683C-C395-48A5-B5A1-91062B602ADD}"/>
              </a:ext>
            </a:extLst>
          </p:cNvPr>
          <p:cNvSpPr txBox="1"/>
          <p:nvPr/>
        </p:nvSpPr>
        <p:spPr>
          <a:xfrm>
            <a:off x="4420275" y="2068038"/>
            <a:ext cx="1436835" cy="24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QR</a:t>
            </a:r>
            <a:r>
              <a:rPr lang="ko-KR" altLang="en-US" sz="1200" dirty="0"/>
              <a:t> 로그인 정보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5963D0-E83F-4B85-B829-4D6C00F23CC6}"/>
              </a:ext>
            </a:extLst>
          </p:cNvPr>
          <p:cNvSpPr txBox="1"/>
          <p:nvPr/>
        </p:nvSpPr>
        <p:spPr>
          <a:xfrm>
            <a:off x="3141998" y="4284669"/>
            <a:ext cx="1035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바코드 인식</a:t>
            </a:r>
            <a:endParaRPr lang="en-US" altLang="ko-KR" sz="1200" dirty="0"/>
          </a:p>
          <a:p>
            <a:r>
              <a:rPr lang="ko-KR" altLang="en-US" sz="1200" dirty="0"/>
              <a:t>무게 인식</a:t>
            </a:r>
          </a:p>
        </p:txBody>
      </p:sp>
    </p:spTree>
    <p:extLst>
      <p:ext uri="{BB962C8B-B14F-4D97-AF65-F5344CB8AC3E}">
        <p14:creationId xmlns:p14="http://schemas.microsoft.com/office/powerpoint/2010/main" val="158742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기능소개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시스템구성도</a:t>
            </a: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6" t="85302" r="14157" b="-2883"/>
          <a:stretch/>
        </p:blipFill>
        <p:spPr>
          <a:xfrm flipH="1">
            <a:off x="11673114" y="579290"/>
            <a:ext cx="148276" cy="33086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4DC8BC0A-72C4-4CA5-9F16-19478BA910AB}"/>
              </a:ext>
            </a:extLst>
          </p:cNvPr>
          <p:cNvGrpSpPr/>
          <p:nvPr/>
        </p:nvGrpSpPr>
        <p:grpSpPr>
          <a:xfrm>
            <a:off x="11374568" y="0"/>
            <a:ext cx="579033" cy="1227831"/>
            <a:chOff x="11374568" y="0"/>
            <a:chExt cx="579033" cy="1227831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5F88454-9F6D-41F4-BBEF-77AB9091EF79}"/>
                </a:ext>
              </a:extLst>
            </p:cNvPr>
            <p:cNvGrpSpPr/>
            <p:nvPr/>
          </p:nvGrpSpPr>
          <p:grpSpPr>
            <a:xfrm flipH="1">
              <a:off x="11374568" y="0"/>
              <a:ext cx="579033" cy="1227831"/>
              <a:chOff x="662180" y="-1"/>
              <a:chExt cx="1884872" cy="4242180"/>
            </a:xfrm>
            <a:solidFill>
              <a:srgbClr val="C00000"/>
            </a:solidFill>
          </p:grpSpPr>
          <p:sp>
            <p:nvSpPr>
              <p:cNvPr id="36" name="오각형 35">
                <a:extLst>
                  <a:ext uri="{FF2B5EF4-FFF2-40B4-BE49-F238E27FC236}">
                    <a16:creationId xmlns:a16="http://schemas.microsoft.com/office/drawing/2014/main" id="{CAD3D0D8-A270-4CFD-9D55-2D5A1028148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A26B022B-A9F1-4112-BD86-B33647661BBB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7623F2C9-9B1B-4A1A-BFB8-A5C749BD039C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CB1EF75-4017-4AD8-9B70-DB4E5C258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285" y="283112"/>
              <a:ext cx="553278" cy="540195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DFE9CCE-85A4-42AC-8935-B8AE6BF2F559}"/>
              </a:ext>
            </a:extLst>
          </p:cNvPr>
          <p:cNvGrpSpPr/>
          <p:nvPr/>
        </p:nvGrpSpPr>
        <p:grpSpPr>
          <a:xfrm>
            <a:off x="2509284" y="1366792"/>
            <a:ext cx="6938783" cy="4534249"/>
            <a:chOff x="2636874" y="1217937"/>
            <a:chExt cx="6938783" cy="4534249"/>
          </a:xfrm>
        </p:grpSpPr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DEC7F848-A3B2-43D7-B78D-6B88441762B9}"/>
                </a:ext>
              </a:extLst>
            </p:cNvPr>
            <p:cNvCxnSpPr>
              <a:cxnSpLocks/>
              <a:stCxn id="95" idx="0"/>
            </p:cNvCxnSpPr>
            <p:nvPr/>
          </p:nvCxnSpPr>
          <p:spPr>
            <a:xfrm flipV="1">
              <a:off x="4147983" y="3114640"/>
              <a:ext cx="0" cy="69929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A6D8D18-D870-4025-8E7B-579F13A6A82C}"/>
                </a:ext>
              </a:extLst>
            </p:cNvPr>
            <p:cNvGrpSpPr/>
            <p:nvPr/>
          </p:nvGrpSpPr>
          <p:grpSpPr>
            <a:xfrm>
              <a:off x="3373876" y="1955068"/>
              <a:ext cx="1548214" cy="1123058"/>
              <a:chOff x="6096000" y="3943358"/>
              <a:chExt cx="1548214" cy="1123058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4680E65-33CC-4BD0-BB42-A7786E1FF2AD}"/>
                  </a:ext>
                </a:extLst>
              </p:cNvPr>
              <p:cNvSpPr txBox="1"/>
              <p:nvPr/>
            </p:nvSpPr>
            <p:spPr>
              <a:xfrm>
                <a:off x="6322491" y="4320221"/>
                <a:ext cx="1126302" cy="368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Cart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app</a:t>
                </a:r>
                <a:endParaRPr lang="ko-KR" altLang="en-US" dirty="0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297C8E40-32A0-4D9B-ACF6-6FEE9CB44174}"/>
                  </a:ext>
                </a:extLst>
              </p:cNvPr>
              <p:cNvSpPr/>
              <p:nvPr/>
            </p:nvSpPr>
            <p:spPr>
              <a:xfrm>
                <a:off x="6096000" y="3943358"/>
                <a:ext cx="1548214" cy="11230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원통형 70">
              <a:extLst>
                <a:ext uri="{FF2B5EF4-FFF2-40B4-BE49-F238E27FC236}">
                  <a16:creationId xmlns:a16="http://schemas.microsoft.com/office/drawing/2014/main" id="{3866D18B-63F3-4BBD-85C3-1E551C55F663}"/>
                </a:ext>
              </a:extLst>
            </p:cNvPr>
            <p:cNvSpPr/>
            <p:nvPr/>
          </p:nvSpPr>
          <p:spPr>
            <a:xfrm>
              <a:off x="5617503" y="1955068"/>
              <a:ext cx="953764" cy="1123058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6C9282A7-7A5A-4ECB-9AF2-E5F66227EE37}"/>
                </a:ext>
              </a:extLst>
            </p:cNvPr>
            <p:cNvSpPr/>
            <p:nvPr/>
          </p:nvSpPr>
          <p:spPr>
            <a:xfrm>
              <a:off x="2794501" y="1217937"/>
              <a:ext cx="701188" cy="4736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cart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E3FF4B43-4548-473B-BF20-631FA877E201}"/>
                </a:ext>
              </a:extLst>
            </p:cNvPr>
            <p:cNvSpPr/>
            <p:nvPr/>
          </p:nvSpPr>
          <p:spPr>
            <a:xfrm>
              <a:off x="3573939" y="1219258"/>
              <a:ext cx="1148087" cy="4736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location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02D5962-C29B-4854-A546-578D953C8C5F}"/>
                </a:ext>
              </a:extLst>
            </p:cNvPr>
            <p:cNvSpPr/>
            <p:nvPr/>
          </p:nvSpPr>
          <p:spPr>
            <a:xfrm>
              <a:off x="4775364" y="1219258"/>
              <a:ext cx="762161" cy="4736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QR login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63BFC1BD-7E5C-4BEC-AD6C-B818F1D571FB}"/>
                </a:ext>
              </a:extLst>
            </p:cNvPr>
            <p:cNvCxnSpPr>
              <a:stCxn id="72" idx="4"/>
              <a:endCxn id="99" idx="0"/>
            </p:cNvCxnSpPr>
            <p:nvPr/>
          </p:nvCxnSpPr>
          <p:spPr>
            <a:xfrm>
              <a:off x="3145095" y="1691603"/>
              <a:ext cx="1002888" cy="263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329EF1E4-D9D0-42AA-8AE6-7A4123F441E7}"/>
                </a:ext>
              </a:extLst>
            </p:cNvPr>
            <p:cNvCxnSpPr>
              <a:cxnSpLocks/>
              <a:stCxn id="73" idx="4"/>
              <a:endCxn id="99" idx="0"/>
            </p:cNvCxnSpPr>
            <p:nvPr/>
          </p:nvCxnSpPr>
          <p:spPr>
            <a:xfrm>
              <a:off x="4147983" y="1692924"/>
              <a:ext cx="0" cy="2621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A76D509-9901-4089-B66F-050080335651}"/>
                </a:ext>
              </a:extLst>
            </p:cNvPr>
            <p:cNvCxnSpPr>
              <a:cxnSpLocks/>
              <a:stCxn id="99" idx="0"/>
              <a:endCxn id="74" idx="4"/>
            </p:cNvCxnSpPr>
            <p:nvPr/>
          </p:nvCxnSpPr>
          <p:spPr>
            <a:xfrm flipV="1">
              <a:off x="4147983" y="1692924"/>
              <a:ext cx="1008462" cy="2621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6EA38573-68FA-4AE5-BC3D-9C6E130A6C0A}"/>
                </a:ext>
              </a:extLst>
            </p:cNvPr>
            <p:cNvGrpSpPr/>
            <p:nvPr/>
          </p:nvGrpSpPr>
          <p:grpSpPr>
            <a:xfrm>
              <a:off x="7249619" y="1955068"/>
              <a:ext cx="1548214" cy="1123058"/>
              <a:chOff x="6096000" y="3943358"/>
              <a:chExt cx="1548214" cy="1123058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5B8AA9E-D421-401F-B050-2A641EAD2449}"/>
                  </a:ext>
                </a:extLst>
              </p:cNvPr>
              <p:cNvSpPr txBox="1"/>
              <p:nvPr/>
            </p:nvSpPr>
            <p:spPr>
              <a:xfrm>
                <a:off x="6322491" y="4320221"/>
                <a:ext cx="1126302" cy="368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User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app</a:t>
                </a:r>
                <a:endParaRPr lang="ko-KR" altLang="en-US" dirty="0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FF4B377A-6B25-4522-93ED-906F6D6743CF}"/>
                  </a:ext>
                </a:extLst>
              </p:cNvPr>
              <p:cNvSpPr/>
              <p:nvPr/>
            </p:nvSpPr>
            <p:spPr>
              <a:xfrm>
                <a:off x="6096000" y="3943358"/>
                <a:ext cx="1548214" cy="11230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959296A-69A7-4308-83FA-6B9B2CE6306C}"/>
                </a:ext>
              </a:extLst>
            </p:cNvPr>
            <p:cNvSpPr/>
            <p:nvPr/>
          </p:nvSpPr>
          <p:spPr>
            <a:xfrm>
              <a:off x="6441221" y="1217937"/>
              <a:ext cx="930211" cy="4736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Join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/Login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D2A2104-DEF8-4881-A249-80539BE0662C}"/>
                </a:ext>
              </a:extLst>
            </p:cNvPr>
            <p:cNvSpPr/>
            <p:nvPr/>
          </p:nvSpPr>
          <p:spPr>
            <a:xfrm>
              <a:off x="7449682" y="1219258"/>
              <a:ext cx="1148087" cy="4736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Create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QR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7B28EF85-3AFF-4707-A68F-0E32442F9DD7}"/>
                </a:ext>
              </a:extLst>
            </p:cNvPr>
            <p:cNvSpPr/>
            <p:nvPr/>
          </p:nvSpPr>
          <p:spPr>
            <a:xfrm>
              <a:off x="8651107" y="1219258"/>
              <a:ext cx="924550" cy="4736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receipt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1A2C7FF-4DD1-4C69-9919-67D62151B87D}"/>
                </a:ext>
              </a:extLst>
            </p:cNvPr>
            <p:cNvCxnSpPr>
              <a:cxnSpLocks/>
              <a:stCxn id="79" idx="4"/>
              <a:endCxn id="97" idx="0"/>
            </p:cNvCxnSpPr>
            <p:nvPr/>
          </p:nvCxnSpPr>
          <p:spPr>
            <a:xfrm>
              <a:off x="6906327" y="1691603"/>
              <a:ext cx="1117399" cy="263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B6B60FF8-DBF1-4C1D-B035-79608290EAF3}"/>
                </a:ext>
              </a:extLst>
            </p:cNvPr>
            <p:cNvCxnSpPr>
              <a:cxnSpLocks/>
              <a:stCxn id="80" idx="4"/>
              <a:endCxn id="97" idx="0"/>
            </p:cNvCxnSpPr>
            <p:nvPr/>
          </p:nvCxnSpPr>
          <p:spPr>
            <a:xfrm>
              <a:off x="8023726" y="1692924"/>
              <a:ext cx="0" cy="2621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B367591-2E98-4FC2-83D7-739996A361EF}"/>
                </a:ext>
              </a:extLst>
            </p:cNvPr>
            <p:cNvCxnSpPr>
              <a:cxnSpLocks/>
              <a:stCxn id="97" idx="0"/>
              <a:endCxn id="81" idx="4"/>
            </p:cNvCxnSpPr>
            <p:nvPr/>
          </p:nvCxnSpPr>
          <p:spPr>
            <a:xfrm flipV="1">
              <a:off x="8023726" y="1692924"/>
              <a:ext cx="1089656" cy="2621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ECDAF88-42FF-458E-9E8C-97A3E4562CA7}"/>
                </a:ext>
              </a:extLst>
            </p:cNvPr>
            <p:cNvGrpSpPr/>
            <p:nvPr/>
          </p:nvGrpSpPr>
          <p:grpSpPr>
            <a:xfrm>
              <a:off x="3373876" y="3813936"/>
              <a:ext cx="1570825" cy="1123058"/>
              <a:chOff x="6096000" y="3943358"/>
              <a:chExt cx="1570825" cy="1123058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472139E-E80C-489A-8B97-B427667210F6}"/>
                  </a:ext>
                </a:extLst>
              </p:cNvPr>
              <p:cNvSpPr txBox="1"/>
              <p:nvPr/>
            </p:nvSpPr>
            <p:spPr>
              <a:xfrm>
                <a:off x="6118611" y="4320221"/>
                <a:ext cx="15482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Raspberry Pi</a:t>
                </a:r>
                <a:endParaRPr lang="ko-KR" altLang="en-US" dirty="0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57188599-4777-485A-9981-8D720DE56943}"/>
                  </a:ext>
                </a:extLst>
              </p:cNvPr>
              <p:cNvSpPr/>
              <p:nvPr/>
            </p:nvSpPr>
            <p:spPr>
              <a:xfrm>
                <a:off x="6096000" y="3943358"/>
                <a:ext cx="1548214" cy="11230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1A0E945-387C-40B7-AB13-5D1F4EADF8B6}"/>
                </a:ext>
              </a:extLst>
            </p:cNvPr>
            <p:cNvSpPr/>
            <p:nvPr/>
          </p:nvSpPr>
          <p:spPr>
            <a:xfrm>
              <a:off x="2636874" y="5277199"/>
              <a:ext cx="858815" cy="4736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MQTT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97BE367-ACD5-45E0-9A23-7BABC6F7E1DD}"/>
                </a:ext>
              </a:extLst>
            </p:cNvPr>
            <p:cNvSpPr/>
            <p:nvPr/>
          </p:nvSpPr>
          <p:spPr>
            <a:xfrm>
              <a:off x="3573939" y="5278520"/>
              <a:ext cx="1148087" cy="4736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Load cell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sensor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91C2F320-5469-45B2-AA75-7B436A47E4D5}"/>
                </a:ext>
              </a:extLst>
            </p:cNvPr>
            <p:cNvSpPr/>
            <p:nvPr/>
          </p:nvSpPr>
          <p:spPr>
            <a:xfrm>
              <a:off x="4775364" y="5278520"/>
              <a:ext cx="762161" cy="4736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Web Cam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26480C2-C15D-44EC-B6C2-87C2EE86D1FA}"/>
                </a:ext>
              </a:extLst>
            </p:cNvPr>
            <p:cNvCxnSpPr>
              <a:cxnSpLocks/>
              <a:stCxn id="86" idx="0"/>
              <a:endCxn id="95" idx="2"/>
            </p:cNvCxnSpPr>
            <p:nvPr/>
          </p:nvCxnSpPr>
          <p:spPr>
            <a:xfrm flipV="1">
              <a:off x="3066282" y="4936994"/>
              <a:ext cx="1081701" cy="340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24006D01-CB8B-4E92-8A87-52D8EE12E4DC}"/>
                </a:ext>
              </a:extLst>
            </p:cNvPr>
            <p:cNvCxnSpPr>
              <a:cxnSpLocks/>
              <a:stCxn id="95" idx="2"/>
              <a:endCxn id="88" idx="0"/>
            </p:cNvCxnSpPr>
            <p:nvPr/>
          </p:nvCxnSpPr>
          <p:spPr>
            <a:xfrm>
              <a:off x="4147983" y="4936994"/>
              <a:ext cx="1008462" cy="3415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F6089F57-B835-4BE5-B8A3-E14AB6ADD39C}"/>
                </a:ext>
              </a:extLst>
            </p:cNvPr>
            <p:cNvCxnSpPr>
              <a:cxnSpLocks/>
              <a:stCxn id="95" idx="2"/>
              <a:endCxn id="87" idx="0"/>
            </p:cNvCxnSpPr>
            <p:nvPr/>
          </p:nvCxnSpPr>
          <p:spPr>
            <a:xfrm>
              <a:off x="4147983" y="4936994"/>
              <a:ext cx="0" cy="3415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4F584A6A-B370-4445-A9A0-3BC7EB33B7AF}"/>
                </a:ext>
              </a:extLst>
            </p:cNvPr>
            <p:cNvCxnSpPr>
              <a:cxnSpLocks/>
            </p:cNvCxnSpPr>
            <p:nvPr/>
          </p:nvCxnSpPr>
          <p:spPr>
            <a:xfrm>
              <a:off x="4917675" y="2533938"/>
              <a:ext cx="695413" cy="244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5AF2CBC-09EE-43D5-B0FB-8AA288065A82}"/>
                </a:ext>
              </a:extLst>
            </p:cNvPr>
            <p:cNvCxnSpPr>
              <a:cxnSpLocks/>
            </p:cNvCxnSpPr>
            <p:nvPr/>
          </p:nvCxnSpPr>
          <p:spPr>
            <a:xfrm>
              <a:off x="6554206" y="2533938"/>
              <a:ext cx="695413" cy="244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67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기능소개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시스템구성도</a:t>
            </a: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6" t="85302" r="14157" b="-2883"/>
          <a:stretch/>
        </p:blipFill>
        <p:spPr>
          <a:xfrm flipH="1">
            <a:off x="11673114" y="579290"/>
            <a:ext cx="148276" cy="33086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4DC8BC0A-72C4-4CA5-9F16-19478BA910AB}"/>
              </a:ext>
            </a:extLst>
          </p:cNvPr>
          <p:cNvGrpSpPr/>
          <p:nvPr/>
        </p:nvGrpSpPr>
        <p:grpSpPr>
          <a:xfrm>
            <a:off x="11374568" y="0"/>
            <a:ext cx="579033" cy="1227831"/>
            <a:chOff x="11374568" y="0"/>
            <a:chExt cx="579033" cy="1227831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5F88454-9F6D-41F4-BBEF-77AB9091EF79}"/>
                </a:ext>
              </a:extLst>
            </p:cNvPr>
            <p:cNvGrpSpPr/>
            <p:nvPr/>
          </p:nvGrpSpPr>
          <p:grpSpPr>
            <a:xfrm flipH="1">
              <a:off x="11374568" y="0"/>
              <a:ext cx="579033" cy="1227831"/>
              <a:chOff x="662180" y="-1"/>
              <a:chExt cx="1884872" cy="4242180"/>
            </a:xfrm>
            <a:solidFill>
              <a:srgbClr val="C00000"/>
            </a:solidFill>
          </p:grpSpPr>
          <p:sp>
            <p:nvSpPr>
              <p:cNvPr id="36" name="오각형 35">
                <a:extLst>
                  <a:ext uri="{FF2B5EF4-FFF2-40B4-BE49-F238E27FC236}">
                    <a16:creationId xmlns:a16="http://schemas.microsoft.com/office/drawing/2014/main" id="{CAD3D0D8-A270-4CFD-9D55-2D5A1028148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A26B022B-A9F1-4112-BD86-B33647661BBB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7623F2C9-9B1B-4A1A-BFB8-A5C749BD039C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CB1EF75-4017-4AD8-9B70-DB4E5C258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285" y="283112"/>
              <a:ext cx="553278" cy="540195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41D5ED9-5A9C-4D83-B4DA-BC74A7D2AAD5}"/>
              </a:ext>
            </a:extLst>
          </p:cNvPr>
          <p:cNvGrpSpPr/>
          <p:nvPr/>
        </p:nvGrpSpPr>
        <p:grpSpPr>
          <a:xfrm>
            <a:off x="1622060" y="1111967"/>
            <a:ext cx="9110453" cy="5597075"/>
            <a:chOff x="947947" y="443023"/>
            <a:chExt cx="9828144" cy="6414977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0E2AA5C-6309-4790-89F1-B1035A723CD9}"/>
                </a:ext>
              </a:extLst>
            </p:cNvPr>
            <p:cNvGrpSpPr/>
            <p:nvPr/>
          </p:nvGrpSpPr>
          <p:grpSpPr>
            <a:xfrm>
              <a:off x="947947" y="443023"/>
              <a:ext cx="3570889" cy="5440326"/>
              <a:chOff x="9157640" y="607988"/>
              <a:chExt cx="2737432" cy="4170536"/>
            </a:xfrm>
          </p:grpSpPr>
          <p:sp>
            <p:nvSpPr>
              <p:cNvPr id="52" name="원통형 51">
                <a:extLst>
                  <a:ext uri="{FF2B5EF4-FFF2-40B4-BE49-F238E27FC236}">
                    <a16:creationId xmlns:a16="http://schemas.microsoft.com/office/drawing/2014/main" id="{65E81F83-1D42-47B8-B057-0DDB907E4EF1}"/>
                  </a:ext>
                </a:extLst>
              </p:cNvPr>
              <p:cNvSpPr/>
              <p:nvPr/>
            </p:nvSpPr>
            <p:spPr>
              <a:xfrm>
                <a:off x="9157640" y="607988"/>
                <a:ext cx="2737427" cy="4170536"/>
              </a:xfrm>
              <a:prstGeom prst="ca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0B4B174-0965-4DF9-A892-90CCC40F0A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12702" y="2922993"/>
                <a:ext cx="1877030" cy="1527467"/>
              </a:xfrm>
              <a:prstGeom prst="rect">
                <a:avLst/>
              </a:prstGeom>
            </p:spPr>
          </p:pic>
          <p:pic>
            <p:nvPicPr>
              <p:cNvPr id="54" name="Picture 6" descr="Image for post">
                <a:extLst>
                  <a:ext uri="{FF2B5EF4-FFF2-40B4-BE49-F238E27FC236}">
                    <a16:creationId xmlns:a16="http://schemas.microsoft.com/office/drawing/2014/main" id="{20571FA1-FA66-41E7-9C88-F8CD8C4D0C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752" t="20213" r="14451" b="22230"/>
              <a:stretch/>
            </p:blipFill>
            <p:spPr bwMode="auto">
              <a:xfrm>
                <a:off x="9157640" y="1298033"/>
                <a:ext cx="2737432" cy="16249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37223FD-C9E3-489A-9FFF-7D925A15E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38277" y="3146412"/>
              <a:ext cx="4837814" cy="3711588"/>
            </a:xfrm>
            <a:prstGeom prst="rect">
              <a:avLst/>
            </a:prstGeom>
          </p:spPr>
        </p:pic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2184A45-AE39-40CE-8334-44C894FDDFF1}"/>
                </a:ext>
              </a:extLst>
            </p:cNvPr>
            <p:cNvCxnSpPr>
              <a:cxnSpLocks/>
            </p:cNvCxnSpPr>
            <p:nvPr/>
          </p:nvCxnSpPr>
          <p:spPr>
            <a:xfrm>
              <a:off x="3466214" y="4157330"/>
              <a:ext cx="27166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E948E32-CEE3-4E13-A37C-463EF1042752}"/>
                </a:ext>
              </a:extLst>
            </p:cNvPr>
            <p:cNvCxnSpPr>
              <a:cxnSpLocks/>
            </p:cNvCxnSpPr>
            <p:nvPr/>
          </p:nvCxnSpPr>
          <p:spPr>
            <a:xfrm>
              <a:off x="3466214" y="2130056"/>
              <a:ext cx="27166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E0895B4F-2366-43ED-B8B8-29DFB1D902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4667" y="2073336"/>
            <a:ext cx="16192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8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1938</TotalTime>
  <Words>397</Words>
  <Application>Microsoft Office PowerPoint</Application>
  <PresentationFormat>와이드스크린</PresentationFormat>
  <Paragraphs>145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210 수명조 040</vt:lpstr>
      <vt:lpstr>Noto Sans CJK KR Thin</vt:lpstr>
      <vt:lpstr>나눔바른고딕</vt:lpstr>
      <vt:lpstr>나눔바른고딕 UltraLight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 태림</cp:lastModifiedBy>
  <cp:revision>164</cp:revision>
  <dcterms:created xsi:type="dcterms:W3CDTF">2015-04-14T11:49:33Z</dcterms:created>
  <dcterms:modified xsi:type="dcterms:W3CDTF">2020-11-12T03:54:27Z</dcterms:modified>
</cp:coreProperties>
</file>