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66" d="100"/>
          <a:sy n="66" d="100"/>
        </p:scale>
        <p:origin x="4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A1B3-4661-49BE-B361-4818B8F36F1A}"/>
              </a:ext>
            </a:extLst>
          </p:cNvPr>
          <p:cNvSpPr>
            <a:spLocks noGrp="1"/>
          </p:cNvSpPr>
          <p:nvPr>
            <p:ph type="ctrTitle"/>
          </p:nvPr>
        </p:nvSpPr>
        <p:spPr>
          <a:xfrm>
            <a:off x="1915128" y="1788454"/>
            <a:ext cx="8361229" cy="983683"/>
          </a:xfrm>
        </p:spPr>
        <p:txBody>
          <a:bodyPr/>
          <a:lstStyle/>
          <a:p>
            <a:r>
              <a:rPr lang="en-IN" sz="4000" dirty="0"/>
              <a:t>1.6: Understanding The Problem</a:t>
            </a:r>
          </a:p>
        </p:txBody>
      </p:sp>
      <p:sp>
        <p:nvSpPr>
          <p:cNvPr id="3" name="Subtitle 2">
            <a:extLst>
              <a:ext uri="{FF2B5EF4-FFF2-40B4-BE49-F238E27FC236}">
                <a16:creationId xmlns:a16="http://schemas.microsoft.com/office/drawing/2014/main" id="{4604DE00-9460-4EB6-89A5-4587BCF86422}"/>
              </a:ext>
            </a:extLst>
          </p:cNvPr>
          <p:cNvSpPr>
            <a:spLocks noGrp="1"/>
          </p:cNvSpPr>
          <p:nvPr>
            <p:ph type="subTitle" idx="1"/>
          </p:nvPr>
        </p:nvSpPr>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359589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EB3E-D39D-488F-8154-EECDE20258DE}"/>
              </a:ext>
            </a:extLst>
          </p:cNvPr>
          <p:cNvSpPr>
            <a:spLocks noGrp="1"/>
          </p:cNvSpPr>
          <p:nvPr>
            <p:ph type="title"/>
          </p:nvPr>
        </p:nvSpPr>
        <p:spPr/>
        <p:txBody>
          <a:bodyPr/>
          <a:lstStyle/>
          <a:p>
            <a:r>
              <a:rPr lang="en-IN" dirty="0"/>
              <a:t>Using the Double Diamond Strategy</a:t>
            </a:r>
          </a:p>
        </p:txBody>
      </p:sp>
      <p:pic>
        <p:nvPicPr>
          <p:cNvPr id="4" name="Picture 3" descr="Double Diamond Strategy which shows two diamonds connected with circles. The steps are conducting research, narrowing the scope, ideating, and validating approaches">
            <a:extLst>
              <a:ext uri="{FF2B5EF4-FFF2-40B4-BE49-F238E27FC236}">
                <a16:creationId xmlns:a16="http://schemas.microsoft.com/office/drawing/2014/main" id="{5A2870A0-5C97-4685-971B-6A356F1473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9747" y="1910214"/>
            <a:ext cx="8872506" cy="4143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0206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EB3E-D39D-488F-8154-EECDE20258DE}"/>
              </a:ext>
            </a:extLst>
          </p:cNvPr>
          <p:cNvSpPr>
            <a:spLocks noGrp="1"/>
          </p:cNvSpPr>
          <p:nvPr>
            <p:ph type="title"/>
          </p:nvPr>
        </p:nvSpPr>
        <p:spPr>
          <a:xfrm>
            <a:off x="1295400" y="245962"/>
            <a:ext cx="9601200" cy="1485900"/>
          </a:xfrm>
        </p:spPr>
        <p:txBody>
          <a:bodyPr/>
          <a:lstStyle/>
          <a:p>
            <a:r>
              <a:rPr lang="en-IN" dirty="0"/>
              <a:t>List of possible problems</a:t>
            </a:r>
          </a:p>
        </p:txBody>
      </p:sp>
      <p:sp>
        <p:nvSpPr>
          <p:cNvPr id="3" name="TextBox 2">
            <a:extLst>
              <a:ext uri="{FF2B5EF4-FFF2-40B4-BE49-F238E27FC236}">
                <a16:creationId xmlns:a16="http://schemas.microsoft.com/office/drawing/2014/main" id="{2A05D113-C140-4B3D-A12A-E2F0A8D39834}"/>
              </a:ext>
            </a:extLst>
          </p:cNvPr>
          <p:cNvSpPr txBox="1"/>
          <p:nvPr/>
        </p:nvSpPr>
        <p:spPr>
          <a:xfrm>
            <a:off x="949123" y="1313729"/>
            <a:ext cx="11030673" cy="5093702"/>
          </a:xfrm>
          <a:prstGeom prst="rect">
            <a:avLst/>
          </a:prstGeom>
          <a:noFill/>
        </p:spPr>
        <p:txBody>
          <a:bodyPr wrap="square" rtlCol="0">
            <a:spAutoFit/>
          </a:bodyPr>
          <a:lstStyle/>
          <a:p>
            <a:pPr marL="285750" indent="-285750">
              <a:buFont typeface="Wingdings" panose="05000000000000000000" pitchFamily="2" charset="2"/>
              <a:buChar char="§"/>
            </a:pPr>
            <a:r>
              <a:rPr lang="en-IN" sz="2500" dirty="0"/>
              <a:t>User don’t know how to excess the application</a:t>
            </a:r>
          </a:p>
          <a:p>
            <a:pPr marL="285750" indent="-285750">
              <a:buFont typeface="Wingdings" panose="05000000000000000000" pitchFamily="2" charset="2"/>
              <a:buChar char="§"/>
            </a:pPr>
            <a:endParaRPr lang="en-IN" sz="2500" dirty="0"/>
          </a:p>
          <a:p>
            <a:pPr marL="285750" indent="-285750">
              <a:buFont typeface="Wingdings" panose="05000000000000000000" pitchFamily="2" charset="2"/>
              <a:buChar char="§"/>
            </a:pPr>
            <a:r>
              <a:rPr lang="en-IN" sz="2500" dirty="0"/>
              <a:t>How to ask the questions and how to reach the expert</a:t>
            </a:r>
          </a:p>
          <a:p>
            <a:pPr marL="285750" indent="-285750">
              <a:buFont typeface="Wingdings" panose="05000000000000000000" pitchFamily="2" charset="2"/>
              <a:buChar char="§"/>
            </a:pPr>
            <a:endParaRPr lang="en-IN" sz="2500" dirty="0"/>
          </a:p>
          <a:p>
            <a:pPr marL="285750" indent="-285750">
              <a:buFont typeface="Wingdings" panose="05000000000000000000" pitchFamily="2" charset="2"/>
              <a:buChar char="§"/>
            </a:pPr>
            <a:r>
              <a:rPr lang="en-IN" sz="2500" dirty="0"/>
              <a:t>A confusing user interface containing too much information or illogical navigation</a:t>
            </a:r>
          </a:p>
          <a:p>
            <a:pPr marL="285750" indent="-285750">
              <a:buFont typeface="Wingdings" panose="05000000000000000000" pitchFamily="2" charset="2"/>
              <a:buChar char="§"/>
            </a:pPr>
            <a:endParaRPr lang="en-IN" sz="2500" dirty="0"/>
          </a:p>
          <a:p>
            <a:pPr marL="285750" indent="-285750">
              <a:buFont typeface="Wingdings" panose="05000000000000000000" pitchFamily="2" charset="2"/>
              <a:buChar char="§"/>
            </a:pPr>
            <a:r>
              <a:rPr lang="en-IN" sz="2500" dirty="0"/>
              <a:t>Lack of trust on Expert, before taking advice </a:t>
            </a:r>
          </a:p>
          <a:p>
            <a:endParaRPr lang="en-IN" sz="2500" dirty="0"/>
          </a:p>
          <a:p>
            <a:pPr marL="285750" indent="-285750">
              <a:buFont typeface="Wingdings" panose="05000000000000000000" pitchFamily="2" charset="2"/>
              <a:buChar char="§"/>
            </a:pPr>
            <a:r>
              <a:rPr lang="en-IN" sz="2500" dirty="0"/>
              <a:t>Feel to pay an adequate amount of fees for advice </a:t>
            </a:r>
          </a:p>
          <a:p>
            <a:pPr marL="285750" indent="-285750">
              <a:buFont typeface="Wingdings" panose="05000000000000000000" pitchFamily="2" charset="2"/>
              <a:buChar char="§"/>
            </a:pPr>
            <a:endParaRPr lang="en-IN" sz="2500" dirty="0"/>
          </a:p>
          <a:p>
            <a:pPr marL="285750" indent="-285750">
              <a:buFont typeface="Wingdings" panose="05000000000000000000" pitchFamily="2" charset="2"/>
              <a:buChar char="§"/>
            </a:pPr>
            <a:r>
              <a:rPr lang="en-IN" sz="2500" dirty="0"/>
              <a:t>Unable to solve the issue by expert or user became unhappy by the provided service</a:t>
            </a:r>
          </a:p>
        </p:txBody>
      </p:sp>
    </p:spTree>
    <p:extLst>
      <p:ext uri="{BB962C8B-B14F-4D97-AF65-F5344CB8AC3E}">
        <p14:creationId xmlns:p14="http://schemas.microsoft.com/office/powerpoint/2010/main" val="284739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EB3E-D39D-488F-8154-EECDE20258DE}"/>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F367AC1D-8951-4C2F-BB57-5BCD3C877C98}"/>
              </a:ext>
            </a:extLst>
          </p:cNvPr>
          <p:cNvSpPr txBox="1"/>
          <p:nvPr/>
        </p:nvSpPr>
        <p:spPr>
          <a:xfrm>
            <a:off x="1469985" y="2465405"/>
            <a:ext cx="10069974" cy="2785378"/>
          </a:xfrm>
          <a:prstGeom prst="rect">
            <a:avLst/>
          </a:prstGeom>
          <a:noFill/>
        </p:spPr>
        <p:txBody>
          <a:bodyPr wrap="square" rtlCol="0">
            <a:spAutoFit/>
          </a:bodyPr>
          <a:lstStyle/>
          <a:p>
            <a:r>
              <a:rPr lang="en-IN" sz="2500" dirty="0"/>
              <a:t>Our expert app users need a way to find off the Pre-natal and post-natal yoga expert, while pregnancy and after pregnancy because they want to practice the yoga at home with their peace of time and comfort.</a:t>
            </a:r>
          </a:p>
          <a:p>
            <a:endParaRPr lang="en-IN" sz="2500" dirty="0"/>
          </a:p>
          <a:p>
            <a:r>
              <a:rPr lang="en-IN" sz="2500" dirty="0"/>
              <a:t>We will know this to be true when we see how many women's are using our app to find yoga expert of their choice and get the advice or classes through video calls, without compromising with time and place.</a:t>
            </a:r>
          </a:p>
        </p:txBody>
      </p:sp>
    </p:spTree>
    <p:extLst>
      <p:ext uri="{BB962C8B-B14F-4D97-AF65-F5344CB8AC3E}">
        <p14:creationId xmlns:p14="http://schemas.microsoft.com/office/powerpoint/2010/main" val="244646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EB3E-D39D-488F-8154-EECDE20258DE}"/>
              </a:ext>
            </a:extLst>
          </p:cNvPr>
          <p:cNvSpPr>
            <a:spLocks noGrp="1"/>
          </p:cNvSpPr>
          <p:nvPr>
            <p:ph type="title"/>
          </p:nvPr>
        </p:nvSpPr>
        <p:spPr/>
        <p:txBody>
          <a:bodyPr/>
          <a:lstStyle/>
          <a:p>
            <a:r>
              <a:rPr lang="en-IN" dirty="0"/>
              <a:t>Possible Solutions</a:t>
            </a:r>
          </a:p>
        </p:txBody>
      </p:sp>
      <p:sp>
        <p:nvSpPr>
          <p:cNvPr id="3" name="TextBox 2">
            <a:extLst>
              <a:ext uri="{FF2B5EF4-FFF2-40B4-BE49-F238E27FC236}">
                <a16:creationId xmlns:a16="http://schemas.microsoft.com/office/drawing/2014/main" id="{7A13089A-44EC-4518-BBA4-AB2D1EC4F947}"/>
              </a:ext>
            </a:extLst>
          </p:cNvPr>
          <p:cNvSpPr txBox="1"/>
          <p:nvPr/>
        </p:nvSpPr>
        <p:spPr>
          <a:xfrm>
            <a:off x="1469985" y="2280212"/>
            <a:ext cx="10382491" cy="3170099"/>
          </a:xfrm>
          <a:prstGeom prst="rect">
            <a:avLst/>
          </a:prstGeom>
          <a:noFill/>
        </p:spPr>
        <p:txBody>
          <a:bodyPr wrap="square" rtlCol="0">
            <a:spAutoFit/>
          </a:bodyPr>
          <a:lstStyle/>
          <a:p>
            <a:r>
              <a:rPr lang="en-IN" sz="2500" dirty="0"/>
              <a:t>“An app that allows women to find Yoga expert during pregnancy or for new moms to get back to into the shape. </a:t>
            </a:r>
          </a:p>
          <a:p>
            <a:endParaRPr lang="en-IN" sz="2500" dirty="0"/>
          </a:p>
          <a:p>
            <a:r>
              <a:rPr lang="en-IN" sz="2500" dirty="0"/>
              <a:t>These expert advice are priced affordably and can be done through virtually i.e. video calls or textual. </a:t>
            </a:r>
          </a:p>
          <a:p>
            <a:endParaRPr lang="en-IN" sz="2500" dirty="0"/>
          </a:p>
          <a:p>
            <a:r>
              <a:rPr lang="en-IN" sz="2500" dirty="0"/>
              <a:t>The interface will be simple and totally focused on prenatal and postnatal yoga expert guidance, removing all other distractions and offerings.”</a:t>
            </a:r>
          </a:p>
        </p:txBody>
      </p:sp>
    </p:spTree>
    <p:extLst>
      <p:ext uri="{BB962C8B-B14F-4D97-AF65-F5344CB8AC3E}">
        <p14:creationId xmlns:p14="http://schemas.microsoft.com/office/powerpoint/2010/main" val="449467403"/>
      </p:ext>
    </p:extLst>
  </p:cSld>
  <p:clrMapOvr>
    <a:masterClrMapping/>
  </p:clrMapOvr>
</p:sld>
</file>

<file path=ppt/theme/theme1.xml><?xml version="1.0" encoding="utf-8"?>
<a:theme xmlns:a="http://schemas.openxmlformats.org/drawingml/2006/main" name="Cro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306</TotalTime>
  <Words>234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Franklin Gothic Book</vt:lpstr>
      <vt:lpstr>Wingdings</vt:lpstr>
      <vt:lpstr>Crop</vt:lpstr>
      <vt:lpstr>1.6: Understanding The Problem</vt:lpstr>
      <vt:lpstr>Using the Double Diamond Strategy</vt:lpstr>
      <vt:lpstr>List of possible problems</vt:lpstr>
      <vt:lpstr>Problem Statement</vt:lpstr>
      <vt:lpstr>Possible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Understanding The Problem</dc:title>
  <dc:creator>vivek bombatkar</dc:creator>
  <cp:lastModifiedBy>vivek bombatkar</cp:lastModifiedBy>
  <cp:revision>21</cp:revision>
  <dcterms:created xsi:type="dcterms:W3CDTF">2019-04-08T11:02:24Z</dcterms:created>
  <dcterms:modified xsi:type="dcterms:W3CDTF">2019-04-08T16:09:41Z</dcterms:modified>
</cp:coreProperties>
</file>