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72" r:id="rId4"/>
    <p:sldId id="273" r:id="rId5"/>
    <p:sldId id="274" r:id="rId6"/>
    <p:sldId id="275" r:id="rId7"/>
    <p:sldId id="276" r:id="rId8"/>
    <p:sldId id="277" r:id="rId9"/>
    <p:sldId id="271" r:id="rId10"/>
    <p:sldId id="266" r:id="rId11"/>
    <p:sldId id="265" r:id="rId12"/>
    <p:sldId id="267" r:id="rId13"/>
    <p:sldId id="268" r:id="rId14"/>
    <p:sldId id="269" r:id="rId15"/>
    <p:sldId id="270" r:id="rId16"/>
    <p:sldId id="258" r:id="rId17"/>
    <p:sldId id="257" r:id="rId18"/>
    <p:sldId id="259" r:id="rId19"/>
    <p:sldId id="261" r:id="rId20"/>
    <p:sldId id="260" r:id="rId21"/>
    <p:sldId id="262" r:id="rId22"/>
    <p:sldId id="2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2B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68" d="100"/>
          <a:sy n="68" d="100"/>
        </p:scale>
        <p:origin x="60" y="1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4/16/2019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skanexpert.expert/" TargetMode="External"/><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agnifi.io/" TargetMode="External"/><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9B81-C5E2-4166-AD81-9BCB330E2A5B}"/>
              </a:ext>
            </a:extLst>
          </p:cNvPr>
          <p:cNvSpPr>
            <a:spLocks noGrp="1"/>
          </p:cNvSpPr>
          <p:nvPr>
            <p:ph type="ctrTitle"/>
          </p:nvPr>
        </p:nvSpPr>
        <p:spPr/>
        <p:txBody>
          <a:bodyPr/>
          <a:lstStyle/>
          <a:p>
            <a:r>
              <a:rPr lang="en-IN" sz="4500" dirty="0"/>
              <a:t>1.7: Competitive Analysis</a:t>
            </a:r>
          </a:p>
        </p:txBody>
      </p:sp>
      <p:sp>
        <p:nvSpPr>
          <p:cNvPr id="3" name="Subtitle 2">
            <a:extLst>
              <a:ext uri="{FF2B5EF4-FFF2-40B4-BE49-F238E27FC236}">
                <a16:creationId xmlns:a16="http://schemas.microsoft.com/office/drawing/2014/main" id="{0D5188A4-D25D-43D9-99C1-EC387097A5BB}"/>
              </a:ext>
            </a:extLst>
          </p:cNvPr>
          <p:cNvSpPr>
            <a:spLocks noGrp="1"/>
          </p:cNvSpPr>
          <p:nvPr>
            <p:ph type="subTitle" idx="1"/>
          </p:nvPr>
        </p:nvSpPr>
        <p:spPr/>
        <p:txBody>
          <a:bodyPr/>
          <a:lstStyle/>
          <a:p>
            <a:r>
              <a:rPr lang="en-IN" dirty="0">
                <a:latin typeface="Agency FB" panose="020B0503020202020204" pitchFamily="34" charset="0"/>
              </a:rPr>
              <a:t>By: </a:t>
            </a:r>
            <a:r>
              <a:rPr lang="en-IN" dirty="0" err="1">
                <a:latin typeface="Agency FB" panose="020B0503020202020204" pitchFamily="34" charset="0"/>
              </a:rPr>
              <a:t>Minal</a:t>
            </a:r>
            <a:r>
              <a:rPr lang="en-IN" dirty="0">
                <a:latin typeface="Agency FB" panose="020B0503020202020204" pitchFamily="34" charset="0"/>
              </a:rPr>
              <a:t> Bombatkar</a:t>
            </a:r>
          </a:p>
        </p:txBody>
      </p:sp>
    </p:spTree>
    <p:extLst>
      <p:ext uri="{BB962C8B-B14F-4D97-AF65-F5344CB8AC3E}">
        <p14:creationId xmlns:p14="http://schemas.microsoft.com/office/powerpoint/2010/main" val="1314530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35C7F3-BE36-4762-AAA2-BA848C5B8FBF}"/>
              </a:ext>
            </a:extLst>
          </p:cNvPr>
          <p:cNvSpPr txBox="1"/>
          <p:nvPr/>
        </p:nvSpPr>
        <p:spPr>
          <a:xfrm>
            <a:off x="746106" y="2737590"/>
            <a:ext cx="8010817" cy="2862322"/>
          </a:xfrm>
          <a:prstGeom prst="rect">
            <a:avLst/>
          </a:prstGeom>
          <a:noFill/>
        </p:spPr>
        <p:txBody>
          <a:bodyPr wrap="square" rtlCol="0">
            <a:spAutoFit/>
          </a:bodyPr>
          <a:lstStyle/>
          <a:p>
            <a:r>
              <a:rPr lang="en-IN" sz="2000" dirty="0" err="1">
                <a:latin typeface="Arial Narrow" panose="020B0606020202030204" pitchFamily="34" charset="0"/>
              </a:rPr>
              <a:t>Magnifi</a:t>
            </a:r>
            <a:r>
              <a:rPr lang="en-IN" sz="2000" dirty="0">
                <a:latin typeface="Arial Narrow" panose="020B0606020202030204" pitchFamily="34" charset="0"/>
              </a:rPr>
              <a:t> is a global mobile on-demand knowledge sharing market network, connecting knowledge workers (experts) with knowledge seekers through paid, </a:t>
            </a:r>
            <a:br>
              <a:rPr lang="en-IN" sz="2000" dirty="0">
                <a:latin typeface="Arial Narrow" panose="020B0606020202030204" pitchFamily="34" charset="0"/>
              </a:rPr>
            </a:br>
            <a:r>
              <a:rPr lang="en-IN" sz="2000" dirty="0">
                <a:latin typeface="Arial Narrow" panose="020B0606020202030204" pitchFamily="34" charset="0"/>
              </a:rPr>
              <a:t>real-time audio/video consultation. Getting expert help on-demand is easy.</a:t>
            </a:r>
          </a:p>
          <a:p>
            <a:endParaRPr lang="en-IN" sz="2000" dirty="0">
              <a:latin typeface="Arial Narrow" panose="020B0606020202030204" pitchFamily="34" charset="0"/>
            </a:endParaRPr>
          </a:p>
          <a:p>
            <a:r>
              <a:rPr lang="en-IN" sz="2000" dirty="0">
                <a:latin typeface="Arial Narrow" panose="020B0606020202030204" pitchFamily="34" charset="0"/>
              </a:rPr>
              <a:t>Bottom line</a:t>
            </a:r>
          </a:p>
          <a:p>
            <a:pPr marL="342900" indent="-342900">
              <a:buFont typeface="Arial" panose="020B0604020202020204" pitchFamily="34" charset="0"/>
              <a:buChar char="•"/>
            </a:pPr>
            <a:r>
              <a:rPr lang="en-IN" sz="2000" dirty="0">
                <a:latin typeface="Arial Narrow" panose="020B0606020202030204" pitchFamily="34" charset="0"/>
              </a:rPr>
              <a:t>The </a:t>
            </a:r>
            <a:r>
              <a:rPr lang="en-IN" sz="2000" dirty="0" err="1">
                <a:latin typeface="Arial Narrow" panose="020B0606020202030204" pitchFamily="34" charset="0"/>
              </a:rPr>
              <a:t>Magnifi</a:t>
            </a:r>
            <a:r>
              <a:rPr lang="en-IN" sz="2000" dirty="0">
                <a:latin typeface="Arial Narrow" panose="020B0606020202030204" pitchFamily="34" charset="0"/>
              </a:rPr>
              <a:t> market network provides a seamless end-to-end solution that handles chat, video.</a:t>
            </a:r>
          </a:p>
          <a:p>
            <a:pPr marL="342900" indent="-342900">
              <a:buFont typeface="Arial" panose="020B0604020202020204" pitchFamily="34" charset="0"/>
              <a:buChar char="•"/>
            </a:pPr>
            <a:r>
              <a:rPr lang="en-IN" sz="2000" dirty="0">
                <a:latin typeface="Arial Narrow" panose="020B0606020202030204" pitchFamily="34" charset="0"/>
              </a:rPr>
              <a:t>Billing while delivering audio and video experience.</a:t>
            </a:r>
          </a:p>
          <a:p>
            <a:pPr marL="342900" indent="-342900">
              <a:buFont typeface="Arial" panose="020B0604020202020204" pitchFamily="34" charset="0"/>
              <a:buChar char="•"/>
            </a:pPr>
            <a:r>
              <a:rPr lang="en-IN" sz="2000" dirty="0">
                <a:latin typeface="Arial Narrow" panose="020B0606020202030204" pitchFamily="34" charset="0"/>
              </a:rPr>
              <a:t>It’s free to join</a:t>
            </a:r>
          </a:p>
        </p:txBody>
      </p:sp>
      <p:pic>
        <p:nvPicPr>
          <p:cNvPr id="4" name="Picture 3">
            <a:extLst>
              <a:ext uri="{FF2B5EF4-FFF2-40B4-BE49-F238E27FC236}">
                <a16:creationId xmlns:a16="http://schemas.microsoft.com/office/drawing/2014/main" id="{295BE098-9C61-4E60-B4E4-A2F2BBDC9720}"/>
              </a:ext>
            </a:extLst>
          </p:cNvPr>
          <p:cNvPicPr>
            <a:picLocks noChangeAspect="1"/>
          </p:cNvPicPr>
          <p:nvPr/>
        </p:nvPicPr>
        <p:blipFill>
          <a:blip r:embed="rId2"/>
          <a:stretch>
            <a:fillRect/>
          </a:stretch>
        </p:blipFill>
        <p:spPr>
          <a:xfrm>
            <a:off x="8704917" y="2493370"/>
            <a:ext cx="2142450" cy="3808800"/>
          </a:xfrm>
          <a:prstGeom prst="rect">
            <a:avLst/>
          </a:prstGeom>
        </p:spPr>
      </p:pic>
      <p:sp>
        <p:nvSpPr>
          <p:cNvPr id="10" name="Title 1">
            <a:extLst>
              <a:ext uri="{FF2B5EF4-FFF2-40B4-BE49-F238E27FC236}">
                <a16:creationId xmlns:a16="http://schemas.microsoft.com/office/drawing/2014/main" id="{40B9BCBE-CE2C-4753-9DFD-D844E1F29DE6}"/>
              </a:ext>
            </a:extLst>
          </p:cNvPr>
          <p:cNvSpPr>
            <a:spLocks noGrp="1"/>
          </p:cNvSpPr>
          <p:nvPr>
            <p:ph type="title"/>
          </p:nvPr>
        </p:nvSpPr>
        <p:spPr>
          <a:xfrm>
            <a:off x="1295402" y="982132"/>
            <a:ext cx="9601196" cy="1303867"/>
          </a:xfrm>
        </p:spPr>
        <p:txBody>
          <a:bodyPr>
            <a:normAutofit fontScale="90000"/>
          </a:bodyPr>
          <a:lstStyle/>
          <a:p>
            <a:r>
              <a:rPr lang="en-IN" sz="5000" dirty="0"/>
              <a:t>“</a:t>
            </a:r>
            <a:r>
              <a:rPr lang="en-IN" sz="5000" dirty="0" err="1"/>
              <a:t>Magnifi</a:t>
            </a:r>
            <a:r>
              <a:rPr lang="en-IN" sz="5000" dirty="0"/>
              <a:t>” app </a:t>
            </a:r>
            <a:br>
              <a:rPr lang="en-IN" dirty="0"/>
            </a:br>
            <a:endParaRPr lang="en-IN" dirty="0"/>
          </a:p>
        </p:txBody>
      </p:sp>
      <p:pic>
        <p:nvPicPr>
          <p:cNvPr id="11" name="Picture 10">
            <a:extLst>
              <a:ext uri="{FF2B5EF4-FFF2-40B4-BE49-F238E27FC236}">
                <a16:creationId xmlns:a16="http://schemas.microsoft.com/office/drawing/2014/main" id="{49562CB4-D94A-471B-89FD-D95BC8D285CE}"/>
              </a:ext>
            </a:extLst>
          </p:cNvPr>
          <p:cNvPicPr>
            <a:picLocks noChangeAspect="1"/>
          </p:cNvPicPr>
          <p:nvPr/>
        </p:nvPicPr>
        <p:blipFill>
          <a:blip r:embed="rId3"/>
          <a:stretch>
            <a:fillRect/>
          </a:stretch>
        </p:blipFill>
        <p:spPr>
          <a:xfrm>
            <a:off x="9219415" y="732688"/>
            <a:ext cx="1573222" cy="1511238"/>
          </a:xfrm>
          <a:prstGeom prst="rect">
            <a:avLst/>
          </a:prstGeom>
        </p:spPr>
      </p:pic>
      <p:sp>
        <p:nvSpPr>
          <p:cNvPr id="15" name="TextBox 14">
            <a:extLst>
              <a:ext uri="{FF2B5EF4-FFF2-40B4-BE49-F238E27FC236}">
                <a16:creationId xmlns:a16="http://schemas.microsoft.com/office/drawing/2014/main" id="{B9C562C3-1DEC-4DA2-8232-9E05F12A3661}"/>
              </a:ext>
            </a:extLst>
          </p:cNvPr>
          <p:cNvSpPr txBox="1"/>
          <p:nvPr/>
        </p:nvSpPr>
        <p:spPr>
          <a:xfrm>
            <a:off x="672713" y="2019533"/>
            <a:ext cx="1761948" cy="369332"/>
          </a:xfrm>
          <a:prstGeom prst="rect">
            <a:avLst/>
          </a:prstGeom>
          <a:noFill/>
        </p:spPr>
        <p:txBody>
          <a:bodyPr wrap="square" rtlCol="0">
            <a:spAutoFit/>
          </a:bodyPr>
          <a:lstStyle/>
          <a:p>
            <a:r>
              <a:rPr lang="en-IN" b="1" dirty="0">
                <a:latin typeface="Arial Narrow" panose="020B0606020202030204" pitchFamily="34" charset="0"/>
              </a:rPr>
              <a:t>KEY OBJECTIVE</a:t>
            </a:r>
            <a:r>
              <a:rPr lang="en-IN" dirty="0">
                <a:latin typeface="Arial Narrow" panose="020B0606020202030204" pitchFamily="34" charset="0"/>
              </a:rPr>
              <a:t>:</a:t>
            </a:r>
          </a:p>
        </p:txBody>
      </p:sp>
    </p:spTree>
    <p:extLst>
      <p:ext uri="{BB962C8B-B14F-4D97-AF65-F5344CB8AC3E}">
        <p14:creationId xmlns:p14="http://schemas.microsoft.com/office/powerpoint/2010/main" val="394257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35C7F3-BE36-4762-AAA2-BA848C5B8FBF}"/>
              </a:ext>
            </a:extLst>
          </p:cNvPr>
          <p:cNvSpPr txBox="1"/>
          <p:nvPr/>
        </p:nvSpPr>
        <p:spPr>
          <a:xfrm>
            <a:off x="746106" y="2737590"/>
            <a:ext cx="7881791" cy="2554545"/>
          </a:xfrm>
          <a:prstGeom prst="rect">
            <a:avLst/>
          </a:prstGeom>
          <a:noFill/>
        </p:spPr>
        <p:txBody>
          <a:bodyPr wrap="square" rtlCol="0">
            <a:spAutoFit/>
          </a:bodyPr>
          <a:lstStyle/>
          <a:p>
            <a:r>
              <a:rPr lang="en-IN" sz="2000" dirty="0">
                <a:latin typeface="Arial Narrow" panose="020B0606020202030204" pitchFamily="34" charset="0"/>
              </a:rPr>
              <a:t>The strategy of </a:t>
            </a:r>
            <a:r>
              <a:rPr lang="en-IN" sz="2000" dirty="0" err="1">
                <a:latin typeface="Arial Narrow" panose="020B0606020202030204" pitchFamily="34" charset="0"/>
              </a:rPr>
              <a:t>Magnifi</a:t>
            </a:r>
            <a:r>
              <a:rPr lang="en-IN" sz="2000" dirty="0">
                <a:latin typeface="Arial Narrow" panose="020B0606020202030204" pitchFamily="34" charset="0"/>
              </a:rPr>
              <a:t> is to give users a way to get advice on-the-go and on-demand from the click of a button. The rating system creates a sense</a:t>
            </a:r>
          </a:p>
          <a:p>
            <a:r>
              <a:rPr lang="en-IN" sz="2000" dirty="0">
                <a:latin typeface="Arial Narrow" panose="020B0606020202030204" pitchFamily="34" charset="0"/>
              </a:rPr>
              <a:t>of accountability to keep all sides honest and trustworthy.</a:t>
            </a:r>
          </a:p>
          <a:p>
            <a:endParaRPr lang="en-IN" sz="2000" dirty="0">
              <a:latin typeface="Arial Narrow" panose="020B0606020202030204" pitchFamily="34" charset="0"/>
            </a:endParaRPr>
          </a:p>
          <a:p>
            <a:r>
              <a:rPr lang="en-IN" sz="2000" dirty="0">
                <a:latin typeface="Arial Narrow" panose="020B0606020202030204" pitchFamily="34" charset="0"/>
              </a:rPr>
              <a:t>Bottom line</a:t>
            </a:r>
          </a:p>
          <a:p>
            <a:pPr marL="342900" indent="-342900">
              <a:buFont typeface="Arial" panose="020B0604020202020204" pitchFamily="34" charset="0"/>
              <a:buChar char="•"/>
            </a:pPr>
            <a:r>
              <a:rPr lang="en-IN" sz="2000" dirty="0">
                <a:latin typeface="Arial Narrow" panose="020B0606020202030204" pitchFamily="34" charset="0"/>
              </a:rPr>
              <a:t>Provide guide for “How You Can Get Started”</a:t>
            </a:r>
          </a:p>
          <a:p>
            <a:pPr marL="342900" indent="-342900">
              <a:buFont typeface="Arial" panose="020B0604020202020204" pitchFamily="34" charset="0"/>
              <a:buChar char="•"/>
            </a:pPr>
            <a:r>
              <a:rPr lang="en-IN" sz="2000" dirty="0">
                <a:latin typeface="Arial Narrow" panose="020B0606020202030204" pitchFamily="34" charset="0"/>
              </a:rPr>
              <a:t>Focus on live chat with experts through video and audio</a:t>
            </a:r>
          </a:p>
          <a:p>
            <a:pPr marL="342900" indent="-342900">
              <a:buFont typeface="Arial" panose="020B0604020202020204" pitchFamily="34" charset="0"/>
              <a:buChar char="•"/>
            </a:pPr>
            <a:r>
              <a:rPr lang="en-IN" sz="2000" dirty="0">
                <a:latin typeface="Arial Narrow" panose="020B0606020202030204" pitchFamily="34" charset="0"/>
              </a:rPr>
              <a:t>Knowledge providers and clients rate each other after a call</a:t>
            </a:r>
            <a:endParaRPr lang="en-IN" sz="2000" dirty="0">
              <a:latin typeface="Agency FB" panose="020B0503020202020204" pitchFamily="34" charset="0"/>
            </a:endParaRPr>
          </a:p>
        </p:txBody>
      </p:sp>
      <p:pic>
        <p:nvPicPr>
          <p:cNvPr id="9" name="Picture 8">
            <a:extLst>
              <a:ext uri="{FF2B5EF4-FFF2-40B4-BE49-F238E27FC236}">
                <a16:creationId xmlns:a16="http://schemas.microsoft.com/office/drawing/2014/main" id="{6D2B344B-774D-462A-B013-F18471A18C8A}"/>
              </a:ext>
            </a:extLst>
          </p:cNvPr>
          <p:cNvPicPr>
            <a:picLocks noChangeAspect="1"/>
          </p:cNvPicPr>
          <p:nvPr/>
        </p:nvPicPr>
        <p:blipFill>
          <a:blip r:embed="rId2"/>
          <a:stretch>
            <a:fillRect/>
          </a:stretch>
        </p:blipFill>
        <p:spPr>
          <a:xfrm>
            <a:off x="8683089" y="2504588"/>
            <a:ext cx="2169887" cy="3857576"/>
          </a:xfrm>
          <a:prstGeom prst="rect">
            <a:avLst/>
          </a:prstGeom>
        </p:spPr>
      </p:pic>
      <p:sp>
        <p:nvSpPr>
          <p:cNvPr id="10" name="Title 1">
            <a:extLst>
              <a:ext uri="{FF2B5EF4-FFF2-40B4-BE49-F238E27FC236}">
                <a16:creationId xmlns:a16="http://schemas.microsoft.com/office/drawing/2014/main" id="{A3744267-10EC-4647-ACEC-42647E799455}"/>
              </a:ext>
            </a:extLst>
          </p:cNvPr>
          <p:cNvSpPr>
            <a:spLocks noGrp="1"/>
          </p:cNvSpPr>
          <p:nvPr>
            <p:ph type="title"/>
          </p:nvPr>
        </p:nvSpPr>
        <p:spPr>
          <a:xfrm>
            <a:off x="1295402" y="982132"/>
            <a:ext cx="9601196" cy="1303867"/>
          </a:xfrm>
        </p:spPr>
        <p:txBody>
          <a:bodyPr>
            <a:normAutofit fontScale="90000"/>
          </a:bodyPr>
          <a:lstStyle/>
          <a:p>
            <a:r>
              <a:rPr lang="en-IN" sz="5000" dirty="0"/>
              <a:t>“</a:t>
            </a:r>
            <a:r>
              <a:rPr lang="en-IN" sz="5000" dirty="0" err="1"/>
              <a:t>Magnifi</a:t>
            </a:r>
            <a:r>
              <a:rPr lang="en-IN" sz="5000" dirty="0"/>
              <a:t>” app </a:t>
            </a:r>
            <a:br>
              <a:rPr lang="en-IN" dirty="0"/>
            </a:br>
            <a:endParaRPr lang="en-IN" dirty="0"/>
          </a:p>
        </p:txBody>
      </p:sp>
      <p:pic>
        <p:nvPicPr>
          <p:cNvPr id="11" name="Picture 10">
            <a:extLst>
              <a:ext uri="{FF2B5EF4-FFF2-40B4-BE49-F238E27FC236}">
                <a16:creationId xmlns:a16="http://schemas.microsoft.com/office/drawing/2014/main" id="{3B2CCD81-52EC-404D-A02C-8EBD09051FBA}"/>
              </a:ext>
            </a:extLst>
          </p:cNvPr>
          <p:cNvPicPr>
            <a:picLocks noChangeAspect="1"/>
          </p:cNvPicPr>
          <p:nvPr/>
        </p:nvPicPr>
        <p:blipFill>
          <a:blip r:embed="rId3"/>
          <a:stretch>
            <a:fillRect/>
          </a:stretch>
        </p:blipFill>
        <p:spPr>
          <a:xfrm>
            <a:off x="9219415" y="732688"/>
            <a:ext cx="1573222" cy="1511238"/>
          </a:xfrm>
          <a:prstGeom prst="rect">
            <a:avLst/>
          </a:prstGeom>
        </p:spPr>
      </p:pic>
      <p:sp>
        <p:nvSpPr>
          <p:cNvPr id="12" name="TextBox 11">
            <a:extLst>
              <a:ext uri="{FF2B5EF4-FFF2-40B4-BE49-F238E27FC236}">
                <a16:creationId xmlns:a16="http://schemas.microsoft.com/office/drawing/2014/main" id="{B908FBE0-3072-4F5B-9A11-1F8DDEEC1675}"/>
              </a:ext>
            </a:extLst>
          </p:cNvPr>
          <p:cNvSpPr txBox="1"/>
          <p:nvPr/>
        </p:nvSpPr>
        <p:spPr>
          <a:xfrm>
            <a:off x="672713" y="2019533"/>
            <a:ext cx="2255612" cy="369332"/>
          </a:xfrm>
          <a:prstGeom prst="rect">
            <a:avLst/>
          </a:prstGeom>
          <a:noFill/>
        </p:spPr>
        <p:txBody>
          <a:bodyPr wrap="square" rtlCol="0">
            <a:spAutoFit/>
          </a:bodyPr>
          <a:lstStyle/>
          <a:p>
            <a:r>
              <a:rPr lang="en-IN" b="1" dirty="0">
                <a:latin typeface="Arial Narrow" panose="020B0606020202030204" pitchFamily="34" charset="0"/>
              </a:rPr>
              <a:t>OVERALL STRATEGY</a:t>
            </a:r>
            <a:r>
              <a:rPr lang="en-IN" dirty="0">
                <a:latin typeface="Arial Narrow" panose="020B0606020202030204" pitchFamily="34" charset="0"/>
              </a:rPr>
              <a:t>:</a:t>
            </a:r>
          </a:p>
        </p:txBody>
      </p:sp>
    </p:spTree>
    <p:extLst>
      <p:ext uri="{BB962C8B-B14F-4D97-AF65-F5344CB8AC3E}">
        <p14:creationId xmlns:p14="http://schemas.microsoft.com/office/powerpoint/2010/main" val="2981589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EA498B-F0D1-406A-BD5A-D681F8D62FB3}"/>
              </a:ext>
            </a:extLst>
          </p:cNvPr>
          <p:cNvSpPr txBox="1"/>
          <p:nvPr/>
        </p:nvSpPr>
        <p:spPr>
          <a:xfrm>
            <a:off x="672712" y="2019533"/>
            <a:ext cx="5172715" cy="369332"/>
          </a:xfrm>
          <a:prstGeom prst="rect">
            <a:avLst/>
          </a:prstGeom>
          <a:noFill/>
        </p:spPr>
        <p:txBody>
          <a:bodyPr wrap="square" rtlCol="0">
            <a:spAutoFit/>
          </a:bodyPr>
          <a:lstStyle/>
          <a:p>
            <a:r>
              <a:rPr lang="en-IN" b="1" dirty="0">
                <a:latin typeface="Arial Narrow" panose="020B0606020202030204" pitchFamily="34" charset="0"/>
              </a:rPr>
              <a:t>MARKETING PROFILE AND MARKETING ADVANTAGE:</a:t>
            </a:r>
          </a:p>
        </p:txBody>
      </p:sp>
      <p:sp>
        <p:nvSpPr>
          <p:cNvPr id="7" name="TextBox 6">
            <a:extLst>
              <a:ext uri="{FF2B5EF4-FFF2-40B4-BE49-F238E27FC236}">
                <a16:creationId xmlns:a16="http://schemas.microsoft.com/office/drawing/2014/main" id="{AC35C7F3-BE36-4762-AAA2-BA848C5B8FBF}"/>
              </a:ext>
            </a:extLst>
          </p:cNvPr>
          <p:cNvSpPr txBox="1"/>
          <p:nvPr/>
        </p:nvSpPr>
        <p:spPr>
          <a:xfrm>
            <a:off x="789115" y="2743200"/>
            <a:ext cx="8360495" cy="3170099"/>
          </a:xfrm>
          <a:prstGeom prst="rect">
            <a:avLst/>
          </a:prstGeom>
          <a:noFill/>
        </p:spPr>
        <p:txBody>
          <a:bodyPr wrap="square" rtlCol="0">
            <a:spAutoFit/>
          </a:bodyPr>
          <a:lstStyle/>
          <a:p>
            <a:r>
              <a:rPr lang="en-IN" sz="2000" dirty="0" err="1">
                <a:latin typeface="Arial Narrow" panose="020B0606020202030204" pitchFamily="34" charset="0"/>
              </a:rPr>
              <a:t>Magnifi</a:t>
            </a:r>
            <a:r>
              <a:rPr lang="en-IN" sz="2000" dirty="0">
                <a:latin typeface="Arial Narrow" panose="020B0606020202030204" pitchFamily="34" charset="0"/>
              </a:rPr>
              <a:t> is the leading global mobile market network for knowledge providers, they have a strong social media presence on Twitter and Instagram, </a:t>
            </a:r>
            <a:r>
              <a:rPr lang="en-IN" sz="2000" dirty="0" err="1">
                <a:latin typeface="Arial Narrow" panose="020B0606020202030204" pitchFamily="34" charset="0"/>
              </a:rPr>
              <a:t>facebook</a:t>
            </a:r>
            <a:r>
              <a:rPr lang="en-IN" sz="2000" dirty="0">
                <a:latin typeface="Arial Narrow" panose="020B0606020202030204" pitchFamily="34" charset="0"/>
              </a:rPr>
              <a:t>, </a:t>
            </a:r>
            <a:r>
              <a:rPr lang="en-IN" sz="2000" dirty="0" err="1">
                <a:latin typeface="Arial Narrow" panose="020B0606020202030204" pitchFamily="34" charset="0"/>
              </a:rPr>
              <a:t>Likndin</a:t>
            </a:r>
            <a:r>
              <a:rPr lang="en-IN" sz="2000" dirty="0">
                <a:latin typeface="Arial Narrow" panose="020B0606020202030204" pitchFamily="34" charset="0"/>
              </a:rPr>
              <a:t> and You tube.</a:t>
            </a:r>
          </a:p>
          <a:p>
            <a:r>
              <a:rPr lang="en-IN" sz="2000" dirty="0">
                <a:latin typeface="Arial Narrow" panose="020B0606020202030204" pitchFamily="34" charset="0"/>
              </a:rPr>
              <a:t>They also encourage experts to invite their clients outside </a:t>
            </a:r>
            <a:r>
              <a:rPr lang="en-IN" sz="2000" dirty="0" err="1">
                <a:latin typeface="Arial Narrow" panose="020B0606020202030204" pitchFamily="34" charset="0"/>
              </a:rPr>
              <a:t>Magnifi</a:t>
            </a:r>
            <a:r>
              <a:rPr lang="en-IN" sz="2000" dirty="0">
                <a:latin typeface="Arial Narrow" panose="020B0606020202030204" pitchFamily="34" charset="0"/>
              </a:rPr>
              <a:t> to join them on the app to have a structured way to connect.</a:t>
            </a:r>
          </a:p>
          <a:p>
            <a:r>
              <a:rPr lang="en-IN" sz="2000" dirty="0">
                <a:latin typeface="Arial Narrow" panose="020B0606020202030204" pitchFamily="34" charset="0"/>
              </a:rPr>
              <a:t> </a:t>
            </a:r>
          </a:p>
          <a:p>
            <a:r>
              <a:rPr lang="en-IN" sz="2000" dirty="0">
                <a:latin typeface="Arial Narrow" panose="020B0606020202030204" pitchFamily="34" charset="0"/>
              </a:rPr>
              <a:t>Bottom line</a:t>
            </a:r>
          </a:p>
          <a:p>
            <a:pPr marL="342900" indent="-342900">
              <a:buFont typeface="Arial" panose="020B0604020202020204" pitchFamily="34" charset="0"/>
              <a:buChar char="•"/>
            </a:pPr>
            <a:r>
              <a:rPr lang="en-IN" sz="2000" dirty="0">
                <a:latin typeface="Arial Narrow" panose="020B0606020202030204" pitchFamily="34" charset="0"/>
              </a:rPr>
              <a:t>Paly when used, credit cards not needed for joining</a:t>
            </a:r>
          </a:p>
          <a:p>
            <a:pPr marL="342900" indent="-342900">
              <a:buFont typeface="Arial" panose="020B0604020202020204" pitchFamily="34" charset="0"/>
              <a:buChar char="•"/>
            </a:pPr>
            <a:r>
              <a:rPr lang="en-IN" sz="2000" dirty="0">
                <a:latin typeface="Arial Narrow" panose="020B0606020202030204" pitchFamily="34" charset="0"/>
              </a:rPr>
              <a:t>New version will launches soon with some more features such as Expert profile preview, Email Verification,</a:t>
            </a:r>
          </a:p>
          <a:p>
            <a:r>
              <a:rPr lang="en-IN" sz="2000" dirty="0">
                <a:latin typeface="Arial Narrow" panose="020B0606020202030204" pitchFamily="34" charset="0"/>
              </a:rPr>
              <a:t>      Adding/deleting credit cards, Selecting default credit cards</a:t>
            </a:r>
          </a:p>
        </p:txBody>
      </p:sp>
      <p:sp>
        <p:nvSpPr>
          <p:cNvPr id="8" name="Title 1">
            <a:extLst>
              <a:ext uri="{FF2B5EF4-FFF2-40B4-BE49-F238E27FC236}">
                <a16:creationId xmlns:a16="http://schemas.microsoft.com/office/drawing/2014/main" id="{78C9D0A1-7C9C-41E8-9E87-BA1FBB3B86BD}"/>
              </a:ext>
            </a:extLst>
          </p:cNvPr>
          <p:cNvSpPr>
            <a:spLocks noGrp="1"/>
          </p:cNvSpPr>
          <p:nvPr>
            <p:ph type="title"/>
          </p:nvPr>
        </p:nvSpPr>
        <p:spPr>
          <a:xfrm>
            <a:off x="1295402" y="982132"/>
            <a:ext cx="9601196" cy="1303867"/>
          </a:xfrm>
        </p:spPr>
        <p:txBody>
          <a:bodyPr>
            <a:normAutofit fontScale="90000"/>
          </a:bodyPr>
          <a:lstStyle/>
          <a:p>
            <a:r>
              <a:rPr lang="en-IN" sz="5000" dirty="0"/>
              <a:t>“</a:t>
            </a:r>
            <a:r>
              <a:rPr lang="en-IN" sz="5000" dirty="0" err="1"/>
              <a:t>Magnifi</a:t>
            </a:r>
            <a:r>
              <a:rPr lang="en-IN" sz="5000" dirty="0"/>
              <a:t>” app </a:t>
            </a:r>
            <a:br>
              <a:rPr lang="en-IN" dirty="0"/>
            </a:br>
            <a:endParaRPr lang="en-IN" dirty="0"/>
          </a:p>
        </p:txBody>
      </p:sp>
      <p:pic>
        <p:nvPicPr>
          <p:cNvPr id="9" name="Picture 8">
            <a:extLst>
              <a:ext uri="{FF2B5EF4-FFF2-40B4-BE49-F238E27FC236}">
                <a16:creationId xmlns:a16="http://schemas.microsoft.com/office/drawing/2014/main" id="{61920E97-06A9-4A87-AB64-13A17C6C1FC5}"/>
              </a:ext>
            </a:extLst>
          </p:cNvPr>
          <p:cNvPicPr>
            <a:picLocks noChangeAspect="1"/>
          </p:cNvPicPr>
          <p:nvPr/>
        </p:nvPicPr>
        <p:blipFill>
          <a:blip r:embed="rId2"/>
          <a:stretch>
            <a:fillRect/>
          </a:stretch>
        </p:blipFill>
        <p:spPr>
          <a:xfrm>
            <a:off x="9219415" y="732688"/>
            <a:ext cx="1573222" cy="1511238"/>
          </a:xfrm>
          <a:prstGeom prst="rect">
            <a:avLst/>
          </a:prstGeom>
        </p:spPr>
      </p:pic>
      <p:pic>
        <p:nvPicPr>
          <p:cNvPr id="10" name="Picture 9">
            <a:extLst>
              <a:ext uri="{FF2B5EF4-FFF2-40B4-BE49-F238E27FC236}">
                <a16:creationId xmlns:a16="http://schemas.microsoft.com/office/drawing/2014/main" id="{36606BD6-426E-4BDC-BAF3-9AEBBFC31785}"/>
              </a:ext>
            </a:extLst>
          </p:cNvPr>
          <p:cNvPicPr>
            <a:picLocks noChangeAspect="1"/>
          </p:cNvPicPr>
          <p:nvPr/>
        </p:nvPicPr>
        <p:blipFill>
          <a:blip r:embed="rId3"/>
          <a:stretch>
            <a:fillRect/>
          </a:stretch>
        </p:blipFill>
        <p:spPr>
          <a:xfrm>
            <a:off x="9098215" y="2297221"/>
            <a:ext cx="2169886" cy="3857576"/>
          </a:xfrm>
          <a:prstGeom prst="rect">
            <a:avLst/>
          </a:prstGeom>
        </p:spPr>
      </p:pic>
    </p:spTree>
    <p:extLst>
      <p:ext uri="{BB962C8B-B14F-4D97-AF65-F5344CB8AC3E}">
        <p14:creationId xmlns:p14="http://schemas.microsoft.com/office/powerpoint/2010/main" val="3122463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3BC2643-0A27-4EE3-B257-99875A4F91F9}"/>
              </a:ext>
            </a:extLst>
          </p:cNvPr>
          <p:cNvSpPr txBox="1"/>
          <p:nvPr/>
        </p:nvSpPr>
        <p:spPr>
          <a:xfrm>
            <a:off x="1995228" y="250462"/>
            <a:ext cx="8201545" cy="830997"/>
          </a:xfrm>
          <a:prstGeom prst="rect">
            <a:avLst/>
          </a:prstGeom>
          <a:noFill/>
        </p:spPr>
        <p:txBody>
          <a:bodyPr wrap="square" rtlCol="0">
            <a:spAutoFit/>
          </a:bodyPr>
          <a:lstStyle/>
          <a:p>
            <a:r>
              <a:rPr lang="en-IN" sz="4500" b="1" dirty="0">
                <a:latin typeface="Arial Narrow" panose="020B0606020202030204" pitchFamily="34" charset="0"/>
              </a:rPr>
              <a:t>SWOT PROFILE:</a:t>
            </a:r>
            <a:r>
              <a:rPr lang="en-IN" sz="4800" dirty="0"/>
              <a:t> “</a:t>
            </a:r>
            <a:r>
              <a:rPr lang="en-IN" sz="4800" dirty="0" err="1"/>
              <a:t>Magnifi</a:t>
            </a:r>
            <a:r>
              <a:rPr lang="en-IN" sz="4800" dirty="0"/>
              <a:t>” </a:t>
            </a:r>
            <a:endParaRPr lang="en-IN" sz="4500" b="1" dirty="0">
              <a:latin typeface="Arial Narrow" panose="020B0606020202030204" pitchFamily="34" charset="0"/>
            </a:endParaRPr>
          </a:p>
        </p:txBody>
      </p:sp>
      <p:graphicFrame>
        <p:nvGraphicFramePr>
          <p:cNvPr id="6" name="Table 5">
            <a:extLst>
              <a:ext uri="{FF2B5EF4-FFF2-40B4-BE49-F238E27FC236}">
                <a16:creationId xmlns:a16="http://schemas.microsoft.com/office/drawing/2014/main" id="{F0E23633-7628-46A5-ABC6-CD6ACD925D94}"/>
              </a:ext>
            </a:extLst>
          </p:cNvPr>
          <p:cNvGraphicFramePr>
            <a:graphicFrameLocks noGrp="1"/>
          </p:cNvGraphicFramePr>
          <p:nvPr/>
        </p:nvGraphicFramePr>
        <p:xfrm>
          <a:off x="490400" y="1332031"/>
          <a:ext cx="11192519" cy="5136087"/>
        </p:xfrm>
        <a:graphic>
          <a:graphicData uri="http://schemas.openxmlformats.org/drawingml/2006/table">
            <a:tbl>
              <a:tblPr firstRow="1" bandRow="1">
                <a:tableStyleId>{5940675A-B579-460E-94D1-54222C63F5DA}</a:tableStyleId>
              </a:tblPr>
              <a:tblGrid>
                <a:gridCol w="5593922">
                  <a:extLst>
                    <a:ext uri="{9D8B030D-6E8A-4147-A177-3AD203B41FA5}">
                      <a16:colId xmlns:a16="http://schemas.microsoft.com/office/drawing/2014/main" val="1549320486"/>
                    </a:ext>
                  </a:extLst>
                </a:gridCol>
                <a:gridCol w="5598597">
                  <a:extLst>
                    <a:ext uri="{9D8B030D-6E8A-4147-A177-3AD203B41FA5}">
                      <a16:colId xmlns:a16="http://schemas.microsoft.com/office/drawing/2014/main" val="1231788299"/>
                    </a:ext>
                  </a:extLst>
                </a:gridCol>
              </a:tblGrid>
              <a:tr h="2703266">
                <a:tc>
                  <a:txBody>
                    <a:bodyPr/>
                    <a:lstStyle/>
                    <a:p>
                      <a:endParaRPr lang="en-IN" dirty="0"/>
                    </a:p>
                  </a:txBody>
                  <a:tcPr/>
                </a:tc>
                <a:tc>
                  <a:txBody>
                    <a:bodyPr/>
                    <a:lstStyle/>
                    <a:p>
                      <a:endParaRPr lang="en-IN"/>
                    </a:p>
                  </a:txBody>
                  <a:tcPr/>
                </a:tc>
                <a:extLst>
                  <a:ext uri="{0D108BD9-81ED-4DB2-BD59-A6C34878D82A}">
                    <a16:rowId xmlns:a16="http://schemas.microsoft.com/office/drawing/2014/main" val="4148821403"/>
                  </a:ext>
                </a:extLst>
              </a:tr>
              <a:tr h="2432821">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820292449"/>
                  </a:ext>
                </a:extLst>
              </a:tr>
            </a:tbl>
          </a:graphicData>
        </a:graphic>
      </p:graphicFrame>
      <p:sp>
        <p:nvSpPr>
          <p:cNvPr id="7" name="TextBox 6">
            <a:extLst>
              <a:ext uri="{FF2B5EF4-FFF2-40B4-BE49-F238E27FC236}">
                <a16:creationId xmlns:a16="http://schemas.microsoft.com/office/drawing/2014/main" id="{AC35C7F3-BE36-4762-AAA2-BA848C5B8FBF}"/>
              </a:ext>
            </a:extLst>
          </p:cNvPr>
          <p:cNvSpPr txBox="1"/>
          <p:nvPr/>
        </p:nvSpPr>
        <p:spPr>
          <a:xfrm>
            <a:off x="498109" y="1829295"/>
            <a:ext cx="5588551" cy="1631216"/>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Arial Narrow" panose="020B0606020202030204" pitchFamily="34" charset="0"/>
              </a:rPr>
              <a:t>Provide the user guide on boarding of the app</a:t>
            </a:r>
          </a:p>
          <a:p>
            <a:pPr marL="342900" indent="-342900">
              <a:buFont typeface="Arial" panose="020B0604020202020204" pitchFamily="34" charset="0"/>
              <a:buChar char="•"/>
            </a:pPr>
            <a:r>
              <a:rPr lang="en-IN" sz="2000" dirty="0">
                <a:latin typeface="Arial Narrow" panose="020B0606020202030204" pitchFamily="34" charset="0"/>
              </a:rPr>
              <a:t>Simple intuitive design</a:t>
            </a:r>
          </a:p>
          <a:p>
            <a:pPr marL="342900" indent="-342900">
              <a:buFont typeface="Arial" panose="020B0604020202020204" pitchFamily="34" charset="0"/>
              <a:buChar char="•"/>
            </a:pPr>
            <a:r>
              <a:rPr lang="en-IN" sz="2000" dirty="0">
                <a:latin typeface="Arial Narrow" panose="020B0606020202030204" pitchFamily="34" charset="0"/>
              </a:rPr>
              <a:t>Free to browse only pay when needed</a:t>
            </a:r>
          </a:p>
          <a:p>
            <a:pPr marL="342900" indent="-342900">
              <a:buFont typeface="Arial" panose="020B0604020202020204" pitchFamily="34" charset="0"/>
              <a:buChar char="•"/>
            </a:pPr>
            <a:r>
              <a:rPr lang="en-IN" sz="2000" dirty="0">
                <a:latin typeface="Arial Narrow" panose="020B0606020202030204" pitchFamily="34" charset="0"/>
              </a:rPr>
              <a:t>Shows experts’ available times to chat</a:t>
            </a:r>
          </a:p>
          <a:p>
            <a:pPr marL="342900" indent="-342900">
              <a:buFont typeface="Arial" panose="020B0604020202020204" pitchFamily="34" charset="0"/>
              <a:buChar char="•"/>
            </a:pPr>
            <a:r>
              <a:rPr lang="en-IN" sz="2000" dirty="0">
                <a:latin typeface="Arial Narrow" panose="020B0606020202030204" pitchFamily="34" charset="0"/>
              </a:rPr>
              <a:t>Review based to create trust among users and experts</a:t>
            </a:r>
          </a:p>
        </p:txBody>
      </p:sp>
      <p:sp>
        <p:nvSpPr>
          <p:cNvPr id="8" name="TextBox 7">
            <a:extLst>
              <a:ext uri="{FF2B5EF4-FFF2-40B4-BE49-F238E27FC236}">
                <a16:creationId xmlns:a16="http://schemas.microsoft.com/office/drawing/2014/main" id="{60059655-A06F-40F1-8DF5-85F6B5EA4E3E}"/>
              </a:ext>
            </a:extLst>
          </p:cNvPr>
          <p:cNvSpPr txBox="1"/>
          <p:nvPr/>
        </p:nvSpPr>
        <p:spPr>
          <a:xfrm>
            <a:off x="542989" y="1449551"/>
            <a:ext cx="1773168" cy="323165"/>
          </a:xfrm>
          <a:prstGeom prst="rect">
            <a:avLst/>
          </a:prstGeom>
          <a:noFill/>
        </p:spPr>
        <p:txBody>
          <a:bodyPr wrap="square" rtlCol="0">
            <a:spAutoFit/>
          </a:bodyPr>
          <a:lstStyle/>
          <a:p>
            <a:r>
              <a:rPr lang="en-IN" sz="1500" b="1" dirty="0">
                <a:latin typeface="Arial Narrow" panose="020B0606020202030204" pitchFamily="34" charset="0"/>
              </a:rPr>
              <a:t>Strengths:</a:t>
            </a:r>
          </a:p>
        </p:txBody>
      </p:sp>
      <p:sp>
        <p:nvSpPr>
          <p:cNvPr id="9" name="TextBox 8">
            <a:extLst>
              <a:ext uri="{FF2B5EF4-FFF2-40B4-BE49-F238E27FC236}">
                <a16:creationId xmlns:a16="http://schemas.microsoft.com/office/drawing/2014/main" id="{93F1769F-169A-4EF9-9883-3CE0B0D78344}"/>
              </a:ext>
            </a:extLst>
          </p:cNvPr>
          <p:cNvSpPr txBox="1"/>
          <p:nvPr/>
        </p:nvSpPr>
        <p:spPr>
          <a:xfrm>
            <a:off x="542989" y="4706737"/>
            <a:ext cx="5490760" cy="1015663"/>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Arial Narrow" panose="020B0606020202030204" pitchFamily="34" charset="0"/>
              </a:rPr>
              <a:t>Limited amount of experts in a given specialised area</a:t>
            </a:r>
          </a:p>
          <a:p>
            <a:pPr marL="342900" indent="-342900">
              <a:buFont typeface="Arial" panose="020B0604020202020204" pitchFamily="34" charset="0"/>
              <a:buChar char="•"/>
            </a:pPr>
            <a:r>
              <a:rPr lang="en-IN" sz="2000" dirty="0">
                <a:latin typeface="Arial Narrow" panose="020B0606020202030204" pitchFamily="34" charset="0"/>
              </a:rPr>
              <a:t>Users can’t browse topics by category</a:t>
            </a:r>
          </a:p>
          <a:p>
            <a:pPr marL="342900" indent="-342900">
              <a:buFont typeface="Arial" panose="020B0604020202020204" pitchFamily="34" charset="0"/>
              <a:buChar char="•"/>
            </a:pPr>
            <a:r>
              <a:rPr lang="en-IN" sz="2000" dirty="0">
                <a:latin typeface="Arial Narrow" panose="020B0606020202030204" pitchFamily="34" charset="0"/>
              </a:rPr>
              <a:t>Irrelevant expert list appears</a:t>
            </a:r>
          </a:p>
        </p:txBody>
      </p:sp>
      <p:sp>
        <p:nvSpPr>
          <p:cNvPr id="12" name="TextBox 11">
            <a:extLst>
              <a:ext uri="{FF2B5EF4-FFF2-40B4-BE49-F238E27FC236}">
                <a16:creationId xmlns:a16="http://schemas.microsoft.com/office/drawing/2014/main" id="{B4CB681F-07EE-440D-B8BC-8905C058ED21}"/>
              </a:ext>
            </a:extLst>
          </p:cNvPr>
          <p:cNvSpPr txBox="1"/>
          <p:nvPr/>
        </p:nvSpPr>
        <p:spPr>
          <a:xfrm>
            <a:off x="542989" y="4380222"/>
            <a:ext cx="1274554" cy="323165"/>
          </a:xfrm>
          <a:prstGeom prst="rect">
            <a:avLst/>
          </a:prstGeom>
          <a:noFill/>
        </p:spPr>
        <p:txBody>
          <a:bodyPr wrap="square" rtlCol="0">
            <a:spAutoFit/>
          </a:bodyPr>
          <a:lstStyle/>
          <a:p>
            <a:r>
              <a:rPr lang="en-IN" sz="1500" b="1" dirty="0">
                <a:latin typeface="Arial Narrow" panose="020B0606020202030204" pitchFamily="34" charset="0"/>
              </a:rPr>
              <a:t>Weaknesses:</a:t>
            </a:r>
          </a:p>
        </p:txBody>
      </p:sp>
      <p:sp>
        <p:nvSpPr>
          <p:cNvPr id="13" name="TextBox 12">
            <a:extLst>
              <a:ext uri="{FF2B5EF4-FFF2-40B4-BE49-F238E27FC236}">
                <a16:creationId xmlns:a16="http://schemas.microsoft.com/office/drawing/2014/main" id="{5BB14819-0FA8-40B6-9BC3-A4139C860149}"/>
              </a:ext>
            </a:extLst>
          </p:cNvPr>
          <p:cNvSpPr txBox="1"/>
          <p:nvPr/>
        </p:nvSpPr>
        <p:spPr>
          <a:xfrm>
            <a:off x="6086660" y="1829295"/>
            <a:ext cx="5667780" cy="1938992"/>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Arial Narrow" panose="020B0606020202030204" pitchFamily="34" charset="0"/>
              </a:rPr>
              <a:t>Need to hire someone with real implementation experience</a:t>
            </a:r>
          </a:p>
          <a:p>
            <a:pPr marL="342900" indent="-342900">
              <a:buFont typeface="Arial" panose="020B0604020202020204" pitchFamily="34" charset="0"/>
              <a:buChar char="•"/>
            </a:pPr>
            <a:r>
              <a:rPr lang="en-IN" sz="2000" dirty="0">
                <a:latin typeface="Arial Narrow" panose="020B0606020202030204" pitchFamily="34" charset="0"/>
              </a:rPr>
              <a:t>if your vision is to spread knowledge, allow access to answers for people who don't have an account</a:t>
            </a:r>
          </a:p>
          <a:p>
            <a:pPr marL="342900" indent="-342900">
              <a:buFont typeface="Arial" panose="020B0604020202020204" pitchFamily="34" charset="0"/>
              <a:buChar char="•"/>
            </a:pPr>
            <a:r>
              <a:rPr lang="en-IN" sz="2000" dirty="0">
                <a:latin typeface="Arial Narrow" panose="020B0606020202030204" pitchFamily="34" charset="0"/>
              </a:rPr>
              <a:t>Think about monetizing the service and creating a revenue stream.</a:t>
            </a:r>
          </a:p>
        </p:txBody>
      </p:sp>
      <p:sp>
        <p:nvSpPr>
          <p:cNvPr id="14" name="TextBox 13">
            <a:extLst>
              <a:ext uri="{FF2B5EF4-FFF2-40B4-BE49-F238E27FC236}">
                <a16:creationId xmlns:a16="http://schemas.microsoft.com/office/drawing/2014/main" id="{39640F54-C072-436A-8789-71349C0CD35C}"/>
              </a:ext>
            </a:extLst>
          </p:cNvPr>
          <p:cNvSpPr txBox="1"/>
          <p:nvPr/>
        </p:nvSpPr>
        <p:spPr>
          <a:xfrm>
            <a:off x="6086660" y="1449551"/>
            <a:ext cx="2179202" cy="323165"/>
          </a:xfrm>
          <a:prstGeom prst="rect">
            <a:avLst/>
          </a:prstGeom>
          <a:noFill/>
        </p:spPr>
        <p:txBody>
          <a:bodyPr wrap="square" rtlCol="0">
            <a:spAutoFit/>
          </a:bodyPr>
          <a:lstStyle/>
          <a:p>
            <a:r>
              <a:rPr lang="en-IN" sz="1500" b="1" dirty="0">
                <a:latin typeface="Arial Narrow" panose="020B0606020202030204" pitchFamily="34" charset="0"/>
              </a:rPr>
              <a:t>Opportunities</a:t>
            </a:r>
          </a:p>
        </p:txBody>
      </p:sp>
      <p:sp>
        <p:nvSpPr>
          <p:cNvPr id="15" name="TextBox 14">
            <a:extLst>
              <a:ext uri="{FF2B5EF4-FFF2-40B4-BE49-F238E27FC236}">
                <a16:creationId xmlns:a16="http://schemas.microsoft.com/office/drawing/2014/main" id="{E235BF63-C682-4AE9-AC49-282C0F7C3F77}"/>
              </a:ext>
            </a:extLst>
          </p:cNvPr>
          <p:cNvSpPr txBox="1"/>
          <p:nvPr/>
        </p:nvSpPr>
        <p:spPr>
          <a:xfrm>
            <a:off x="6086660" y="4706737"/>
            <a:ext cx="4431289" cy="1292662"/>
          </a:xfrm>
          <a:prstGeom prst="rect">
            <a:avLst/>
          </a:prstGeom>
          <a:noFill/>
        </p:spPr>
        <p:txBody>
          <a:bodyPr wrap="square" rtlCol="0">
            <a:spAutoFit/>
          </a:bodyPr>
          <a:lstStyle/>
          <a:p>
            <a:pPr marL="342900" indent="-342900">
              <a:buFont typeface="Arial" panose="020B0604020202020204" pitchFamily="34" charset="0"/>
              <a:buChar char="•"/>
            </a:pPr>
            <a:r>
              <a:rPr lang="en-IN" sz="2000" dirty="0" err="1">
                <a:latin typeface="Arial Narrow" panose="020B0606020202030204" pitchFamily="34" charset="0"/>
              </a:rPr>
              <a:t>Whatup</a:t>
            </a:r>
            <a:endParaRPr lang="en-IN" sz="2000" dirty="0">
              <a:latin typeface="Arial Narrow" panose="020B0606020202030204" pitchFamily="34" charset="0"/>
            </a:endParaRPr>
          </a:p>
          <a:p>
            <a:pPr marL="342900" indent="-342900">
              <a:buFont typeface="Arial" panose="020B0604020202020204" pitchFamily="34" charset="0"/>
              <a:buChar char="•"/>
            </a:pPr>
            <a:r>
              <a:rPr lang="en-IN" sz="2000" dirty="0">
                <a:latin typeface="Arial Narrow" panose="020B0606020202030204" pitchFamily="34" charset="0"/>
              </a:rPr>
              <a:t>Reddit</a:t>
            </a:r>
          </a:p>
          <a:p>
            <a:pPr marL="342900" indent="-342900">
              <a:buFont typeface="Arial" panose="020B0604020202020204" pitchFamily="34" charset="0"/>
              <a:buChar char="•"/>
            </a:pPr>
            <a:r>
              <a:rPr lang="en-IN" sz="2000" dirty="0">
                <a:latin typeface="Arial Narrow" panose="020B0606020202030204" pitchFamily="34" charset="0"/>
              </a:rPr>
              <a:t>Industry specific expert market places</a:t>
            </a:r>
          </a:p>
          <a:p>
            <a:pPr marL="342900" indent="-342900">
              <a:buFont typeface="Arial" panose="020B0604020202020204" pitchFamily="34" charset="0"/>
              <a:buChar char="•"/>
            </a:pPr>
            <a:r>
              <a:rPr lang="en-IN" dirty="0" err="1">
                <a:latin typeface="Arial Narrow" panose="020B0606020202030204" pitchFamily="34" charset="0"/>
                <a:cs typeface="Arial" panose="020B0604020202020204" pitchFamily="34" charset="0"/>
              </a:rPr>
              <a:t>JustAnswer</a:t>
            </a:r>
            <a:endParaRPr lang="en-IN" sz="2000" dirty="0">
              <a:latin typeface="Arial Narrow" panose="020B060602020203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AC3F0A9-1746-4C71-9D99-D0A15F4813CB}"/>
              </a:ext>
            </a:extLst>
          </p:cNvPr>
          <p:cNvSpPr txBox="1"/>
          <p:nvPr/>
        </p:nvSpPr>
        <p:spPr>
          <a:xfrm>
            <a:off x="6086660" y="4380222"/>
            <a:ext cx="1646955" cy="323165"/>
          </a:xfrm>
          <a:prstGeom prst="rect">
            <a:avLst/>
          </a:prstGeom>
          <a:noFill/>
        </p:spPr>
        <p:txBody>
          <a:bodyPr wrap="square" rtlCol="0">
            <a:spAutoFit/>
          </a:bodyPr>
          <a:lstStyle/>
          <a:p>
            <a:r>
              <a:rPr lang="en-IN" sz="1500" b="1" dirty="0">
                <a:latin typeface="Arial Narrow" panose="020B0606020202030204" pitchFamily="34" charset="0"/>
              </a:rPr>
              <a:t>Threats:</a:t>
            </a:r>
          </a:p>
        </p:txBody>
      </p:sp>
    </p:spTree>
    <p:extLst>
      <p:ext uri="{BB962C8B-B14F-4D97-AF65-F5344CB8AC3E}">
        <p14:creationId xmlns:p14="http://schemas.microsoft.com/office/powerpoint/2010/main" val="27998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EA498B-F0D1-406A-BD5A-D681F8D62FB3}"/>
              </a:ext>
            </a:extLst>
          </p:cNvPr>
          <p:cNvSpPr txBox="1"/>
          <p:nvPr/>
        </p:nvSpPr>
        <p:spPr>
          <a:xfrm>
            <a:off x="672712" y="2019533"/>
            <a:ext cx="5172715" cy="369332"/>
          </a:xfrm>
          <a:prstGeom prst="rect">
            <a:avLst/>
          </a:prstGeom>
          <a:noFill/>
        </p:spPr>
        <p:txBody>
          <a:bodyPr wrap="square" rtlCol="0">
            <a:spAutoFit/>
          </a:bodyPr>
          <a:lstStyle/>
          <a:p>
            <a:r>
              <a:rPr lang="en-IN" b="1" dirty="0">
                <a:latin typeface="Arial Narrow" panose="020B0606020202030204" pitchFamily="34" charset="0"/>
              </a:rPr>
              <a:t>UX Analysis</a:t>
            </a:r>
          </a:p>
        </p:txBody>
      </p:sp>
      <p:sp>
        <p:nvSpPr>
          <p:cNvPr id="7" name="TextBox 6">
            <a:extLst>
              <a:ext uri="{FF2B5EF4-FFF2-40B4-BE49-F238E27FC236}">
                <a16:creationId xmlns:a16="http://schemas.microsoft.com/office/drawing/2014/main" id="{AC35C7F3-BE36-4762-AAA2-BA848C5B8FBF}"/>
              </a:ext>
            </a:extLst>
          </p:cNvPr>
          <p:cNvSpPr txBox="1"/>
          <p:nvPr/>
        </p:nvSpPr>
        <p:spPr>
          <a:xfrm>
            <a:off x="718992" y="2737876"/>
            <a:ext cx="7415242" cy="1015663"/>
          </a:xfrm>
          <a:prstGeom prst="rect">
            <a:avLst/>
          </a:prstGeom>
          <a:noFill/>
        </p:spPr>
        <p:txBody>
          <a:bodyPr wrap="square" rtlCol="0">
            <a:spAutoFit/>
          </a:bodyPr>
          <a:lstStyle/>
          <a:p>
            <a:r>
              <a:rPr lang="en-IN" sz="2000" dirty="0">
                <a:latin typeface="Arial Narrow" panose="020B0606020202030204" pitchFamily="34" charset="0"/>
              </a:rPr>
              <a:t>App has all components which makes it easier to use. The apps main feature is to ask a question, but I’d like to be able to search and review experts profiles. The app is a limited extension of their website. </a:t>
            </a:r>
          </a:p>
        </p:txBody>
      </p:sp>
      <p:sp>
        <p:nvSpPr>
          <p:cNvPr id="8" name="TextBox 7">
            <a:extLst>
              <a:ext uri="{FF2B5EF4-FFF2-40B4-BE49-F238E27FC236}">
                <a16:creationId xmlns:a16="http://schemas.microsoft.com/office/drawing/2014/main" id="{68BC8DF8-D39C-486F-8756-EE5101321F57}"/>
              </a:ext>
            </a:extLst>
          </p:cNvPr>
          <p:cNvSpPr txBox="1"/>
          <p:nvPr/>
        </p:nvSpPr>
        <p:spPr>
          <a:xfrm>
            <a:off x="718992" y="3699773"/>
            <a:ext cx="1773168" cy="323165"/>
          </a:xfrm>
          <a:prstGeom prst="rect">
            <a:avLst/>
          </a:prstGeom>
          <a:noFill/>
        </p:spPr>
        <p:txBody>
          <a:bodyPr wrap="square" rtlCol="0">
            <a:spAutoFit/>
          </a:bodyPr>
          <a:lstStyle/>
          <a:p>
            <a:r>
              <a:rPr lang="en-IN" sz="1500" b="1" dirty="0">
                <a:latin typeface="Arial Narrow" panose="020B0606020202030204" pitchFamily="34" charset="0"/>
              </a:rPr>
              <a:t>Layout:</a:t>
            </a:r>
          </a:p>
        </p:txBody>
      </p:sp>
      <p:sp>
        <p:nvSpPr>
          <p:cNvPr id="9" name="TextBox 8">
            <a:extLst>
              <a:ext uri="{FF2B5EF4-FFF2-40B4-BE49-F238E27FC236}">
                <a16:creationId xmlns:a16="http://schemas.microsoft.com/office/drawing/2014/main" id="{B76ADDF1-C49A-4B3D-BA91-484E50192492}"/>
              </a:ext>
            </a:extLst>
          </p:cNvPr>
          <p:cNvSpPr txBox="1"/>
          <p:nvPr/>
        </p:nvSpPr>
        <p:spPr>
          <a:xfrm>
            <a:off x="718992" y="2417987"/>
            <a:ext cx="1773168" cy="323165"/>
          </a:xfrm>
          <a:prstGeom prst="rect">
            <a:avLst/>
          </a:prstGeom>
          <a:noFill/>
        </p:spPr>
        <p:txBody>
          <a:bodyPr wrap="square" rtlCol="0">
            <a:spAutoFit/>
          </a:bodyPr>
          <a:lstStyle/>
          <a:p>
            <a:r>
              <a:rPr lang="en-IN" sz="1500" b="1" dirty="0">
                <a:latin typeface="Arial Narrow" panose="020B0606020202030204" pitchFamily="34" charset="0"/>
              </a:rPr>
              <a:t>Usability:</a:t>
            </a:r>
          </a:p>
        </p:txBody>
      </p:sp>
      <p:sp>
        <p:nvSpPr>
          <p:cNvPr id="10" name="TextBox 9">
            <a:extLst>
              <a:ext uri="{FF2B5EF4-FFF2-40B4-BE49-F238E27FC236}">
                <a16:creationId xmlns:a16="http://schemas.microsoft.com/office/drawing/2014/main" id="{69F5F57A-AEEB-4DD6-85C5-6A66FF6AF2DA}"/>
              </a:ext>
            </a:extLst>
          </p:cNvPr>
          <p:cNvSpPr txBox="1"/>
          <p:nvPr/>
        </p:nvSpPr>
        <p:spPr>
          <a:xfrm>
            <a:off x="718992" y="3969173"/>
            <a:ext cx="8144517" cy="1015663"/>
          </a:xfrm>
          <a:prstGeom prst="rect">
            <a:avLst/>
          </a:prstGeom>
          <a:noFill/>
        </p:spPr>
        <p:txBody>
          <a:bodyPr wrap="square" rtlCol="0">
            <a:spAutoFit/>
          </a:bodyPr>
          <a:lstStyle/>
          <a:p>
            <a:r>
              <a:rPr lang="en-IN" sz="2000" dirty="0">
                <a:latin typeface="Arial Narrow" panose="020B0606020202030204" pitchFamily="34" charset="0"/>
              </a:rPr>
              <a:t>The layout is simple, after login user would look through the expert list, apply search filter, such as find the expert by location, price…etc. It will come upon a list of experts</a:t>
            </a:r>
          </a:p>
          <a:p>
            <a:r>
              <a:rPr lang="en-IN" sz="2000" dirty="0">
                <a:latin typeface="Arial Narrow" panose="020B0606020202030204" pitchFamily="34" charset="0"/>
              </a:rPr>
              <a:t>to click on and view a detailed profile page that provides all information.</a:t>
            </a:r>
          </a:p>
        </p:txBody>
      </p:sp>
      <p:pic>
        <p:nvPicPr>
          <p:cNvPr id="11" name="Picture 10">
            <a:extLst>
              <a:ext uri="{FF2B5EF4-FFF2-40B4-BE49-F238E27FC236}">
                <a16:creationId xmlns:a16="http://schemas.microsoft.com/office/drawing/2014/main" id="{482D4430-34CF-41EE-B391-B4710DE1A641}"/>
              </a:ext>
            </a:extLst>
          </p:cNvPr>
          <p:cNvPicPr>
            <a:picLocks noChangeAspect="1"/>
          </p:cNvPicPr>
          <p:nvPr/>
        </p:nvPicPr>
        <p:blipFill>
          <a:blip r:embed="rId2"/>
          <a:stretch>
            <a:fillRect/>
          </a:stretch>
        </p:blipFill>
        <p:spPr>
          <a:xfrm>
            <a:off x="9086266" y="2417987"/>
            <a:ext cx="2142450" cy="3808800"/>
          </a:xfrm>
          <a:prstGeom prst="rect">
            <a:avLst/>
          </a:prstGeom>
        </p:spPr>
      </p:pic>
      <p:sp>
        <p:nvSpPr>
          <p:cNvPr id="12" name="TextBox 11">
            <a:extLst>
              <a:ext uri="{FF2B5EF4-FFF2-40B4-BE49-F238E27FC236}">
                <a16:creationId xmlns:a16="http://schemas.microsoft.com/office/drawing/2014/main" id="{F590FAAB-F1A5-4421-B67E-B28178B51034}"/>
              </a:ext>
            </a:extLst>
          </p:cNvPr>
          <p:cNvSpPr txBox="1"/>
          <p:nvPr/>
        </p:nvSpPr>
        <p:spPr>
          <a:xfrm>
            <a:off x="718992" y="4975950"/>
            <a:ext cx="1773168" cy="323165"/>
          </a:xfrm>
          <a:prstGeom prst="rect">
            <a:avLst/>
          </a:prstGeom>
          <a:noFill/>
        </p:spPr>
        <p:txBody>
          <a:bodyPr wrap="square" rtlCol="0">
            <a:spAutoFit/>
          </a:bodyPr>
          <a:lstStyle/>
          <a:p>
            <a:r>
              <a:rPr lang="en-IN" sz="1500" b="1" dirty="0">
                <a:latin typeface="Arial Narrow" panose="020B0606020202030204" pitchFamily="34" charset="0"/>
              </a:rPr>
              <a:t>Navigation Structure:</a:t>
            </a:r>
          </a:p>
        </p:txBody>
      </p:sp>
      <p:sp>
        <p:nvSpPr>
          <p:cNvPr id="13" name="TextBox 12">
            <a:extLst>
              <a:ext uri="{FF2B5EF4-FFF2-40B4-BE49-F238E27FC236}">
                <a16:creationId xmlns:a16="http://schemas.microsoft.com/office/drawing/2014/main" id="{FC8095D4-E21C-494E-BEAC-F0D825228310}"/>
              </a:ext>
            </a:extLst>
          </p:cNvPr>
          <p:cNvSpPr txBox="1"/>
          <p:nvPr/>
        </p:nvSpPr>
        <p:spPr>
          <a:xfrm>
            <a:off x="718992" y="5259705"/>
            <a:ext cx="8453057" cy="707886"/>
          </a:xfrm>
          <a:prstGeom prst="rect">
            <a:avLst/>
          </a:prstGeom>
          <a:noFill/>
        </p:spPr>
        <p:txBody>
          <a:bodyPr wrap="square" rtlCol="0">
            <a:spAutoFit/>
          </a:bodyPr>
          <a:lstStyle/>
          <a:p>
            <a:r>
              <a:rPr lang="en-IN" sz="2000" dirty="0">
                <a:latin typeface="Arial Narrow" panose="020B0606020202030204" pitchFamily="34" charset="0"/>
              </a:rPr>
              <a:t>Navigation is so user friendly, user need to go through the categories of expert or search directly and reach out the list of expert, view, book call with them as per availability.</a:t>
            </a:r>
          </a:p>
        </p:txBody>
      </p:sp>
      <p:sp>
        <p:nvSpPr>
          <p:cNvPr id="15" name="Title 1">
            <a:extLst>
              <a:ext uri="{FF2B5EF4-FFF2-40B4-BE49-F238E27FC236}">
                <a16:creationId xmlns:a16="http://schemas.microsoft.com/office/drawing/2014/main" id="{ADBEF943-59D4-4CA7-9C0B-8AB476451B1E}"/>
              </a:ext>
            </a:extLst>
          </p:cNvPr>
          <p:cNvSpPr>
            <a:spLocks noGrp="1"/>
          </p:cNvSpPr>
          <p:nvPr>
            <p:ph type="title"/>
          </p:nvPr>
        </p:nvSpPr>
        <p:spPr>
          <a:xfrm>
            <a:off x="1295402" y="982132"/>
            <a:ext cx="9601196" cy="1303867"/>
          </a:xfrm>
        </p:spPr>
        <p:txBody>
          <a:bodyPr>
            <a:normAutofit fontScale="90000"/>
          </a:bodyPr>
          <a:lstStyle/>
          <a:p>
            <a:r>
              <a:rPr lang="en-IN" sz="5000" dirty="0"/>
              <a:t>“</a:t>
            </a:r>
            <a:r>
              <a:rPr lang="en-IN" sz="5000" dirty="0" err="1"/>
              <a:t>Magnifi</a:t>
            </a:r>
            <a:r>
              <a:rPr lang="en-IN" sz="5000" dirty="0"/>
              <a:t>” app </a:t>
            </a:r>
            <a:br>
              <a:rPr lang="en-IN" dirty="0"/>
            </a:br>
            <a:endParaRPr lang="en-IN" dirty="0"/>
          </a:p>
        </p:txBody>
      </p:sp>
      <p:pic>
        <p:nvPicPr>
          <p:cNvPr id="16" name="Picture 15">
            <a:extLst>
              <a:ext uri="{FF2B5EF4-FFF2-40B4-BE49-F238E27FC236}">
                <a16:creationId xmlns:a16="http://schemas.microsoft.com/office/drawing/2014/main" id="{45C189AA-04AE-4C3E-A0CD-B383F5513472}"/>
              </a:ext>
            </a:extLst>
          </p:cNvPr>
          <p:cNvPicPr>
            <a:picLocks noChangeAspect="1"/>
          </p:cNvPicPr>
          <p:nvPr/>
        </p:nvPicPr>
        <p:blipFill>
          <a:blip r:embed="rId3"/>
          <a:stretch>
            <a:fillRect/>
          </a:stretch>
        </p:blipFill>
        <p:spPr>
          <a:xfrm>
            <a:off x="9219415" y="732688"/>
            <a:ext cx="1573222" cy="1511238"/>
          </a:xfrm>
          <a:prstGeom prst="rect">
            <a:avLst/>
          </a:prstGeom>
        </p:spPr>
      </p:pic>
    </p:spTree>
    <p:extLst>
      <p:ext uri="{BB962C8B-B14F-4D97-AF65-F5344CB8AC3E}">
        <p14:creationId xmlns:p14="http://schemas.microsoft.com/office/powerpoint/2010/main" val="4077464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EA498B-F0D1-406A-BD5A-D681F8D62FB3}"/>
              </a:ext>
            </a:extLst>
          </p:cNvPr>
          <p:cNvSpPr txBox="1"/>
          <p:nvPr/>
        </p:nvSpPr>
        <p:spPr>
          <a:xfrm>
            <a:off x="672712" y="2019533"/>
            <a:ext cx="5172715" cy="369332"/>
          </a:xfrm>
          <a:prstGeom prst="rect">
            <a:avLst/>
          </a:prstGeom>
          <a:noFill/>
        </p:spPr>
        <p:txBody>
          <a:bodyPr wrap="square" rtlCol="0">
            <a:spAutoFit/>
          </a:bodyPr>
          <a:lstStyle/>
          <a:p>
            <a:r>
              <a:rPr lang="en-IN" b="1" dirty="0">
                <a:latin typeface="Arial Narrow" panose="020B0606020202030204" pitchFamily="34" charset="0"/>
              </a:rPr>
              <a:t>UX Analysis</a:t>
            </a:r>
          </a:p>
        </p:txBody>
      </p:sp>
      <p:sp>
        <p:nvSpPr>
          <p:cNvPr id="7" name="TextBox 6">
            <a:extLst>
              <a:ext uri="{FF2B5EF4-FFF2-40B4-BE49-F238E27FC236}">
                <a16:creationId xmlns:a16="http://schemas.microsoft.com/office/drawing/2014/main" id="{AC35C7F3-BE36-4762-AAA2-BA848C5B8FBF}"/>
              </a:ext>
            </a:extLst>
          </p:cNvPr>
          <p:cNvSpPr txBox="1"/>
          <p:nvPr/>
        </p:nvSpPr>
        <p:spPr>
          <a:xfrm>
            <a:off x="718991" y="2676270"/>
            <a:ext cx="7549878" cy="707886"/>
          </a:xfrm>
          <a:prstGeom prst="rect">
            <a:avLst/>
          </a:prstGeom>
          <a:noFill/>
        </p:spPr>
        <p:txBody>
          <a:bodyPr wrap="square" rtlCol="0">
            <a:spAutoFit/>
          </a:bodyPr>
          <a:lstStyle/>
          <a:p>
            <a:r>
              <a:rPr lang="en-IN" sz="2000" dirty="0">
                <a:latin typeface="Arial Narrow" panose="020B0606020202030204" pitchFamily="34" charset="0"/>
              </a:rPr>
              <a:t>This app is compatible with all of your devices. Currently app is in development, It may be unstable.</a:t>
            </a:r>
          </a:p>
        </p:txBody>
      </p:sp>
      <p:sp>
        <p:nvSpPr>
          <p:cNvPr id="8" name="TextBox 7">
            <a:extLst>
              <a:ext uri="{FF2B5EF4-FFF2-40B4-BE49-F238E27FC236}">
                <a16:creationId xmlns:a16="http://schemas.microsoft.com/office/drawing/2014/main" id="{68BC8DF8-D39C-486F-8756-EE5101321F57}"/>
              </a:ext>
            </a:extLst>
          </p:cNvPr>
          <p:cNvSpPr txBox="1"/>
          <p:nvPr/>
        </p:nvSpPr>
        <p:spPr>
          <a:xfrm>
            <a:off x="718991" y="2420035"/>
            <a:ext cx="1773168" cy="323165"/>
          </a:xfrm>
          <a:prstGeom prst="rect">
            <a:avLst/>
          </a:prstGeom>
          <a:noFill/>
        </p:spPr>
        <p:txBody>
          <a:bodyPr wrap="square" rtlCol="0">
            <a:spAutoFit/>
          </a:bodyPr>
          <a:lstStyle/>
          <a:p>
            <a:r>
              <a:rPr lang="en-IN" sz="1500" b="1" dirty="0">
                <a:latin typeface="Arial Narrow" panose="020B0606020202030204" pitchFamily="34" charset="0"/>
              </a:rPr>
              <a:t>Compatibility:</a:t>
            </a:r>
          </a:p>
        </p:txBody>
      </p:sp>
      <p:sp>
        <p:nvSpPr>
          <p:cNvPr id="10" name="TextBox 9">
            <a:extLst>
              <a:ext uri="{FF2B5EF4-FFF2-40B4-BE49-F238E27FC236}">
                <a16:creationId xmlns:a16="http://schemas.microsoft.com/office/drawing/2014/main" id="{EF92AF8B-C91B-48FE-9B91-DB10EBA8CB8B}"/>
              </a:ext>
            </a:extLst>
          </p:cNvPr>
          <p:cNvSpPr txBox="1"/>
          <p:nvPr/>
        </p:nvSpPr>
        <p:spPr>
          <a:xfrm>
            <a:off x="718991" y="3317226"/>
            <a:ext cx="1773168" cy="323165"/>
          </a:xfrm>
          <a:prstGeom prst="rect">
            <a:avLst/>
          </a:prstGeom>
          <a:noFill/>
        </p:spPr>
        <p:txBody>
          <a:bodyPr wrap="square" rtlCol="0">
            <a:spAutoFit/>
          </a:bodyPr>
          <a:lstStyle/>
          <a:p>
            <a:r>
              <a:rPr lang="en-IN" sz="1500" b="1" dirty="0">
                <a:latin typeface="Arial Narrow" panose="020B0606020202030204" pitchFamily="34" charset="0"/>
              </a:rPr>
              <a:t>Differentiation:</a:t>
            </a:r>
          </a:p>
        </p:txBody>
      </p:sp>
      <p:sp>
        <p:nvSpPr>
          <p:cNvPr id="11" name="TextBox 10">
            <a:extLst>
              <a:ext uri="{FF2B5EF4-FFF2-40B4-BE49-F238E27FC236}">
                <a16:creationId xmlns:a16="http://schemas.microsoft.com/office/drawing/2014/main" id="{32062A64-5388-4EF1-A7DE-7CB28BD11163}"/>
              </a:ext>
            </a:extLst>
          </p:cNvPr>
          <p:cNvSpPr txBox="1"/>
          <p:nvPr/>
        </p:nvSpPr>
        <p:spPr>
          <a:xfrm>
            <a:off x="718991" y="4829970"/>
            <a:ext cx="1773168" cy="323165"/>
          </a:xfrm>
          <a:prstGeom prst="rect">
            <a:avLst/>
          </a:prstGeom>
          <a:noFill/>
        </p:spPr>
        <p:txBody>
          <a:bodyPr wrap="square" rtlCol="0">
            <a:spAutoFit/>
          </a:bodyPr>
          <a:lstStyle/>
          <a:p>
            <a:r>
              <a:rPr lang="en-IN" sz="1500" b="1" dirty="0">
                <a:latin typeface="Arial Narrow" panose="020B0606020202030204" pitchFamily="34" charset="0"/>
              </a:rPr>
              <a:t>Calls to Action:</a:t>
            </a:r>
          </a:p>
        </p:txBody>
      </p:sp>
      <p:sp>
        <p:nvSpPr>
          <p:cNvPr id="12" name="TextBox 11">
            <a:extLst>
              <a:ext uri="{FF2B5EF4-FFF2-40B4-BE49-F238E27FC236}">
                <a16:creationId xmlns:a16="http://schemas.microsoft.com/office/drawing/2014/main" id="{39A6F325-5EAE-413E-87EC-24F24C4BC939}"/>
              </a:ext>
            </a:extLst>
          </p:cNvPr>
          <p:cNvSpPr txBox="1"/>
          <p:nvPr/>
        </p:nvSpPr>
        <p:spPr>
          <a:xfrm>
            <a:off x="718991" y="3573461"/>
            <a:ext cx="7813539" cy="1323439"/>
          </a:xfrm>
          <a:prstGeom prst="rect">
            <a:avLst/>
          </a:prstGeom>
          <a:noFill/>
        </p:spPr>
        <p:txBody>
          <a:bodyPr wrap="square" rtlCol="0">
            <a:spAutoFit/>
          </a:bodyPr>
          <a:lstStyle/>
          <a:p>
            <a:r>
              <a:rPr lang="en-IN" sz="2000" dirty="0" err="1">
                <a:latin typeface="Arial Narrow" panose="020B0606020202030204" pitchFamily="34" charset="0"/>
              </a:rPr>
              <a:t>Magnifi</a:t>
            </a:r>
            <a:r>
              <a:rPr lang="en-IN" sz="2000" dirty="0">
                <a:latin typeface="Arial Narrow" panose="020B0606020202030204" pitchFamily="34" charset="0"/>
              </a:rPr>
              <a:t> is a simple and easy to use app that provides audio and video consulting platform allows knowledge providers to bill and get paid-by-the minute via their mobile device. Search feature allow user to apply filter as per </a:t>
            </a:r>
            <a:r>
              <a:rPr lang="en-IN" sz="2000" dirty="0" err="1">
                <a:latin typeface="Arial Narrow" panose="020B0606020202030204" pitchFamily="34" charset="0"/>
              </a:rPr>
              <a:t>requiremt</a:t>
            </a:r>
            <a:r>
              <a:rPr lang="en-IN" sz="2000" dirty="0">
                <a:latin typeface="Arial Narrow" panose="020B0606020202030204" pitchFamily="34" charset="0"/>
              </a:rPr>
              <a:t> that make this app super cool, so that purpose of using this app became easy.</a:t>
            </a:r>
          </a:p>
        </p:txBody>
      </p:sp>
      <p:sp>
        <p:nvSpPr>
          <p:cNvPr id="13" name="TextBox 12">
            <a:extLst>
              <a:ext uri="{FF2B5EF4-FFF2-40B4-BE49-F238E27FC236}">
                <a16:creationId xmlns:a16="http://schemas.microsoft.com/office/drawing/2014/main" id="{72675CC3-B7F9-4FFD-B717-2AEF9FA56DEE}"/>
              </a:ext>
            </a:extLst>
          </p:cNvPr>
          <p:cNvSpPr txBox="1"/>
          <p:nvPr/>
        </p:nvSpPr>
        <p:spPr>
          <a:xfrm>
            <a:off x="718991" y="5086205"/>
            <a:ext cx="7662074" cy="1015663"/>
          </a:xfrm>
          <a:prstGeom prst="rect">
            <a:avLst/>
          </a:prstGeom>
          <a:noFill/>
        </p:spPr>
        <p:txBody>
          <a:bodyPr wrap="square" rtlCol="0">
            <a:spAutoFit/>
          </a:bodyPr>
          <a:lstStyle/>
          <a:p>
            <a:r>
              <a:rPr lang="en-IN" sz="2000" dirty="0">
                <a:latin typeface="Arial Narrow" panose="020B0606020202030204" pitchFamily="34" charset="0"/>
              </a:rPr>
              <a:t>The Calls to Action are pretty straight forward, you pay when you have a call with an expert and their price is listed on their profile so you know how much you pay per minute.</a:t>
            </a:r>
          </a:p>
        </p:txBody>
      </p:sp>
      <p:sp>
        <p:nvSpPr>
          <p:cNvPr id="14" name="Title 1">
            <a:extLst>
              <a:ext uri="{FF2B5EF4-FFF2-40B4-BE49-F238E27FC236}">
                <a16:creationId xmlns:a16="http://schemas.microsoft.com/office/drawing/2014/main" id="{4174B351-1995-4BA9-99C5-354D7A61FAAB}"/>
              </a:ext>
            </a:extLst>
          </p:cNvPr>
          <p:cNvSpPr>
            <a:spLocks noGrp="1"/>
          </p:cNvSpPr>
          <p:nvPr>
            <p:ph type="title"/>
          </p:nvPr>
        </p:nvSpPr>
        <p:spPr>
          <a:xfrm>
            <a:off x="1295402" y="982132"/>
            <a:ext cx="9601196" cy="1303867"/>
          </a:xfrm>
        </p:spPr>
        <p:txBody>
          <a:bodyPr>
            <a:normAutofit fontScale="90000"/>
          </a:bodyPr>
          <a:lstStyle/>
          <a:p>
            <a:r>
              <a:rPr lang="en-IN" sz="5000" dirty="0"/>
              <a:t>“</a:t>
            </a:r>
            <a:r>
              <a:rPr lang="en-IN" sz="5000" dirty="0" err="1"/>
              <a:t>Magnifi</a:t>
            </a:r>
            <a:r>
              <a:rPr lang="en-IN" sz="5000" dirty="0"/>
              <a:t>” app </a:t>
            </a:r>
            <a:br>
              <a:rPr lang="en-IN" dirty="0"/>
            </a:br>
            <a:endParaRPr lang="en-IN" dirty="0"/>
          </a:p>
        </p:txBody>
      </p:sp>
      <p:pic>
        <p:nvPicPr>
          <p:cNvPr id="15" name="Picture 14">
            <a:extLst>
              <a:ext uri="{FF2B5EF4-FFF2-40B4-BE49-F238E27FC236}">
                <a16:creationId xmlns:a16="http://schemas.microsoft.com/office/drawing/2014/main" id="{4F9567C1-3881-424D-BBA6-6937A5401BE5}"/>
              </a:ext>
            </a:extLst>
          </p:cNvPr>
          <p:cNvPicPr>
            <a:picLocks noChangeAspect="1"/>
          </p:cNvPicPr>
          <p:nvPr/>
        </p:nvPicPr>
        <p:blipFill>
          <a:blip r:embed="rId2"/>
          <a:stretch>
            <a:fillRect/>
          </a:stretch>
        </p:blipFill>
        <p:spPr>
          <a:xfrm>
            <a:off x="9219415" y="732688"/>
            <a:ext cx="1573222" cy="1511238"/>
          </a:xfrm>
          <a:prstGeom prst="rect">
            <a:avLst/>
          </a:prstGeom>
        </p:spPr>
      </p:pic>
      <p:pic>
        <p:nvPicPr>
          <p:cNvPr id="16" name="Picture 15">
            <a:extLst>
              <a:ext uri="{FF2B5EF4-FFF2-40B4-BE49-F238E27FC236}">
                <a16:creationId xmlns:a16="http://schemas.microsoft.com/office/drawing/2014/main" id="{A973CBC0-9985-458F-8731-55EC2ACDD635}"/>
              </a:ext>
            </a:extLst>
          </p:cNvPr>
          <p:cNvPicPr>
            <a:picLocks noChangeAspect="1"/>
          </p:cNvPicPr>
          <p:nvPr/>
        </p:nvPicPr>
        <p:blipFill>
          <a:blip r:embed="rId3"/>
          <a:stretch>
            <a:fillRect/>
          </a:stretch>
        </p:blipFill>
        <p:spPr>
          <a:xfrm>
            <a:off x="9086266" y="2462863"/>
            <a:ext cx="2142450" cy="3808800"/>
          </a:xfrm>
          <a:prstGeom prst="rect">
            <a:avLst/>
          </a:prstGeom>
        </p:spPr>
      </p:pic>
    </p:spTree>
    <p:extLst>
      <p:ext uri="{BB962C8B-B14F-4D97-AF65-F5344CB8AC3E}">
        <p14:creationId xmlns:p14="http://schemas.microsoft.com/office/powerpoint/2010/main" val="754010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4676-CC6F-40AE-B8CC-FA1DF2401C6F}"/>
              </a:ext>
            </a:extLst>
          </p:cNvPr>
          <p:cNvSpPr>
            <a:spLocks noGrp="1"/>
          </p:cNvSpPr>
          <p:nvPr>
            <p:ph type="title"/>
          </p:nvPr>
        </p:nvSpPr>
        <p:spPr/>
        <p:txBody>
          <a:bodyPr>
            <a:normAutofit fontScale="90000"/>
          </a:bodyPr>
          <a:lstStyle/>
          <a:p>
            <a:r>
              <a:rPr lang="en-IN" sz="5000" dirty="0"/>
              <a:t>“Ask an Expert” app </a:t>
            </a:r>
            <a:br>
              <a:rPr lang="en-IN" dirty="0"/>
            </a:br>
            <a:endParaRPr lang="en-IN" dirty="0"/>
          </a:p>
        </p:txBody>
      </p:sp>
      <p:pic>
        <p:nvPicPr>
          <p:cNvPr id="5" name="Picture 4">
            <a:extLst>
              <a:ext uri="{FF2B5EF4-FFF2-40B4-BE49-F238E27FC236}">
                <a16:creationId xmlns:a16="http://schemas.microsoft.com/office/drawing/2014/main" id="{D8BC2276-9808-4110-B03F-FA3780E393E7}"/>
              </a:ext>
            </a:extLst>
          </p:cNvPr>
          <p:cNvPicPr>
            <a:picLocks noChangeAspect="1"/>
          </p:cNvPicPr>
          <p:nvPr/>
        </p:nvPicPr>
        <p:blipFill>
          <a:blip r:embed="rId2"/>
          <a:stretch>
            <a:fillRect/>
          </a:stretch>
        </p:blipFill>
        <p:spPr>
          <a:xfrm>
            <a:off x="9164686" y="732688"/>
            <a:ext cx="1682681" cy="1511238"/>
          </a:xfrm>
          <a:prstGeom prst="rect">
            <a:avLst/>
          </a:prstGeom>
        </p:spPr>
      </p:pic>
      <p:sp>
        <p:nvSpPr>
          <p:cNvPr id="6" name="TextBox 5">
            <a:extLst>
              <a:ext uri="{FF2B5EF4-FFF2-40B4-BE49-F238E27FC236}">
                <a16:creationId xmlns:a16="http://schemas.microsoft.com/office/drawing/2014/main" id="{86EA498B-F0D1-406A-BD5A-D681F8D62FB3}"/>
              </a:ext>
            </a:extLst>
          </p:cNvPr>
          <p:cNvSpPr txBox="1"/>
          <p:nvPr/>
        </p:nvSpPr>
        <p:spPr>
          <a:xfrm>
            <a:off x="746106" y="2473928"/>
            <a:ext cx="8091223" cy="3477875"/>
          </a:xfrm>
          <a:prstGeom prst="rect">
            <a:avLst/>
          </a:prstGeom>
          <a:noFill/>
        </p:spPr>
        <p:txBody>
          <a:bodyPr wrap="square" rtlCol="0">
            <a:spAutoFit/>
          </a:bodyPr>
          <a:lstStyle/>
          <a:p>
            <a:r>
              <a:rPr lang="en-IN" sz="2000" dirty="0">
                <a:latin typeface="Arial Narrow" panose="020B0606020202030204" pitchFamily="34" charset="0"/>
              </a:rPr>
              <a:t>We’ll be analysing a potential competitor </a:t>
            </a:r>
            <a:r>
              <a:rPr lang="en-IN" dirty="0">
                <a:latin typeface="Arial Narrow" panose="020B0606020202030204" pitchFamily="34" charset="0"/>
              </a:rPr>
              <a:t>“</a:t>
            </a:r>
            <a:r>
              <a:rPr lang="en-IN" sz="2000" dirty="0">
                <a:latin typeface="Arial Narrow" panose="020B0606020202030204" pitchFamily="34" charset="0"/>
              </a:rPr>
              <a:t>Ask an Expert” (</a:t>
            </a:r>
            <a:r>
              <a:rPr lang="en-IN" sz="2000" dirty="0">
                <a:hlinkClick r:id="rId3"/>
              </a:rPr>
              <a:t>https://www.askanexpert.expert/</a:t>
            </a:r>
            <a:r>
              <a:rPr lang="en-IN" sz="2000" dirty="0">
                <a:latin typeface="Arial Narrow" panose="020B0606020202030204" pitchFamily="34" charset="0"/>
              </a:rPr>
              <a:t>) App is a solution that enables people to Connect with established “Expert” Individuals or Organisations from diverse fields, to get direct advise or insights on any topic to aid people in better decision making daily in real time.</a:t>
            </a:r>
          </a:p>
          <a:p>
            <a:endParaRPr lang="en-IN" sz="2000" dirty="0">
              <a:latin typeface="Arial Narrow" panose="020B0606020202030204" pitchFamily="34" charset="0"/>
            </a:endParaRPr>
          </a:p>
          <a:p>
            <a:r>
              <a:rPr lang="en-IN" sz="2000" dirty="0">
                <a:latin typeface="Arial Narrow" panose="020B0606020202030204" pitchFamily="34" charset="0"/>
              </a:rPr>
              <a:t>The app incorporates successful technology models onto one platform i.e. combining On-Demand, Private Messaging, Expert Network and Micro Blogging features, to enable connection to expertise, advisory, insights, counselling, coaching, consultations, mentor ship and business customer services to be easily accessed.</a:t>
            </a:r>
          </a:p>
          <a:p>
            <a:endParaRPr lang="en-IN" sz="2000" dirty="0">
              <a:latin typeface="Agency FB" panose="020B0503020202020204" pitchFamily="34" charset="0"/>
            </a:endParaRPr>
          </a:p>
        </p:txBody>
      </p:sp>
      <p:sp>
        <p:nvSpPr>
          <p:cNvPr id="7" name="TextBox 6">
            <a:extLst>
              <a:ext uri="{FF2B5EF4-FFF2-40B4-BE49-F238E27FC236}">
                <a16:creationId xmlns:a16="http://schemas.microsoft.com/office/drawing/2014/main" id="{338CBD16-0771-45F1-AE9F-DB2DD6EFF282}"/>
              </a:ext>
            </a:extLst>
          </p:cNvPr>
          <p:cNvSpPr txBox="1"/>
          <p:nvPr/>
        </p:nvSpPr>
        <p:spPr>
          <a:xfrm>
            <a:off x="672713" y="2019533"/>
            <a:ext cx="1761948" cy="369332"/>
          </a:xfrm>
          <a:prstGeom prst="rect">
            <a:avLst/>
          </a:prstGeom>
          <a:noFill/>
        </p:spPr>
        <p:txBody>
          <a:bodyPr wrap="square" rtlCol="0">
            <a:spAutoFit/>
          </a:bodyPr>
          <a:lstStyle/>
          <a:p>
            <a:r>
              <a:rPr lang="en-IN" b="1" dirty="0">
                <a:latin typeface="Arial Narrow" panose="020B0606020202030204" pitchFamily="34" charset="0"/>
              </a:rPr>
              <a:t>OVERVIEW:</a:t>
            </a:r>
            <a:endParaRPr lang="en-IN" dirty="0">
              <a:latin typeface="Arial Narrow" panose="020B0606020202030204" pitchFamily="34" charset="0"/>
            </a:endParaRPr>
          </a:p>
        </p:txBody>
      </p:sp>
      <p:pic>
        <p:nvPicPr>
          <p:cNvPr id="4" name="Picture 3">
            <a:extLst>
              <a:ext uri="{FF2B5EF4-FFF2-40B4-BE49-F238E27FC236}">
                <a16:creationId xmlns:a16="http://schemas.microsoft.com/office/drawing/2014/main" id="{D849059A-BEE1-47AA-8E52-3030593C67A5}"/>
              </a:ext>
            </a:extLst>
          </p:cNvPr>
          <p:cNvPicPr>
            <a:picLocks noChangeAspect="1"/>
          </p:cNvPicPr>
          <p:nvPr/>
        </p:nvPicPr>
        <p:blipFill>
          <a:blip r:embed="rId4"/>
          <a:stretch>
            <a:fillRect/>
          </a:stretch>
        </p:blipFill>
        <p:spPr>
          <a:xfrm>
            <a:off x="8837329" y="2486553"/>
            <a:ext cx="2129861" cy="3786420"/>
          </a:xfrm>
          <a:prstGeom prst="rect">
            <a:avLst/>
          </a:prstGeom>
        </p:spPr>
      </p:pic>
    </p:spTree>
    <p:extLst>
      <p:ext uri="{BB962C8B-B14F-4D97-AF65-F5344CB8AC3E}">
        <p14:creationId xmlns:p14="http://schemas.microsoft.com/office/powerpoint/2010/main" val="3044513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4676-CC6F-40AE-B8CC-FA1DF2401C6F}"/>
              </a:ext>
            </a:extLst>
          </p:cNvPr>
          <p:cNvSpPr>
            <a:spLocks noGrp="1"/>
          </p:cNvSpPr>
          <p:nvPr>
            <p:ph type="title"/>
          </p:nvPr>
        </p:nvSpPr>
        <p:spPr/>
        <p:txBody>
          <a:bodyPr>
            <a:normAutofit fontScale="90000"/>
          </a:bodyPr>
          <a:lstStyle/>
          <a:p>
            <a:r>
              <a:rPr lang="en-IN" sz="5000" dirty="0"/>
              <a:t>“Ask an Expert” app </a:t>
            </a:r>
            <a:br>
              <a:rPr lang="en-IN" dirty="0"/>
            </a:br>
            <a:endParaRPr lang="en-IN" dirty="0"/>
          </a:p>
        </p:txBody>
      </p:sp>
      <p:pic>
        <p:nvPicPr>
          <p:cNvPr id="5" name="Picture 4">
            <a:extLst>
              <a:ext uri="{FF2B5EF4-FFF2-40B4-BE49-F238E27FC236}">
                <a16:creationId xmlns:a16="http://schemas.microsoft.com/office/drawing/2014/main" id="{D8BC2276-9808-4110-B03F-FA3780E393E7}"/>
              </a:ext>
            </a:extLst>
          </p:cNvPr>
          <p:cNvPicPr>
            <a:picLocks noChangeAspect="1"/>
          </p:cNvPicPr>
          <p:nvPr/>
        </p:nvPicPr>
        <p:blipFill>
          <a:blip r:embed="rId2"/>
          <a:stretch>
            <a:fillRect/>
          </a:stretch>
        </p:blipFill>
        <p:spPr>
          <a:xfrm>
            <a:off x="9164686" y="732688"/>
            <a:ext cx="1682681" cy="1511238"/>
          </a:xfrm>
          <a:prstGeom prst="rect">
            <a:avLst/>
          </a:prstGeom>
        </p:spPr>
      </p:pic>
      <p:sp>
        <p:nvSpPr>
          <p:cNvPr id="6" name="TextBox 5">
            <a:extLst>
              <a:ext uri="{FF2B5EF4-FFF2-40B4-BE49-F238E27FC236}">
                <a16:creationId xmlns:a16="http://schemas.microsoft.com/office/drawing/2014/main" id="{86EA498B-F0D1-406A-BD5A-D681F8D62FB3}"/>
              </a:ext>
            </a:extLst>
          </p:cNvPr>
          <p:cNvSpPr txBox="1"/>
          <p:nvPr/>
        </p:nvSpPr>
        <p:spPr>
          <a:xfrm>
            <a:off x="672713" y="2019533"/>
            <a:ext cx="1761948" cy="369332"/>
          </a:xfrm>
          <a:prstGeom prst="rect">
            <a:avLst/>
          </a:prstGeom>
          <a:noFill/>
        </p:spPr>
        <p:txBody>
          <a:bodyPr wrap="square" rtlCol="0">
            <a:spAutoFit/>
          </a:bodyPr>
          <a:lstStyle/>
          <a:p>
            <a:r>
              <a:rPr lang="en-IN" b="1" dirty="0">
                <a:latin typeface="Arial Narrow" panose="020B0606020202030204" pitchFamily="34" charset="0"/>
              </a:rPr>
              <a:t>KEY OBJECTIVE</a:t>
            </a:r>
            <a:r>
              <a:rPr lang="en-IN" dirty="0">
                <a:latin typeface="Arial Narrow" panose="020B0606020202030204" pitchFamily="34" charset="0"/>
              </a:rPr>
              <a:t>:</a:t>
            </a:r>
          </a:p>
        </p:txBody>
      </p:sp>
      <p:sp>
        <p:nvSpPr>
          <p:cNvPr id="7" name="TextBox 6">
            <a:extLst>
              <a:ext uri="{FF2B5EF4-FFF2-40B4-BE49-F238E27FC236}">
                <a16:creationId xmlns:a16="http://schemas.microsoft.com/office/drawing/2014/main" id="{AC35C7F3-BE36-4762-AAA2-BA848C5B8FBF}"/>
              </a:ext>
            </a:extLst>
          </p:cNvPr>
          <p:cNvSpPr txBox="1"/>
          <p:nvPr/>
        </p:nvSpPr>
        <p:spPr>
          <a:xfrm>
            <a:off x="746106" y="2737590"/>
            <a:ext cx="7881791" cy="3477875"/>
          </a:xfrm>
          <a:prstGeom prst="rect">
            <a:avLst/>
          </a:prstGeom>
          <a:noFill/>
        </p:spPr>
        <p:txBody>
          <a:bodyPr wrap="square" rtlCol="0">
            <a:spAutoFit/>
          </a:bodyPr>
          <a:lstStyle/>
          <a:p>
            <a:r>
              <a:rPr lang="en-IN" sz="2000" dirty="0">
                <a:latin typeface="Arial Narrow" panose="020B0606020202030204" pitchFamily="34" charset="0"/>
              </a:rPr>
              <a:t>The app incorporates successful technology models onto one platform i.e. combining On-Demand, Private Messaging, Expert Network and Micro Blogging features, to enable connection to expertise, advisory, insights, counselling, coaching, consultations, mentor ship and business customer services to be easily accessed.</a:t>
            </a:r>
          </a:p>
          <a:p>
            <a:endParaRPr lang="en-IN" sz="2000" dirty="0">
              <a:latin typeface="Arial Narrow" panose="020B0606020202030204" pitchFamily="34" charset="0"/>
            </a:endParaRPr>
          </a:p>
          <a:p>
            <a:r>
              <a:rPr lang="en-IN" sz="2000" dirty="0">
                <a:latin typeface="Arial Narrow" panose="020B0606020202030204" pitchFamily="34" charset="0"/>
              </a:rPr>
              <a:t>Bottom line</a:t>
            </a:r>
          </a:p>
          <a:p>
            <a:pPr marL="342900" indent="-342900">
              <a:buFont typeface="Arial" panose="020B0604020202020204" pitchFamily="34" charset="0"/>
              <a:buChar char="•"/>
            </a:pPr>
            <a:r>
              <a:rPr lang="en-IN" sz="2000" dirty="0">
                <a:latin typeface="Arial Narrow" panose="020B0606020202030204" pitchFamily="34" charset="0"/>
              </a:rPr>
              <a:t>Provide guide for “How You Can Get Started”</a:t>
            </a:r>
          </a:p>
          <a:p>
            <a:pPr marL="342900" indent="-342900">
              <a:buFont typeface="Arial" panose="020B0604020202020204" pitchFamily="34" charset="0"/>
              <a:buChar char="•"/>
            </a:pPr>
            <a:r>
              <a:rPr lang="en-IN" sz="2000" dirty="0">
                <a:latin typeface="Arial Narrow" panose="020B0606020202030204" pitchFamily="34" charset="0"/>
              </a:rPr>
              <a:t>Focus on live chat with experts</a:t>
            </a:r>
          </a:p>
          <a:p>
            <a:pPr marL="342900" indent="-342900">
              <a:buFont typeface="Arial" panose="020B0604020202020204" pitchFamily="34" charset="0"/>
              <a:buChar char="•"/>
            </a:pPr>
            <a:r>
              <a:rPr lang="en-IN" sz="2000" dirty="0">
                <a:latin typeface="Arial Narrow" panose="020B0606020202030204" pitchFamily="34" charset="0"/>
              </a:rPr>
              <a:t>Provide the verities of option for plan subscription</a:t>
            </a:r>
          </a:p>
          <a:p>
            <a:endParaRPr lang="en-IN" sz="2000" dirty="0">
              <a:latin typeface="Agency FB" panose="020B0503020202020204" pitchFamily="34" charset="0"/>
            </a:endParaRPr>
          </a:p>
        </p:txBody>
      </p:sp>
      <p:pic>
        <p:nvPicPr>
          <p:cNvPr id="9" name="Picture 8">
            <a:extLst>
              <a:ext uri="{FF2B5EF4-FFF2-40B4-BE49-F238E27FC236}">
                <a16:creationId xmlns:a16="http://schemas.microsoft.com/office/drawing/2014/main" id="{6D2B344B-774D-462A-B013-F18471A18C8A}"/>
              </a:ext>
            </a:extLst>
          </p:cNvPr>
          <p:cNvPicPr>
            <a:picLocks noChangeAspect="1"/>
          </p:cNvPicPr>
          <p:nvPr/>
        </p:nvPicPr>
        <p:blipFill>
          <a:blip r:embed="rId3"/>
          <a:stretch>
            <a:fillRect/>
          </a:stretch>
        </p:blipFill>
        <p:spPr>
          <a:xfrm>
            <a:off x="8677479" y="2476539"/>
            <a:ext cx="2169887" cy="3857577"/>
          </a:xfrm>
          <a:prstGeom prst="rect">
            <a:avLst/>
          </a:prstGeom>
        </p:spPr>
      </p:pic>
    </p:spTree>
    <p:extLst>
      <p:ext uri="{BB962C8B-B14F-4D97-AF65-F5344CB8AC3E}">
        <p14:creationId xmlns:p14="http://schemas.microsoft.com/office/powerpoint/2010/main" val="1696334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4676-CC6F-40AE-B8CC-FA1DF2401C6F}"/>
              </a:ext>
            </a:extLst>
          </p:cNvPr>
          <p:cNvSpPr>
            <a:spLocks noGrp="1"/>
          </p:cNvSpPr>
          <p:nvPr>
            <p:ph type="title"/>
          </p:nvPr>
        </p:nvSpPr>
        <p:spPr/>
        <p:txBody>
          <a:bodyPr>
            <a:normAutofit fontScale="90000"/>
          </a:bodyPr>
          <a:lstStyle/>
          <a:p>
            <a:r>
              <a:rPr lang="en-IN" sz="5000" dirty="0"/>
              <a:t>“Ask an Expert” app </a:t>
            </a:r>
            <a:br>
              <a:rPr lang="en-IN" dirty="0"/>
            </a:br>
            <a:endParaRPr lang="en-IN" dirty="0"/>
          </a:p>
        </p:txBody>
      </p:sp>
      <p:pic>
        <p:nvPicPr>
          <p:cNvPr id="5" name="Picture 4">
            <a:extLst>
              <a:ext uri="{FF2B5EF4-FFF2-40B4-BE49-F238E27FC236}">
                <a16:creationId xmlns:a16="http://schemas.microsoft.com/office/drawing/2014/main" id="{D8BC2276-9808-4110-B03F-FA3780E393E7}"/>
              </a:ext>
            </a:extLst>
          </p:cNvPr>
          <p:cNvPicPr>
            <a:picLocks noChangeAspect="1"/>
          </p:cNvPicPr>
          <p:nvPr/>
        </p:nvPicPr>
        <p:blipFill>
          <a:blip r:embed="rId2"/>
          <a:stretch>
            <a:fillRect/>
          </a:stretch>
        </p:blipFill>
        <p:spPr>
          <a:xfrm>
            <a:off x="9164686" y="732688"/>
            <a:ext cx="1682681" cy="1511238"/>
          </a:xfrm>
          <a:prstGeom prst="rect">
            <a:avLst/>
          </a:prstGeom>
        </p:spPr>
      </p:pic>
      <p:sp>
        <p:nvSpPr>
          <p:cNvPr id="6" name="TextBox 5">
            <a:extLst>
              <a:ext uri="{FF2B5EF4-FFF2-40B4-BE49-F238E27FC236}">
                <a16:creationId xmlns:a16="http://schemas.microsoft.com/office/drawing/2014/main" id="{86EA498B-F0D1-406A-BD5A-D681F8D62FB3}"/>
              </a:ext>
            </a:extLst>
          </p:cNvPr>
          <p:cNvSpPr txBox="1"/>
          <p:nvPr/>
        </p:nvSpPr>
        <p:spPr>
          <a:xfrm>
            <a:off x="672713" y="2019533"/>
            <a:ext cx="2255612" cy="369332"/>
          </a:xfrm>
          <a:prstGeom prst="rect">
            <a:avLst/>
          </a:prstGeom>
          <a:noFill/>
        </p:spPr>
        <p:txBody>
          <a:bodyPr wrap="square" rtlCol="0">
            <a:spAutoFit/>
          </a:bodyPr>
          <a:lstStyle/>
          <a:p>
            <a:r>
              <a:rPr lang="en-IN" b="1" dirty="0">
                <a:latin typeface="Arial Narrow" panose="020B0606020202030204" pitchFamily="34" charset="0"/>
              </a:rPr>
              <a:t>OVERALL STRATEGY</a:t>
            </a:r>
            <a:r>
              <a:rPr lang="en-IN" dirty="0">
                <a:latin typeface="Arial Narrow" panose="020B0606020202030204" pitchFamily="34" charset="0"/>
              </a:rPr>
              <a:t>:</a:t>
            </a:r>
          </a:p>
        </p:txBody>
      </p:sp>
      <p:sp>
        <p:nvSpPr>
          <p:cNvPr id="7" name="TextBox 6">
            <a:extLst>
              <a:ext uri="{FF2B5EF4-FFF2-40B4-BE49-F238E27FC236}">
                <a16:creationId xmlns:a16="http://schemas.microsoft.com/office/drawing/2014/main" id="{AC35C7F3-BE36-4762-AAA2-BA848C5B8FBF}"/>
              </a:ext>
            </a:extLst>
          </p:cNvPr>
          <p:cNvSpPr txBox="1"/>
          <p:nvPr/>
        </p:nvSpPr>
        <p:spPr>
          <a:xfrm>
            <a:off x="746106" y="2737590"/>
            <a:ext cx="7808863" cy="3170099"/>
          </a:xfrm>
          <a:prstGeom prst="rect">
            <a:avLst/>
          </a:prstGeom>
          <a:noFill/>
        </p:spPr>
        <p:txBody>
          <a:bodyPr wrap="square" rtlCol="0">
            <a:spAutoFit/>
          </a:bodyPr>
          <a:lstStyle/>
          <a:p>
            <a:r>
              <a:rPr lang="en-IN" sz="2000" dirty="0">
                <a:latin typeface="Arial Narrow" panose="020B0606020202030204" pitchFamily="34" charset="0"/>
              </a:rPr>
              <a:t>The strategy of “Ask an Expert” is to give users a way to get advice on-the-go and on-demand from the click of a button. </a:t>
            </a:r>
          </a:p>
          <a:p>
            <a:r>
              <a:rPr lang="en-IN" sz="2000" dirty="0">
                <a:latin typeface="Arial Narrow" panose="020B0606020202030204" pitchFamily="34" charset="0"/>
              </a:rPr>
              <a:t>Experts can register and engage directly via this mobile app and gain visibility to millions of enquiring users to access a one-stop mobile marketplace directory of experts across any field or speciality.</a:t>
            </a:r>
          </a:p>
          <a:p>
            <a:endParaRPr lang="en-IN" sz="2000" dirty="0">
              <a:latin typeface="Arial Narrow" panose="020B0606020202030204" pitchFamily="34" charset="0"/>
            </a:endParaRPr>
          </a:p>
          <a:p>
            <a:r>
              <a:rPr lang="en-IN" sz="2000" dirty="0">
                <a:latin typeface="Arial Narrow" panose="020B0606020202030204" pitchFamily="34" charset="0"/>
              </a:rPr>
              <a:t>Bottom line</a:t>
            </a:r>
          </a:p>
          <a:p>
            <a:pPr marL="342900" indent="-342900">
              <a:buFont typeface="Arial" panose="020B0604020202020204" pitchFamily="34" charset="0"/>
              <a:buChar char="•"/>
            </a:pPr>
            <a:r>
              <a:rPr lang="en-IN" sz="2000" dirty="0">
                <a:latin typeface="Arial Narrow" panose="020B0606020202030204" pitchFamily="34" charset="0"/>
              </a:rPr>
              <a:t>Categories on cases, Insights, and experts</a:t>
            </a:r>
          </a:p>
          <a:p>
            <a:pPr marL="342900" indent="-342900">
              <a:buFont typeface="Arial" panose="020B0604020202020204" pitchFamily="34" charset="0"/>
              <a:buChar char="•"/>
            </a:pPr>
            <a:r>
              <a:rPr lang="en-IN" sz="2000" dirty="0">
                <a:latin typeface="Arial Narrow" panose="020B0606020202030204" pitchFamily="34" charset="0"/>
              </a:rPr>
              <a:t>Their blog is free guide for users</a:t>
            </a:r>
          </a:p>
          <a:p>
            <a:pPr marL="342900" indent="-342900">
              <a:buFont typeface="Arial" panose="020B0604020202020204" pitchFamily="34" charset="0"/>
              <a:buChar char="•"/>
            </a:pPr>
            <a:r>
              <a:rPr lang="en-IN" sz="2000" dirty="0">
                <a:latin typeface="Arial Narrow" panose="020B0606020202030204" pitchFamily="34" charset="0"/>
              </a:rPr>
              <a:t>They have a great rating on the app store </a:t>
            </a:r>
          </a:p>
        </p:txBody>
      </p:sp>
      <p:pic>
        <p:nvPicPr>
          <p:cNvPr id="4" name="Picture 3">
            <a:extLst>
              <a:ext uri="{FF2B5EF4-FFF2-40B4-BE49-F238E27FC236}">
                <a16:creationId xmlns:a16="http://schemas.microsoft.com/office/drawing/2014/main" id="{295BE098-9C61-4E60-B4E4-A2F2BBDC9720}"/>
              </a:ext>
            </a:extLst>
          </p:cNvPr>
          <p:cNvPicPr>
            <a:picLocks noChangeAspect="1"/>
          </p:cNvPicPr>
          <p:nvPr/>
        </p:nvPicPr>
        <p:blipFill>
          <a:blip r:embed="rId3"/>
          <a:stretch>
            <a:fillRect/>
          </a:stretch>
        </p:blipFill>
        <p:spPr>
          <a:xfrm>
            <a:off x="8704917" y="2493370"/>
            <a:ext cx="2142450" cy="3808800"/>
          </a:xfrm>
          <a:prstGeom prst="rect">
            <a:avLst/>
          </a:prstGeom>
        </p:spPr>
      </p:pic>
      <p:pic>
        <p:nvPicPr>
          <p:cNvPr id="9" name="Picture 8">
            <a:extLst>
              <a:ext uri="{FF2B5EF4-FFF2-40B4-BE49-F238E27FC236}">
                <a16:creationId xmlns:a16="http://schemas.microsoft.com/office/drawing/2014/main" id="{A39D6796-DA11-4F0A-B46F-BD4F34B15E33}"/>
              </a:ext>
            </a:extLst>
          </p:cNvPr>
          <p:cNvPicPr>
            <a:picLocks noChangeAspect="1"/>
          </p:cNvPicPr>
          <p:nvPr/>
        </p:nvPicPr>
        <p:blipFill>
          <a:blip r:embed="rId4"/>
          <a:stretch>
            <a:fillRect/>
          </a:stretch>
        </p:blipFill>
        <p:spPr>
          <a:xfrm>
            <a:off x="5419843" y="5447905"/>
            <a:ext cx="2916344" cy="808509"/>
          </a:xfrm>
          <a:prstGeom prst="rect">
            <a:avLst/>
          </a:prstGeom>
        </p:spPr>
      </p:pic>
    </p:spTree>
    <p:extLst>
      <p:ext uri="{BB962C8B-B14F-4D97-AF65-F5344CB8AC3E}">
        <p14:creationId xmlns:p14="http://schemas.microsoft.com/office/powerpoint/2010/main" val="3646438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4676-CC6F-40AE-B8CC-FA1DF2401C6F}"/>
              </a:ext>
            </a:extLst>
          </p:cNvPr>
          <p:cNvSpPr>
            <a:spLocks noGrp="1"/>
          </p:cNvSpPr>
          <p:nvPr>
            <p:ph type="title"/>
          </p:nvPr>
        </p:nvSpPr>
        <p:spPr/>
        <p:txBody>
          <a:bodyPr>
            <a:normAutofit fontScale="90000"/>
          </a:bodyPr>
          <a:lstStyle/>
          <a:p>
            <a:r>
              <a:rPr lang="en-IN" sz="5000" dirty="0"/>
              <a:t>“Ask an Expert” app </a:t>
            </a:r>
            <a:br>
              <a:rPr lang="en-IN" dirty="0"/>
            </a:br>
            <a:endParaRPr lang="en-IN" dirty="0"/>
          </a:p>
        </p:txBody>
      </p:sp>
      <p:pic>
        <p:nvPicPr>
          <p:cNvPr id="5" name="Picture 4">
            <a:extLst>
              <a:ext uri="{FF2B5EF4-FFF2-40B4-BE49-F238E27FC236}">
                <a16:creationId xmlns:a16="http://schemas.microsoft.com/office/drawing/2014/main" id="{D8BC2276-9808-4110-B03F-FA3780E393E7}"/>
              </a:ext>
            </a:extLst>
          </p:cNvPr>
          <p:cNvPicPr>
            <a:picLocks noChangeAspect="1"/>
          </p:cNvPicPr>
          <p:nvPr/>
        </p:nvPicPr>
        <p:blipFill>
          <a:blip r:embed="rId2"/>
          <a:stretch>
            <a:fillRect/>
          </a:stretch>
        </p:blipFill>
        <p:spPr>
          <a:xfrm>
            <a:off x="9164686" y="732688"/>
            <a:ext cx="1682681" cy="1511238"/>
          </a:xfrm>
          <a:prstGeom prst="rect">
            <a:avLst/>
          </a:prstGeom>
        </p:spPr>
      </p:pic>
      <p:sp>
        <p:nvSpPr>
          <p:cNvPr id="6" name="TextBox 5">
            <a:extLst>
              <a:ext uri="{FF2B5EF4-FFF2-40B4-BE49-F238E27FC236}">
                <a16:creationId xmlns:a16="http://schemas.microsoft.com/office/drawing/2014/main" id="{86EA498B-F0D1-406A-BD5A-D681F8D62FB3}"/>
              </a:ext>
            </a:extLst>
          </p:cNvPr>
          <p:cNvSpPr txBox="1"/>
          <p:nvPr/>
        </p:nvSpPr>
        <p:spPr>
          <a:xfrm>
            <a:off x="672712" y="2019533"/>
            <a:ext cx="5172715" cy="369332"/>
          </a:xfrm>
          <a:prstGeom prst="rect">
            <a:avLst/>
          </a:prstGeom>
          <a:noFill/>
        </p:spPr>
        <p:txBody>
          <a:bodyPr wrap="square" rtlCol="0">
            <a:spAutoFit/>
          </a:bodyPr>
          <a:lstStyle/>
          <a:p>
            <a:r>
              <a:rPr lang="en-IN" b="1" dirty="0">
                <a:latin typeface="Arial Narrow" panose="020B0606020202030204" pitchFamily="34" charset="0"/>
              </a:rPr>
              <a:t>MARKETING PROFILE AND MARKETING ADVANTAGE:</a:t>
            </a:r>
          </a:p>
        </p:txBody>
      </p:sp>
      <p:sp>
        <p:nvSpPr>
          <p:cNvPr id="7" name="TextBox 6">
            <a:extLst>
              <a:ext uri="{FF2B5EF4-FFF2-40B4-BE49-F238E27FC236}">
                <a16:creationId xmlns:a16="http://schemas.microsoft.com/office/drawing/2014/main" id="{AC35C7F3-BE36-4762-AAA2-BA848C5B8FBF}"/>
              </a:ext>
            </a:extLst>
          </p:cNvPr>
          <p:cNvSpPr txBox="1"/>
          <p:nvPr/>
        </p:nvSpPr>
        <p:spPr>
          <a:xfrm>
            <a:off x="789115" y="2743200"/>
            <a:ext cx="10613771" cy="2862322"/>
          </a:xfrm>
          <a:prstGeom prst="rect">
            <a:avLst/>
          </a:prstGeom>
          <a:noFill/>
        </p:spPr>
        <p:txBody>
          <a:bodyPr wrap="square" rtlCol="0">
            <a:spAutoFit/>
          </a:bodyPr>
          <a:lstStyle/>
          <a:p>
            <a:r>
              <a:rPr lang="en-IN" sz="2000" dirty="0">
                <a:latin typeface="Arial Narrow" panose="020B0606020202030204" pitchFamily="34" charset="0"/>
              </a:rPr>
              <a:t>Ask an Expert has a strong social media presence on apps like Facebook, Twitter and YouTube for reviews and ads to promote their app.</a:t>
            </a:r>
          </a:p>
          <a:p>
            <a:r>
              <a:rPr lang="en-IN" sz="2000" dirty="0">
                <a:latin typeface="Arial Narrow" panose="020B0606020202030204" pitchFamily="34" charset="0"/>
              </a:rPr>
              <a:t>They also encourage experts to invite their clients outside to join them on the app.</a:t>
            </a:r>
          </a:p>
          <a:p>
            <a:r>
              <a:rPr lang="en-IN" sz="2000" dirty="0">
                <a:latin typeface="Arial Narrow" panose="020B0606020202030204" pitchFamily="34" charset="0"/>
              </a:rPr>
              <a:t>But also notice that since long time they haven’t promoted any new </a:t>
            </a:r>
            <a:r>
              <a:rPr lang="en-IN" sz="2000" dirty="0" err="1">
                <a:latin typeface="Arial Narrow" panose="020B0606020202030204" pitchFamily="34" charset="0"/>
              </a:rPr>
              <a:t>relase</a:t>
            </a:r>
            <a:r>
              <a:rPr lang="en-IN" sz="2000" dirty="0">
                <a:latin typeface="Arial Narrow" panose="020B0606020202030204" pitchFamily="34" charset="0"/>
              </a:rPr>
              <a:t> version on social media.</a:t>
            </a:r>
          </a:p>
          <a:p>
            <a:endParaRPr lang="en-IN" sz="2000" dirty="0">
              <a:latin typeface="Arial Narrow" panose="020B0606020202030204" pitchFamily="34" charset="0"/>
            </a:endParaRPr>
          </a:p>
          <a:p>
            <a:r>
              <a:rPr lang="en-IN" sz="2000" dirty="0">
                <a:latin typeface="Arial Narrow" panose="020B0606020202030204" pitchFamily="34" charset="0"/>
              </a:rPr>
              <a:t>Bottom line</a:t>
            </a:r>
          </a:p>
          <a:p>
            <a:pPr marL="342900" indent="-342900">
              <a:buFont typeface="Arial" panose="020B0604020202020204" pitchFamily="34" charset="0"/>
              <a:buChar char="•"/>
            </a:pPr>
            <a:r>
              <a:rPr lang="en-IN" sz="2000" dirty="0">
                <a:latin typeface="Arial Narrow" panose="020B0606020202030204" pitchFamily="34" charset="0"/>
              </a:rPr>
              <a:t>They’ve positioned themselves highly in the top Google results</a:t>
            </a:r>
          </a:p>
          <a:p>
            <a:pPr marL="342900" indent="-342900">
              <a:buFont typeface="Arial" panose="020B0604020202020204" pitchFamily="34" charset="0"/>
              <a:buChar char="•"/>
            </a:pPr>
            <a:r>
              <a:rPr lang="en-IN" sz="2000" dirty="0">
                <a:latin typeface="Arial Narrow" panose="020B0606020202030204" pitchFamily="34" charset="0"/>
              </a:rPr>
              <a:t>They’ve stuck to their original mission</a:t>
            </a:r>
          </a:p>
          <a:p>
            <a:pPr marL="342900" indent="-342900">
              <a:buFont typeface="Arial" panose="020B0604020202020204" pitchFamily="34" charset="0"/>
              <a:buChar char="•"/>
            </a:pPr>
            <a:r>
              <a:rPr lang="en-IN" sz="2000" dirty="0">
                <a:latin typeface="Arial Narrow" panose="020B0606020202030204" pitchFamily="34" charset="0"/>
              </a:rPr>
              <a:t>Installed by 1,000+worldwide</a:t>
            </a:r>
          </a:p>
        </p:txBody>
      </p:sp>
    </p:spTree>
    <p:extLst>
      <p:ext uri="{BB962C8B-B14F-4D97-AF65-F5344CB8AC3E}">
        <p14:creationId xmlns:p14="http://schemas.microsoft.com/office/powerpoint/2010/main" val="125036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22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4676-CC6F-40AE-B8CC-FA1DF2401C6F}"/>
              </a:ext>
            </a:extLst>
          </p:cNvPr>
          <p:cNvSpPr>
            <a:spLocks noGrp="1"/>
          </p:cNvSpPr>
          <p:nvPr>
            <p:ph type="title"/>
          </p:nvPr>
        </p:nvSpPr>
        <p:spPr/>
        <p:txBody>
          <a:bodyPr>
            <a:normAutofit/>
          </a:bodyPr>
          <a:lstStyle/>
          <a:p>
            <a:r>
              <a:rPr lang="en-IN" dirty="0"/>
              <a:t>Pregnancy yoga Exercises</a:t>
            </a:r>
          </a:p>
        </p:txBody>
      </p:sp>
      <p:pic>
        <p:nvPicPr>
          <p:cNvPr id="5" name="Picture 4">
            <a:extLst>
              <a:ext uri="{FF2B5EF4-FFF2-40B4-BE49-F238E27FC236}">
                <a16:creationId xmlns:a16="http://schemas.microsoft.com/office/drawing/2014/main" id="{D8BC2276-9808-4110-B03F-FA3780E393E7}"/>
              </a:ext>
            </a:extLst>
          </p:cNvPr>
          <p:cNvPicPr>
            <a:picLocks noChangeAspect="1"/>
          </p:cNvPicPr>
          <p:nvPr/>
        </p:nvPicPr>
        <p:blipFill>
          <a:blip r:embed="rId2"/>
          <a:stretch>
            <a:fillRect/>
          </a:stretch>
        </p:blipFill>
        <p:spPr>
          <a:xfrm>
            <a:off x="9286460" y="732688"/>
            <a:ext cx="1439131" cy="1511238"/>
          </a:xfrm>
          <a:prstGeom prst="rect">
            <a:avLst/>
          </a:prstGeom>
        </p:spPr>
      </p:pic>
      <p:sp>
        <p:nvSpPr>
          <p:cNvPr id="6" name="TextBox 5">
            <a:extLst>
              <a:ext uri="{FF2B5EF4-FFF2-40B4-BE49-F238E27FC236}">
                <a16:creationId xmlns:a16="http://schemas.microsoft.com/office/drawing/2014/main" id="{86EA498B-F0D1-406A-BD5A-D681F8D62FB3}"/>
              </a:ext>
            </a:extLst>
          </p:cNvPr>
          <p:cNvSpPr txBox="1"/>
          <p:nvPr/>
        </p:nvSpPr>
        <p:spPr>
          <a:xfrm>
            <a:off x="746106" y="2473928"/>
            <a:ext cx="8091223" cy="3785652"/>
          </a:xfrm>
          <a:prstGeom prst="rect">
            <a:avLst/>
          </a:prstGeom>
          <a:noFill/>
        </p:spPr>
        <p:txBody>
          <a:bodyPr wrap="square" rtlCol="0">
            <a:spAutoFit/>
          </a:bodyPr>
          <a:lstStyle/>
          <a:p>
            <a:r>
              <a:rPr lang="en-IN" sz="2000" dirty="0">
                <a:latin typeface="Arial Narrow" panose="020B0606020202030204" pitchFamily="34" charset="0"/>
              </a:rPr>
              <a:t>We’ll be analysing a potential competitor “” Pregnancy yoga Exercises” app</a:t>
            </a:r>
            <a:br>
              <a:rPr lang="en-IN" sz="2000" dirty="0">
                <a:latin typeface="Arial Narrow" panose="020B0606020202030204" pitchFamily="34" charset="0"/>
              </a:rPr>
            </a:br>
            <a:r>
              <a:rPr lang="en-IN" sz="2000" dirty="0">
                <a:latin typeface="Arial Narrow" panose="020B0606020202030204" pitchFamily="34" charset="0"/>
              </a:rPr>
              <a:t>In this app user will find some poses and exercises yoga and other relaxation techniques to do during pregnancy as Yoga exercises good for mother and baby.</a:t>
            </a:r>
          </a:p>
          <a:p>
            <a:r>
              <a:rPr lang="en-IN" sz="2000" dirty="0">
                <a:latin typeface="Arial Narrow" panose="020B0606020202030204" pitchFamily="34" charset="0"/>
                <a:cs typeface="Arial" panose="020B0604020202020204" pitchFamily="34" charset="0"/>
              </a:rPr>
              <a:t>Prenatal Yoga Lessons and exercises, dedicated specially for pregnant women.</a:t>
            </a:r>
          </a:p>
          <a:p>
            <a:r>
              <a:rPr lang="en-IN" sz="2000" dirty="0">
                <a:latin typeface="Arial Narrow" panose="020B0606020202030204" pitchFamily="34" charset="0"/>
                <a:cs typeface="Arial" panose="020B0604020202020204" pitchFamily="34" charset="0"/>
              </a:rPr>
              <a:t>**Some Benefits of Pregnancy yoga**</a:t>
            </a:r>
          </a:p>
          <a:p>
            <a:pPr marL="342900" indent="-342900">
              <a:buFont typeface="Arial" panose="020B0604020202020204" pitchFamily="34" charset="0"/>
              <a:buChar char="•"/>
            </a:pPr>
            <a:r>
              <a:rPr lang="en-IN" sz="2000" dirty="0">
                <a:latin typeface="Arial Narrow" panose="020B0606020202030204" pitchFamily="34" charset="0"/>
                <a:cs typeface="Arial" panose="020B0604020202020204" pitchFamily="34" charset="0"/>
              </a:rPr>
              <a:t>Helps reduce backaches, constipation, bloating, and swelling</a:t>
            </a:r>
          </a:p>
          <a:p>
            <a:pPr marL="342900" indent="-342900">
              <a:buFont typeface="Arial" panose="020B0604020202020204" pitchFamily="34" charset="0"/>
              <a:buChar char="•"/>
            </a:pPr>
            <a:r>
              <a:rPr lang="en-IN" sz="2000" dirty="0">
                <a:latin typeface="Arial Narrow" panose="020B0606020202030204" pitchFamily="34" charset="0"/>
                <a:cs typeface="Arial" panose="020B0604020202020204" pitchFamily="34" charset="0"/>
              </a:rPr>
              <a:t>May help prevent, or treat, gestational diabetes</a:t>
            </a:r>
          </a:p>
          <a:p>
            <a:pPr marL="342900" indent="-342900">
              <a:buFont typeface="Arial" panose="020B0604020202020204" pitchFamily="34" charset="0"/>
              <a:buChar char="•"/>
            </a:pPr>
            <a:r>
              <a:rPr lang="en-IN" sz="2000" dirty="0">
                <a:latin typeface="Arial Narrow" panose="020B0606020202030204" pitchFamily="34" charset="0"/>
                <a:cs typeface="Arial" panose="020B0604020202020204" pitchFamily="34" charset="0"/>
              </a:rPr>
              <a:t>Increases your energy</a:t>
            </a:r>
          </a:p>
          <a:p>
            <a:pPr marL="342900" indent="-342900">
              <a:buFont typeface="Arial" panose="020B0604020202020204" pitchFamily="34" charset="0"/>
              <a:buChar char="•"/>
            </a:pPr>
            <a:r>
              <a:rPr lang="en-IN" sz="2000" dirty="0">
                <a:latin typeface="Arial Narrow" panose="020B0606020202030204" pitchFamily="34" charset="0"/>
                <a:cs typeface="Arial" panose="020B0604020202020204" pitchFamily="34" charset="0"/>
              </a:rPr>
              <a:t>Improves your mood</a:t>
            </a:r>
          </a:p>
          <a:p>
            <a:pPr marL="342900" indent="-342900">
              <a:buFont typeface="Arial" panose="020B0604020202020204" pitchFamily="34" charset="0"/>
              <a:buChar char="•"/>
            </a:pPr>
            <a:r>
              <a:rPr lang="en-IN" sz="2000" dirty="0">
                <a:latin typeface="Arial Narrow" panose="020B0606020202030204" pitchFamily="34" charset="0"/>
                <a:cs typeface="Arial" panose="020B0604020202020204" pitchFamily="34" charset="0"/>
              </a:rPr>
              <a:t>Improves your posture</a:t>
            </a:r>
          </a:p>
          <a:p>
            <a:pPr marL="342900" indent="-342900">
              <a:buFont typeface="Arial" panose="020B0604020202020204" pitchFamily="34" charset="0"/>
              <a:buChar char="•"/>
            </a:pPr>
            <a:r>
              <a:rPr lang="en-IN" sz="2000" dirty="0">
                <a:latin typeface="Arial Narrow" panose="020B0606020202030204" pitchFamily="34" charset="0"/>
                <a:cs typeface="Arial" panose="020B0604020202020204" pitchFamily="34" charset="0"/>
              </a:rPr>
              <a:t>Promotes muscle tone, strength, and endurance</a:t>
            </a:r>
          </a:p>
          <a:p>
            <a:pPr marL="342900" indent="-342900">
              <a:buFont typeface="Arial" panose="020B0604020202020204" pitchFamily="34" charset="0"/>
              <a:buChar char="•"/>
            </a:pPr>
            <a:r>
              <a:rPr lang="en-IN" sz="2000" dirty="0">
                <a:latin typeface="Arial Narrow" panose="020B0606020202030204" pitchFamily="34" charset="0"/>
                <a:cs typeface="Arial" panose="020B0604020202020204" pitchFamily="34" charset="0"/>
              </a:rPr>
              <a:t>Helps you sleep better</a:t>
            </a:r>
          </a:p>
        </p:txBody>
      </p:sp>
      <p:sp>
        <p:nvSpPr>
          <p:cNvPr id="7" name="TextBox 6">
            <a:extLst>
              <a:ext uri="{FF2B5EF4-FFF2-40B4-BE49-F238E27FC236}">
                <a16:creationId xmlns:a16="http://schemas.microsoft.com/office/drawing/2014/main" id="{338CBD16-0771-45F1-AE9F-DB2DD6EFF282}"/>
              </a:ext>
            </a:extLst>
          </p:cNvPr>
          <p:cNvSpPr txBox="1"/>
          <p:nvPr/>
        </p:nvSpPr>
        <p:spPr>
          <a:xfrm>
            <a:off x="672713" y="2019533"/>
            <a:ext cx="1761948" cy="369332"/>
          </a:xfrm>
          <a:prstGeom prst="rect">
            <a:avLst/>
          </a:prstGeom>
          <a:noFill/>
        </p:spPr>
        <p:txBody>
          <a:bodyPr wrap="square" rtlCol="0">
            <a:spAutoFit/>
          </a:bodyPr>
          <a:lstStyle/>
          <a:p>
            <a:r>
              <a:rPr lang="en-IN" b="1" dirty="0">
                <a:latin typeface="Arial Narrow" panose="020B0606020202030204" pitchFamily="34" charset="0"/>
              </a:rPr>
              <a:t>OVERVIEW:</a:t>
            </a:r>
            <a:endParaRPr lang="en-IN" dirty="0">
              <a:latin typeface="Arial Narrow" panose="020B0606020202030204" pitchFamily="34" charset="0"/>
            </a:endParaRPr>
          </a:p>
        </p:txBody>
      </p:sp>
      <p:pic>
        <p:nvPicPr>
          <p:cNvPr id="4" name="Picture 3">
            <a:extLst>
              <a:ext uri="{FF2B5EF4-FFF2-40B4-BE49-F238E27FC236}">
                <a16:creationId xmlns:a16="http://schemas.microsoft.com/office/drawing/2014/main" id="{D849059A-BEE1-47AA-8E52-3030593C67A5}"/>
              </a:ext>
            </a:extLst>
          </p:cNvPr>
          <p:cNvPicPr>
            <a:picLocks noChangeAspect="1"/>
          </p:cNvPicPr>
          <p:nvPr/>
        </p:nvPicPr>
        <p:blipFill>
          <a:blip r:embed="rId3"/>
          <a:stretch>
            <a:fillRect/>
          </a:stretch>
        </p:blipFill>
        <p:spPr>
          <a:xfrm>
            <a:off x="9179528" y="2473928"/>
            <a:ext cx="2129860" cy="3786419"/>
          </a:xfrm>
          <a:prstGeom prst="rect">
            <a:avLst/>
          </a:prstGeom>
        </p:spPr>
      </p:pic>
    </p:spTree>
    <p:extLst>
      <p:ext uri="{BB962C8B-B14F-4D97-AF65-F5344CB8AC3E}">
        <p14:creationId xmlns:p14="http://schemas.microsoft.com/office/powerpoint/2010/main" val="2906255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457CF32-09E7-4745-97AE-2C4693CD6ECB}"/>
              </a:ext>
            </a:extLst>
          </p:cNvPr>
          <p:cNvCxnSpPr/>
          <p:nvPr/>
        </p:nvCxnSpPr>
        <p:spPr>
          <a:xfrm>
            <a:off x="6194176" y="2493370"/>
            <a:ext cx="0" cy="347547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BC2643-0A27-4EE3-B257-99875A4F91F9}"/>
              </a:ext>
            </a:extLst>
          </p:cNvPr>
          <p:cNvSpPr txBox="1"/>
          <p:nvPr/>
        </p:nvSpPr>
        <p:spPr>
          <a:xfrm>
            <a:off x="1995228" y="250462"/>
            <a:ext cx="8201545" cy="830997"/>
          </a:xfrm>
          <a:prstGeom prst="rect">
            <a:avLst/>
          </a:prstGeom>
          <a:noFill/>
        </p:spPr>
        <p:txBody>
          <a:bodyPr wrap="square" rtlCol="0">
            <a:spAutoFit/>
          </a:bodyPr>
          <a:lstStyle/>
          <a:p>
            <a:r>
              <a:rPr lang="en-IN" sz="4500" b="1" dirty="0">
                <a:latin typeface="Arial Narrow" panose="020B0606020202030204" pitchFamily="34" charset="0"/>
              </a:rPr>
              <a:t>SWOT PROFILE:</a:t>
            </a:r>
            <a:r>
              <a:rPr lang="en-IN" sz="4800" dirty="0"/>
              <a:t> “Ask an Expert” </a:t>
            </a:r>
            <a:endParaRPr lang="en-IN" sz="4500" b="1" dirty="0">
              <a:latin typeface="Arial Narrow" panose="020B0606020202030204" pitchFamily="34" charset="0"/>
            </a:endParaRPr>
          </a:p>
        </p:txBody>
      </p:sp>
      <p:graphicFrame>
        <p:nvGraphicFramePr>
          <p:cNvPr id="6" name="Table 5">
            <a:extLst>
              <a:ext uri="{FF2B5EF4-FFF2-40B4-BE49-F238E27FC236}">
                <a16:creationId xmlns:a16="http://schemas.microsoft.com/office/drawing/2014/main" id="{F0E23633-7628-46A5-ABC6-CD6ACD925D94}"/>
              </a:ext>
            </a:extLst>
          </p:cNvPr>
          <p:cNvGraphicFramePr>
            <a:graphicFrameLocks noGrp="1"/>
          </p:cNvGraphicFramePr>
          <p:nvPr>
            <p:extLst/>
          </p:nvPr>
        </p:nvGraphicFramePr>
        <p:xfrm>
          <a:off x="490400" y="1332031"/>
          <a:ext cx="11192519" cy="5136087"/>
        </p:xfrm>
        <a:graphic>
          <a:graphicData uri="http://schemas.openxmlformats.org/drawingml/2006/table">
            <a:tbl>
              <a:tblPr firstRow="1" bandRow="1">
                <a:tableStyleId>{5940675A-B579-460E-94D1-54222C63F5DA}</a:tableStyleId>
              </a:tblPr>
              <a:tblGrid>
                <a:gridCol w="5593922">
                  <a:extLst>
                    <a:ext uri="{9D8B030D-6E8A-4147-A177-3AD203B41FA5}">
                      <a16:colId xmlns:a16="http://schemas.microsoft.com/office/drawing/2014/main" val="1549320486"/>
                    </a:ext>
                  </a:extLst>
                </a:gridCol>
                <a:gridCol w="5598597">
                  <a:extLst>
                    <a:ext uri="{9D8B030D-6E8A-4147-A177-3AD203B41FA5}">
                      <a16:colId xmlns:a16="http://schemas.microsoft.com/office/drawing/2014/main" val="1231788299"/>
                    </a:ext>
                  </a:extLst>
                </a:gridCol>
              </a:tblGrid>
              <a:tr h="2703266">
                <a:tc>
                  <a:txBody>
                    <a:bodyPr/>
                    <a:lstStyle/>
                    <a:p>
                      <a:endParaRPr lang="en-IN" dirty="0"/>
                    </a:p>
                  </a:txBody>
                  <a:tcPr/>
                </a:tc>
                <a:tc>
                  <a:txBody>
                    <a:bodyPr/>
                    <a:lstStyle/>
                    <a:p>
                      <a:endParaRPr lang="en-IN"/>
                    </a:p>
                  </a:txBody>
                  <a:tcPr/>
                </a:tc>
                <a:extLst>
                  <a:ext uri="{0D108BD9-81ED-4DB2-BD59-A6C34878D82A}">
                    <a16:rowId xmlns:a16="http://schemas.microsoft.com/office/drawing/2014/main" val="4148821403"/>
                  </a:ext>
                </a:extLst>
              </a:tr>
              <a:tr h="2432821">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820292449"/>
                  </a:ext>
                </a:extLst>
              </a:tr>
            </a:tbl>
          </a:graphicData>
        </a:graphic>
      </p:graphicFrame>
      <p:sp>
        <p:nvSpPr>
          <p:cNvPr id="7" name="TextBox 6">
            <a:extLst>
              <a:ext uri="{FF2B5EF4-FFF2-40B4-BE49-F238E27FC236}">
                <a16:creationId xmlns:a16="http://schemas.microsoft.com/office/drawing/2014/main" id="{AC35C7F3-BE36-4762-AAA2-BA848C5B8FBF}"/>
              </a:ext>
            </a:extLst>
          </p:cNvPr>
          <p:cNvSpPr txBox="1"/>
          <p:nvPr/>
        </p:nvSpPr>
        <p:spPr>
          <a:xfrm>
            <a:off x="542989" y="1829295"/>
            <a:ext cx="4745903" cy="1631216"/>
          </a:xfrm>
          <a:prstGeom prst="rect">
            <a:avLst/>
          </a:prstGeom>
          <a:noFill/>
        </p:spPr>
        <p:txBody>
          <a:bodyPr wrap="square" rtlCol="0">
            <a:spAutoFit/>
          </a:bodyPr>
          <a:lstStyle/>
          <a:p>
            <a:r>
              <a:rPr lang="en-IN" sz="2000" dirty="0">
                <a:latin typeface="Arial Narrow" panose="020B0606020202030204" pitchFamily="34" charset="0"/>
              </a:rPr>
              <a:t>• Helped Over 1000+ worldwide</a:t>
            </a:r>
          </a:p>
          <a:p>
            <a:r>
              <a:rPr lang="en-IN" sz="2000" dirty="0">
                <a:latin typeface="Arial Narrow" panose="020B0606020202030204" pitchFamily="34" charset="0"/>
              </a:rPr>
              <a:t>• Provide the user guide on boarding of the app</a:t>
            </a:r>
          </a:p>
          <a:p>
            <a:r>
              <a:rPr lang="en-IN" sz="2000" dirty="0">
                <a:latin typeface="Arial Narrow" panose="020B0606020202030204" pitchFamily="34" charset="0"/>
              </a:rPr>
              <a:t>• Free to browse only pay when needed</a:t>
            </a:r>
          </a:p>
          <a:p>
            <a:r>
              <a:rPr lang="en-IN" sz="2000" dirty="0">
                <a:latin typeface="Arial Narrow" panose="020B0606020202030204" pitchFamily="34" charset="0"/>
              </a:rPr>
              <a:t>•  Strong leadership team and directors</a:t>
            </a:r>
          </a:p>
          <a:p>
            <a:r>
              <a:rPr lang="en-IN" sz="2000" dirty="0">
                <a:latin typeface="Arial Narrow" panose="020B0606020202030204" pitchFamily="34" charset="0"/>
              </a:rPr>
              <a:t>• High 4.5 rating in google pay store</a:t>
            </a:r>
          </a:p>
        </p:txBody>
      </p:sp>
      <p:sp>
        <p:nvSpPr>
          <p:cNvPr id="8" name="TextBox 7">
            <a:extLst>
              <a:ext uri="{FF2B5EF4-FFF2-40B4-BE49-F238E27FC236}">
                <a16:creationId xmlns:a16="http://schemas.microsoft.com/office/drawing/2014/main" id="{60059655-A06F-40F1-8DF5-85F6B5EA4E3E}"/>
              </a:ext>
            </a:extLst>
          </p:cNvPr>
          <p:cNvSpPr txBox="1"/>
          <p:nvPr/>
        </p:nvSpPr>
        <p:spPr>
          <a:xfrm>
            <a:off x="542989" y="1449551"/>
            <a:ext cx="1773168" cy="323165"/>
          </a:xfrm>
          <a:prstGeom prst="rect">
            <a:avLst/>
          </a:prstGeom>
          <a:noFill/>
        </p:spPr>
        <p:txBody>
          <a:bodyPr wrap="square" rtlCol="0">
            <a:spAutoFit/>
          </a:bodyPr>
          <a:lstStyle/>
          <a:p>
            <a:r>
              <a:rPr lang="en-IN" sz="1500" b="1" dirty="0">
                <a:latin typeface="Arial Narrow" panose="020B0606020202030204" pitchFamily="34" charset="0"/>
              </a:rPr>
              <a:t>Strengths:</a:t>
            </a:r>
          </a:p>
        </p:txBody>
      </p:sp>
      <p:sp>
        <p:nvSpPr>
          <p:cNvPr id="9" name="TextBox 8">
            <a:extLst>
              <a:ext uri="{FF2B5EF4-FFF2-40B4-BE49-F238E27FC236}">
                <a16:creationId xmlns:a16="http://schemas.microsoft.com/office/drawing/2014/main" id="{93F1769F-169A-4EF9-9883-3CE0B0D78344}"/>
              </a:ext>
            </a:extLst>
          </p:cNvPr>
          <p:cNvSpPr txBox="1"/>
          <p:nvPr/>
        </p:nvSpPr>
        <p:spPr>
          <a:xfrm>
            <a:off x="542989" y="4706737"/>
            <a:ext cx="5490760" cy="1323439"/>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Arial Narrow" panose="020B0606020202030204" pitchFamily="34" charset="0"/>
              </a:rPr>
              <a:t>Login with mobile number instate of Email or social media, this may feel unsafe at the begging of the app </a:t>
            </a:r>
          </a:p>
          <a:p>
            <a:pPr marL="342900" indent="-342900">
              <a:buFont typeface="Arial" panose="020B0604020202020204" pitchFamily="34" charset="0"/>
              <a:buChar char="•"/>
            </a:pPr>
            <a:r>
              <a:rPr lang="en-IN" sz="2000" dirty="0">
                <a:latin typeface="Arial Narrow" panose="020B0606020202030204" pitchFamily="34" charset="0"/>
              </a:rPr>
              <a:t>Very basic interface, has scope for more intuitive interface design</a:t>
            </a:r>
          </a:p>
        </p:txBody>
      </p:sp>
      <p:sp>
        <p:nvSpPr>
          <p:cNvPr id="12" name="TextBox 11">
            <a:extLst>
              <a:ext uri="{FF2B5EF4-FFF2-40B4-BE49-F238E27FC236}">
                <a16:creationId xmlns:a16="http://schemas.microsoft.com/office/drawing/2014/main" id="{B4CB681F-07EE-440D-B8BC-8905C058ED21}"/>
              </a:ext>
            </a:extLst>
          </p:cNvPr>
          <p:cNvSpPr txBox="1"/>
          <p:nvPr/>
        </p:nvSpPr>
        <p:spPr>
          <a:xfrm>
            <a:off x="542989" y="4380222"/>
            <a:ext cx="1274554" cy="323165"/>
          </a:xfrm>
          <a:prstGeom prst="rect">
            <a:avLst/>
          </a:prstGeom>
          <a:noFill/>
        </p:spPr>
        <p:txBody>
          <a:bodyPr wrap="square" rtlCol="0">
            <a:spAutoFit/>
          </a:bodyPr>
          <a:lstStyle/>
          <a:p>
            <a:r>
              <a:rPr lang="en-IN" sz="1500" b="1" dirty="0">
                <a:latin typeface="Arial Narrow" panose="020B0606020202030204" pitchFamily="34" charset="0"/>
              </a:rPr>
              <a:t>Weaknesses:</a:t>
            </a:r>
          </a:p>
        </p:txBody>
      </p:sp>
      <p:sp>
        <p:nvSpPr>
          <p:cNvPr id="13" name="TextBox 12">
            <a:extLst>
              <a:ext uri="{FF2B5EF4-FFF2-40B4-BE49-F238E27FC236}">
                <a16:creationId xmlns:a16="http://schemas.microsoft.com/office/drawing/2014/main" id="{5BB14819-0FA8-40B6-9BC3-A4139C860149}"/>
              </a:ext>
            </a:extLst>
          </p:cNvPr>
          <p:cNvSpPr txBox="1"/>
          <p:nvPr/>
        </p:nvSpPr>
        <p:spPr>
          <a:xfrm>
            <a:off x="6086660" y="1829295"/>
            <a:ext cx="5667780" cy="2246769"/>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Arial Narrow" panose="020B0606020202030204" pitchFamily="34" charset="0"/>
              </a:rPr>
              <a:t>Build a delightful user experience with the app where users can explore experts by categories and empowering them to connect with experts of their choosing. </a:t>
            </a:r>
          </a:p>
          <a:p>
            <a:pPr marL="342900" indent="-342900">
              <a:buFont typeface="Arial" panose="020B0604020202020204" pitchFamily="34" charset="0"/>
              <a:buChar char="•"/>
            </a:pPr>
            <a:r>
              <a:rPr lang="en-IN" sz="2000" dirty="0">
                <a:latin typeface="Arial Narrow" panose="020B0606020202030204" pitchFamily="34" charset="0"/>
              </a:rPr>
              <a:t>Enabling users of the app to choose between communicating by voice, video or texting with Experts.</a:t>
            </a:r>
          </a:p>
          <a:p>
            <a:r>
              <a:rPr lang="en-IN" sz="2000" dirty="0">
                <a:latin typeface="Arial Narrow" panose="020B0606020202030204" pitchFamily="34" charset="0"/>
              </a:rPr>
              <a:t>•      Add a search feature to the app</a:t>
            </a:r>
          </a:p>
        </p:txBody>
      </p:sp>
      <p:sp>
        <p:nvSpPr>
          <p:cNvPr id="14" name="TextBox 13">
            <a:extLst>
              <a:ext uri="{FF2B5EF4-FFF2-40B4-BE49-F238E27FC236}">
                <a16:creationId xmlns:a16="http://schemas.microsoft.com/office/drawing/2014/main" id="{39640F54-C072-436A-8789-71349C0CD35C}"/>
              </a:ext>
            </a:extLst>
          </p:cNvPr>
          <p:cNvSpPr txBox="1"/>
          <p:nvPr/>
        </p:nvSpPr>
        <p:spPr>
          <a:xfrm>
            <a:off x="6086660" y="1449551"/>
            <a:ext cx="2179202" cy="323165"/>
          </a:xfrm>
          <a:prstGeom prst="rect">
            <a:avLst/>
          </a:prstGeom>
          <a:noFill/>
        </p:spPr>
        <p:txBody>
          <a:bodyPr wrap="square" rtlCol="0">
            <a:spAutoFit/>
          </a:bodyPr>
          <a:lstStyle/>
          <a:p>
            <a:r>
              <a:rPr lang="en-IN" sz="1500" b="1" dirty="0">
                <a:latin typeface="Arial Narrow" panose="020B0606020202030204" pitchFamily="34" charset="0"/>
              </a:rPr>
              <a:t>Opportunities</a:t>
            </a:r>
          </a:p>
        </p:txBody>
      </p:sp>
      <p:sp>
        <p:nvSpPr>
          <p:cNvPr id="15" name="TextBox 14">
            <a:extLst>
              <a:ext uri="{FF2B5EF4-FFF2-40B4-BE49-F238E27FC236}">
                <a16:creationId xmlns:a16="http://schemas.microsoft.com/office/drawing/2014/main" id="{E235BF63-C682-4AE9-AC49-282C0F7C3F77}"/>
              </a:ext>
            </a:extLst>
          </p:cNvPr>
          <p:cNvSpPr txBox="1"/>
          <p:nvPr/>
        </p:nvSpPr>
        <p:spPr>
          <a:xfrm>
            <a:off x="6086660" y="4706737"/>
            <a:ext cx="4431289" cy="1015663"/>
          </a:xfrm>
          <a:prstGeom prst="rect">
            <a:avLst/>
          </a:prstGeom>
          <a:noFill/>
        </p:spPr>
        <p:txBody>
          <a:bodyPr wrap="square" rtlCol="0">
            <a:spAutoFit/>
          </a:bodyPr>
          <a:lstStyle/>
          <a:p>
            <a:pPr marL="342900" indent="-342900">
              <a:buFont typeface="Arial" panose="020B0604020202020204" pitchFamily="34" charset="0"/>
              <a:buChar char="•"/>
            </a:pPr>
            <a:r>
              <a:rPr lang="en-IN" sz="2000" dirty="0" err="1">
                <a:latin typeface="Arial Narrow" panose="020B0606020202030204" pitchFamily="34" charset="0"/>
              </a:rPr>
              <a:t>Magnifi</a:t>
            </a:r>
            <a:endParaRPr lang="en-IN" sz="2000" dirty="0">
              <a:latin typeface="Arial Narrow" panose="020B0606020202030204" pitchFamily="34" charset="0"/>
            </a:endParaRPr>
          </a:p>
          <a:p>
            <a:pPr marL="342900" indent="-342900">
              <a:buFont typeface="Arial" panose="020B0604020202020204" pitchFamily="34" charset="0"/>
              <a:buChar char="•"/>
            </a:pPr>
            <a:r>
              <a:rPr lang="en-IN" sz="2000" dirty="0">
                <a:latin typeface="Arial Narrow" panose="020B0606020202030204" pitchFamily="34" charset="0"/>
              </a:rPr>
              <a:t>Industry specific expert market places</a:t>
            </a:r>
          </a:p>
          <a:p>
            <a:pPr marL="342900" indent="-342900">
              <a:buFont typeface="Arial" panose="020B0604020202020204" pitchFamily="34" charset="0"/>
              <a:buChar char="•"/>
            </a:pPr>
            <a:r>
              <a:rPr lang="en-IN" dirty="0" err="1">
                <a:latin typeface="Arial Narrow" panose="020B0606020202030204" pitchFamily="34" charset="0"/>
                <a:cs typeface="Arial" panose="020B0604020202020204" pitchFamily="34" charset="0"/>
              </a:rPr>
              <a:t>JustAnswer</a:t>
            </a:r>
            <a:endParaRPr lang="en-IN" sz="2000" dirty="0">
              <a:latin typeface="Arial Narrow" panose="020B060602020203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AC3F0A9-1746-4C71-9D99-D0A15F4813CB}"/>
              </a:ext>
            </a:extLst>
          </p:cNvPr>
          <p:cNvSpPr txBox="1"/>
          <p:nvPr/>
        </p:nvSpPr>
        <p:spPr>
          <a:xfrm>
            <a:off x="6086660" y="4380222"/>
            <a:ext cx="1646955" cy="323165"/>
          </a:xfrm>
          <a:prstGeom prst="rect">
            <a:avLst/>
          </a:prstGeom>
          <a:noFill/>
        </p:spPr>
        <p:txBody>
          <a:bodyPr wrap="square" rtlCol="0">
            <a:spAutoFit/>
          </a:bodyPr>
          <a:lstStyle/>
          <a:p>
            <a:r>
              <a:rPr lang="en-IN" sz="1500" b="1" dirty="0">
                <a:latin typeface="Arial Narrow" panose="020B0606020202030204" pitchFamily="34" charset="0"/>
              </a:rPr>
              <a:t>Threats:</a:t>
            </a:r>
          </a:p>
        </p:txBody>
      </p:sp>
    </p:spTree>
    <p:extLst>
      <p:ext uri="{BB962C8B-B14F-4D97-AF65-F5344CB8AC3E}">
        <p14:creationId xmlns:p14="http://schemas.microsoft.com/office/powerpoint/2010/main" val="535524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4676-CC6F-40AE-B8CC-FA1DF2401C6F}"/>
              </a:ext>
            </a:extLst>
          </p:cNvPr>
          <p:cNvSpPr>
            <a:spLocks noGrp="1"/>
          </p:cNvSpPr>
          <p:nvPr>
            <p:ph type="title"/>
          </p:nvPr>
        </p:nvSpPr>
        <p:spPr/>
        <p:txBody>
          <a:bodyPr>
            <a:normAutofit fontScale="90000"/>
          </a:bodyPr>
          <a:lstStyle/>
          <a:p>
            <a:r>
              <a:rPr lang="en-IN" sz="5000" dirty="0"/>
              <a:t>“Ask an Expert” app </a:t>
            </a:r>
            <a:br>
              <a:rPr lang="en-IN" dirty="0"/>
            </a:br>
            <a:endParaRPr lang="en-IN" dirty="0"/>
          </a:p>
        </p:txBody>
      </p:sp>
      <p:pic>
        <p:nvPicPr>
          <p:cNvPr id="5" name="Picture 4">
            <a:extLst>
              <a:ext uri="{FF2B5EF4-FFF2-40B4-BE49-F238E27FC236}">
                <a16:creationId xmlns:a16="http://schemas.microsoft.com/office/drawing/2014/main" id="{D8BC2276-9808-4110-B03F-FA3780E393E7}"/>
              </a:ext>
            </a:extLst>
          </p:cNvPr>
          <p:cNvPicPr>
            <a:picLocks noChangeAspect="1"/>
          </p:cNvPicPr>
          <p:nvPr/>
        </p:nvPicPr>
        <p:blipFill>
          <a:blip r:embed="rId2"/>
          <a:stretch>
            <a:fillRect/>
          </a:stretch>
        </p:blipFill>
        <p:spPr>
          <a:xfrm>
            <a:off x="9164686" y="732688"/>
            <a:ext cx="1682681" cy="1511238"/>
          </a:xfrm>
          <a:prstGeom prst="rect">
            <a:avLst/>
          </a:prstGeom>
        </p:spPr>
      </p:pic>
      <p:sp>
        <p:nvSpPr>
          <p:cNvPr id="6" name="TextBox 5">
            <a:extLst>
              <a:ext uri="{FF2B5EF4-FFF2-40B4-BE49-F238E27FC236}">
                <a16:creationId xmlns:a16="http://schemas.microsoft.com/office/drawing/2014/main" id="{86EA498B-F0D1-406A-BD5A-D681F8D62FB3}"/>
              </a:ext>
            </a:extLst>
          </p:cNvPr>
          <p:cNvSpPr txBox="1"/>
          <p:nvPr/>
        </p:nvSpPr>
        <p:spPr>
          <a:xfrm>
            <a:off x="672712" y="2019533"/>
            <a:ext cx="5172715" cy="369332"/>
          </a:xfrm>
          <a:prstGeom prst="rect">
            <a:avLst/>
          </a:prstGeom>
          <a:noFill/>
        </p:spPr>
        <p:txBody>
          <a:bodyPr wrap="square" rtlCol="0">
            <a:spAutoFit/>
          </a:bodyPr>
          <a:lstStyle/>
          <a:p>
            <a:r>
              <a:rPr lang="en-IN" b="1" dirty="0">
                <a:latin typeface="Arial Narrow" panose="020B0606020202030204" pitchFamily="34" charset="0"/>
              </a:rPr>
              <a:t>UX Analysis</a:t>
            </a:r>
          </a:p>
        </p:txBody>
      </p:sp>
      <p:sp>
        <p:nvSpPr>
          <p:cNvPr id="7" name="TextBox 6">
            <a:extLst>
              <a:ext uri="{FF2B5EF4-FFF2-40B4-BE49-F238E27FC236}">
                <a16:creationId xmlns:a16="http://schemas.microsoft.com/office/drawing/2014/main" id="{AC35C7F3-BE36-4762-AAA2-BA848C5B8FBF}"/>
              </a:ext>
            </a:extLst>
          </p:cNvPr>
          <p:cNvSpPr txBox="1"/>
          <p:nvPr/>
        </p:nvSpPr>
        <p:spPr>
          <a:xfrm>
            <a:off x="718992" y="2737876"/>
            <a:ext cx="7415242" cy="1015663"/>
          </a:xfrm>
          <a:prstGeom prst="rect">
            <a:avLst/>
          </a:prstGeom>
          <a:noFill/>
        </p:spPr>
        <p:txBody>
          <a:bodyPr wrap="square" rtlCol="0">
            <a:spAutoFit/>
          </a:bodyPr>
          <a:lstStyle/>
          <a:p>
            <a:r>
              <a:rPr lang="en-IN" sz="2000" dirty="0">
                <a:latin typeface="Arial Narrow" panose="020B0606020202030204" pitchFamily="34" charset="0"/>
              </a:rPr>
              <a:t>The app isn’t particularly difficult to use, but there are some aspects that feel unfinished. Awkward for instance, such as login with mobile number. Missing of search button on Home screen.</a:t>
            </a:r>
          </a:p>
        </p:txBody>
      </p:sp>
      <p:sp>
        <p:nvSpPr>
          <p:cNvPr id="8" name="TextBox 7">
            <a:extLst>
              <a:ext uri="{FF2B5EF4-FFF2-40B4-BE49-F238E27FC236}">
                <a16:creationId xmlns:a16="http://schemas.microsoft.com/office/drawing/2014/main" id="{68BC8DF8-D39C-486F-8756-EE5101321F57}"/>
              </a:ext>
            </a:extLst>
          </p:cNvPr>
          <p:cNvSpPr txBox="1"/>
          <p:nvPr/>
        </p:nvSpPr>
        <p:spPr>
          <a:xfrm>
            <a:off x="718992" y="3750263"/>
            <a:ext cx="1773168" cy="323165"/>
          </a:xfrm>
          <a:prstGeom prst="rect">
            <a:avLst/>
          </a:prstGeom>
          <a:noFill/>
        </p:spPr>
        <p:txBody>
          <a:bodyPr wrap="square" rtlCol="0">
            <a:spAutoFit/>
          </a:bodyPr>
          <a:lstStyle/>
          <a:p>
            <a:r>
              <a:rPr lang="en-IN" sz="1500" b="1" dirty="0">
                <a:latin typeface="Arial Narrow" panose="020B0606020202030204" pitchFamily="34" charset="0"/>
              </a:rPr>
              <a:t>Layout:</a:t>
            </a:r>
          </a:p>
        </p:txBody>
      </p:sp>
      <p:sp>
        <p:nvSpPr>
          <p:cNvPr id="9" name="TextBox 8">
            <a:extLst>
              <a:ext uri="{FF2B5EF4-FFF2-40B4-BE49-F238E27FC236}">
                <a16:creationId xmlns:a16="http://schemas.microsoft.com/office/drawing/2014/main" id="{B76ADDF1-C49A-4B3D-BA91-484E50192492}"/>
              </a:ext>
            </a:extLst>
          </p:cNvPr>
          <p:cNvSpPr txBox="1"/>
          <p:nvPr/>
        </p:nvSpPr>
        <p:spPr>
          <a:xfrm>
            <a:off x="718992" y="2417987"/>
            <a:ext cx="1773168" cy="323165"/>
          </a:xfrm>
          <a:prstGeom prst="rect">
            <a:avLst/>
          </a:prstGeom>
          <a:noFill/>
        </p:spPr>
        <p:txBody>
          <a:bodyPr wrap="square" rtlCol="0">
            <a:spAutoFit/>
          </a:bodyPr>
          <a:lstStyle/>
          <a:p>
            <a:r>
              <a:rPr lang="en-IN" sz="1500" b="1" dirty="0">
                <a:latin typeface="Arial Narrow" panose="020B0606020202030204" pitchFamily="34" charset="0"/>
              </a:rPr>
              <a:t>Usability:</a:t>
            </a:r>
          </a:p>
        </p:txBody>
      </p:sp>
      <p:sp>
        <p:nvSpPr>
          <p:cNvPr id="10" name="TextBox 9">
            <a:extLst>
              <a:ext uri="{FF2B5EF4-FFF2-40B4-BE49-F238E27FC236}">
                <a16:creationId xmlns:a16="http://schemas.microsoft.com/office/drawing/2014/main" id="{69F5F57A-AEEB-4DD6-85C5-6A66FF6AF2DA}"/>
              </a:ext>
            </a:extLst>
          </p:cNvPr>
          <p:cNvSpPr txBox="1"/>
          <p:nvPr/>
        </p:nvSpPr>
        <p:spPr>
          <a:xfrm>
            <a:off x="718992" y="4070152"/>
            <a:ext cx="6249801" cy="1015663"/>
          </a:xfrm>
          <a:prstGeom prst="rect">
            <a:avLst/>
          </a:prstGeom>
          <a:noFill/>
        </p:spPr>
        <p:txBody>
          <a:bodyPr wrap="square" rtlCol="0">
            <a:spAutoFit/>
          </a:bodyPr>
          <a:lstStyle/>
          <a:p>
            <a:r>
              <a:rPr lang="en-IN" sz="2000" dirty="0">
                <a:latin typeface="Arial Narrow" panose="020B0606020202030204" pitchFamily="34" charset="0"/>
              </a:rPr>
              <a:t>The layout is simple, without login user would look through the expert list. But missing of search button make it uneasy to find the particular expert. The app is a limited extension of their website</a:t>
            </a:r>
            <a:r>
              <a:rPr lang="en-IN" dirty="0">
                <a:latin typeface="Arial Narrow" panose="020B0606020202030204" pitchFamily="34" charset="0"/>
              </a:rPr>
              <a:t>.</a:t>
            </a:r>
            <a:endParaRPr lang="en-IN" sz="2000" dirty="0">
              <a:latin typeface="Arial Narrow" panose="020B0606020202030204" pitchFamily="34" charset="0"/>
            </a:endParaRPr>
          </a:p>
        </p:txBody>
      </p:sp>
      <p:pic>
        <p:nvPicPr>
          <p:cNvPr id="11" name="Picture 10">
            <a:extLst>
              <a:ext uri="{FF2B5EF4-FFF2-40B4-BE49-F238E27FC236}">
                <a16:creationId xmlns:a16="http://schemas.microsoft.com/office/drawing/2014/main" id="{482D4430-34CF-41EE-B391-B4710DE1A641}"/>
              </a:ext>
            </a:extLst>
          </p:cNvPr>
          <p:cNvPicPr>
            <a:picLocks noChangeAspect="1"/>
          </p:cNvPicPr>
          <p:nvPr/>
        </p:nvPicPr>
        <p:blipFill>
          <a:blip r:embed="rId3"/>
          <a:stretch>
            <a:fillRect/>
          </a:stretch>
        </p:blipFill>
        <p:spPr>
          <a:xfrm>
            <a:off x="8754148" y="2453497"/>
            <a:ext cx="2142450" cy="3808800"/>
          </a:xfrm>
          <a:prstGeom prst="rect">
            <a:avLst/>
          </a:prstGeom>
        </p:spPr>
      </p:pic>
      <p:sp>
        <p:nvSpPr>
          <p:cNvPr id="3" name="Rectangle 2">
            <a:extLst>
              <a:ext uri="{FF2B5EF4-FFF2-40B4-BE49-F238E27FC236}">
                <a16:creationId xmlns:a16="http://schemas.microsoft.com/office/drawing/2014/main" id="{87661068-9E79-44EC-8E54-DD412D84A987}"/>
              </a:ext>
            </a:extLst>
          </p:cNvPr>
          <p:cNvSpPr/>
          <p:nvPr/>
        </p:nvSpPr>
        <p:spPr>
          <a:xfrm>
            <a:off x="8818632" y="3356992"/>
            <a:ext cx="1967028" cy="47075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F590FAAB-F1A5-4421-B67E-B28178B51034}"/>
              </a:ext>
            </a:extLst>
          </p:cNvPr>
          <p:cNvSpPr txBox="1"/>
          <p:nvPr/>
        </p:nvSpPr>
        <p:spPr>
          <a:xfrm>
            <a:off x="718992" y="5082539"/>
            <a:ext cx="1773168" cy="323165"/>
          </a:xfrm>
          <a:prstGeom prst="rect">
            <a:avLst/>
          </a:prstGeom>
          <a:noFill/>
        </p:spPr>
        <p:txBody>
          <a:bodyPr wrap="square" rtlCol="0">
            <a:spAutoFit/>
          </a:bodyPr>
          <a:lstStyle/>
          <a:p>
            <a:r>
              <a:rPr lang="en-IN" sz="1500" b="1" dirty="0">
                <a:latin typeface="Arial Narrow" panose="020B0606020202030204" pitchFamily="34" charset="0"/>
              </a:rPr>
              <a:t>Navigation Structure:</a:t>
            </a:r>
          </a:p>
        </p:txBody>
      </p:sp>
      <p:sp>
        <p:nvSpPr>
          <p:cNvPr id="13" name="TextBox 12">
            <a:extLst>
              <a:ext uri="{FF2B5EF4-FFF2-40B4-BE49-F238E27FC236}">
                <a16:creationId xmlns:a16="http://schemas.microsoft.com/office/drawing/2014/main" id="{FC8095D4-E21C-494E-BEAC-F0D825228310}"/>
              </a:ext>
            </a:extLst>
          </p:cNvPr>
          <p:cNvSpPr txBox="1"/>
          <p:nvPr/>
        </p:nvSpPr>
        <p:spPr>
          <a:xfrm>
            <a:off x="718992" y="5402429"/>
            <a:ext cx="6776658" cy="707886"/>
          </a:xfrm>
          <a:prstGeom prst="rect">
            <a:avLst/>
          </a:prstGeom>
          <a:noFill/>
        </p:spPr>
        <p:txBody>
          <a:bodyPr wrap="square" rtlCol="0">
            <a:spAutoFit/>
          </a:bodyPr>
          <a:lstStyle/>
          <a:p>
            <a:r>
              <a:rPr lang="en-IN" sz="2000" dirty="0">
                <a:latin typeface="Arial Narrow" panose="020B0606020202030204" pitchFamily="34" charset="0"/>
              </a:rPr>
              <a:t>Navigation is not so user friendly, user need to go through the categories of expert.</a:t>
            </a:r>
          </a:p>
        </p:txBody>
      </p:sp>
    </p:spTree>
    <p:extLst>
      <p:ext uri="{BB962C8B-B14F-4D97-AF65-F5344CB8AC3E}">
        <p14:creationId xmlns:p14="http://schemas.microsoft.com/office/powerpoint/2010/main" val="2951775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4676-CC6F-40AE-B8CC-FA1DF2401C6F}"/>
              </a:ext>
            </a:extLst>
          </p:cNvPr>
          <p:cNvSpPr>
            <a:spLocks noGrp="1"/>
          </p:cNvSpPr>
          <p:nvPr>
            <p:ph type="title"/>
          </p:nvPr>
        </p:nvSpPr>
        <p:spPr/>
        <p:txBody>
          <a:bodyPr>
            <a:normAutofit fontScale="90000"/>
          </a:bodyPr>
          <a:lstStyle/>
          <a:p>
            <a:r>
              <a:rPr lang="en-IN" sz="5000" dirty="0"/>
              <a:t>“Ask an Expert” app </a:t>
            </a:r>
            <a:br>
              <a:rPr lang="en-IN" dirty="0"/>
            </a:br>
            <a:endParaRPr lang="en-IN" dirty="0"/>
          </a:p>
        </p:txBody>
      </p:sp>
      <p:pic>
        <p:nvPicPr>
          <p:cNvPr id="5" name="Picture 4">
            <a:extLst>
              <a:ext uri="{FF2B5EF4-FFF2-40B4-BE49-F238E27FC236}">
                <a16:creationId xmlns:a16="http://schemas.microsoft.com/office/drawing/2014/main" id="{D8BC2276-9808-4110-B03F-FA3780E393E7}"/>
              </a:ext>
            </a:extLst>
          </p:cNvPr>
          <p:cNvPicPr>
            <a:picLocks noChangeAspect="1"/>
          </p:cNvPicPr>
          <p:nvPr/>
        </p:nvPicPr>
        <p:blipFill>
          <a:blip r:embed="rId2"/>
          <a:stretch>
            <a:fillRect/>
          </a:stretch>
        </p:blipFill>
        <p:spPr>
          <a:xfrm>
            <a:off x="9164686" y="732688"/>
            <a:ext cx="1682681" cy="1511238"/>
          </a:xfrm>
          <a:prstGeom prst="rect">
            <a:avLst/>
          </a:prstGeom>
        </p:spPr>
      </p:pic>
      <p:sp>
        <p:nvSpPr>
          <p:cNvPr id="6" name="TextBox 5">
            <a:extLst>
              <a:ext uri="{FF2B5EF4-FFF2-40B4-BE49-F238E27FC236}">
                <a16:creationId xmlns:a16="http://schemas.microsoft.com/office/drawing/2014/main" id="{86EA498B-F0D1-406A-BD5A-D681F8D62FB3}"/>
              </a:ext>
            </a:extLst>
          </p:cNvPr>
          <p:cNvSpPr txBox="1"/>
          <p:nvPr/>
        </p:nvSpPr>
        <p:spPr>
          <a:xfrm>
            <a:off x="672712" y="2019533"/>
            <a:ext cx="5172715" cy="369332"/>
          </a:xfrm>
          <a:prstGeom prst="rect">
            <a:avLst/>
          </a:prstGeom>
          <a:noFill/>
        </p:spPr>
        <p:txBody>
          <a:bodyPr wrap="square" rtlCol="0">
            <a:spAutoFit/>
          </a:bodyPr>
          <a:lstStyle/>
          <a:p>
            <a:r>
              <a:rPr lang="en-IN" b="1" dirty="0">
                <a:latin typeface="Arial Narrow" panose="020B0606020202030204" pitchFamily="34" charset="0"/>
              </a:rPr>
              <a:t>UX Analysis</a:t>
            </a:r>
          </a:p>
        </p:txBody>
      </p:sp>
      <p:sp>
        <p:nvSpPr>
          <p:cNvPr id="7" name="TextBox 6">
            <a:extLst>
              <a:ext uri="{FF2B5EF4-FFF2-40B4-BE49-F238E27FC236}">
                <a16:creationId xmlns:a16="http://schemas.microsoft.com/office/drawing/2014/main" id="{AC35C7F3-BE36-4762-AAA2-BA848C5B8FBF}"/>
              </a:ext>
            </a:extLst>
          </p:cNvPr>
          <p:cNvSpPr txBox="1"/>
          <p:nvPr/>
        </p:nvSpPr>
        <p:spPr>
          <a:xfrm>
            <a:off x="718991" y="2799380"/>
            <a:ext cx="10754017" cy="400110"/>
          </a:xfrm>
          <a:prstGeom prst="rect">
            <a:avLst/>
          </a:prstGeom>
          <a:noFill/>
        </p:spPr>
        <p:txBody>
          <a:bodyPr wrap="square" rtlCol="0">
            <a:spAutoFit/>
          </a:bodyPr>
          <a:lstStyle/>
          <a:p>
            <a:r>
              <a:rPr lang="en-IN" sz="2000" dirty="0">
                <a:latin typeface="Arial Narrow" panose="020B0606020202030204" pitchFamily="34" charset="0"/>
              </a:rPr>
              <a:t>This app is pretty much compatible with web and Android 4.1 or later versions. </a:t>
            </a:r>
          </a:p>
        </p:txBody>
      </p:sp>
      <p:sp>
        <p:nvSpPr>
          <p:cNvPr id="8" name="TextBox 7">
            <a:extLst>
              <a:ext uri="{FF2B5EF4-FFF2-40B4-BE49-F238E27FC236}">
                <a16:creationId xmlns:a16="http://schemas.microsoft.com/office/drawing/2014/main" id="{68BC8DF8-D39C-486F-8756-EE5101321F57}"/>
              </a:ext>
            </a:extLst>
          </p:cNvPr>
          <p:cNvSpPr txBox="1"/>
          <p:nvPr/>
        </p:nvSpPr>
        <p:spPr>
          <a:xfrm>
            <a:off x="718991" y="2420035"/>
            <a:ext cx="1773168" cy="323165"/>
          </a:xfrm>
          <a:prstGeom prst="rect">
            <a:avLst/>
          </a:prstGeom>
          <a:noFill/>
        </p:spPr>
        <p:txBody>
          <a:bodyPr wrap="square" rtlCol="0">
            <a:spAutoFit/>
          </a:bodyPr>
          <a:lstStyle/>
          <a:p>
            <a:r>
              <a:rPr lang="en-IN" sz="1500" b="1" dirty="0">
                <a:latin typeface="Arial Narrow" panose="020B0606020202030204" pitchFamily="34" charset="0"/>
              </a:rPr>
              <a:t>Compatibility:</a:t>
            </a:r>
          </a:p>
        </p:txBody>
      </p:sp>
      <p:sp>
        <p:nvSpPr>
          <p:cNvPr id="10" name="TextBox 9">
            <a:extLst>
              <a:ext uri="{FF2B5EF4-FFF2-40B4-BE49-F238E27FC236}">
                <a16:creationId xmlns:a16="http://schemas.microsoft.com/office/drawing/2014/main" id="{EF92AF8B-C91B-48FE-9B91-DB10EBA8CB8B}"/>
              </a:ext>
            </a:extLst>
          </p:cNvPr>
          <p:cNvSpPr txBox="1"/>
          <p:nvPr/>
        </p:nvSpPr>
        <p:spPr>
          <a:xfrm>
            <a:off x="718991" y="3255670"/>
            <a:ext cx="1773168" cy="323165"/>
          </a:xfrm>
          <a:prstGeom prst="rect">
            <a:avLst/>
          </a:prstGeom>
          <a:noFill/>
        </p:spPr>
        <p:txBody>
          <a:bodyPr wrap="square" rtlCol="0">
            <a:spAutoFit/>
          </a:bodyPr>
          <a:lstStyle/>
          <a:p>
            <a:r>
              <a:rPr lang="en-IN" sz="1500" b="1" dirty="0">
                <a:latin typeface="Arial Narrow" panose="020B0606020202030204" pitchFamily="34" charset="0"/>
              </a:rPr>
              <a:t>Differentiation:</a:t>
            </a:r>
          </a:p>
        </p:txBody>
      </p:sp>
      <p:sp>
        <p:nvSpPr>
          <p:cNvPr id="11" name="TextBox 10">
            <a:extLst>
              <a:ext uri="{FF2B5EF4-FFF2-40B4-BE49-F238E27FC236}">
                <a16:creationId xmlns:a16="http://schemas.microsoft.com/office/drawing/2014/main" id="{32062A64-5388-4EF1-A7DE-7CB28BD11163}"/>
              </a:ext>
            </a:extLst>
          </p:cNvPr>
          <p:cNvSpPr txBox="1"/>
          <p:nvPr/>
        </p:nvSpPr>
        <p:spPr>
          <a:xfrm>
            <a:off x="718991" y="4706858"/>
            <a:ext cx="1773168" cy="323165"/>
          </a:xfrm>
          <a:prstGeom prst="rect">
            <a:avLst/>
          </a:prstGeom>
          <a:noFill/>
        </p:spPr>
        <p:txBody>
          <a:bodyPr wrap="square" rtlCol="0">
            <a:spAutoFit/>
          </a:bodyPr>
          <a:lstStyle/>
          <a:p>
            <a:r>
              <a:rPr lang="en-IN" sz="1500" b="1" dirty="0">
                <a:latin typeface="Arial Narrow" panose="020B0606020202030204" pitchFamily="34" charset="0"/>
              </a:rPr>
              <a:t>Calls to Action:</a:t>
            </a:r>
          </a:p>
        </p:txBody>
      </p:sp>
      <p:sp>
        <p:nvSpPr>
          <p:cNvPr id="12" name="TextBox 11">
            <a:extLst>
              <a:ext uri="{FF2B5EF4-FFF2-40B4-BE49-F238E27FC236}">
                <a16:creationId xmlns:a16="http://schemas.microsoft.com/office/drawing/2014/main" id="{39A6F325-5EAE-413E-87EC-24F24C4BC939}"/>
              </a:ext>
            </a:extLst>
          </p:cNvPr>
          <p:cNvSpPr txBox="1"/>
          <p:nvPr/>
        </p:nvSpPr>
        <p:spPr>
          <a:xfrm>
            <a:off x="718991" y="3635015"/>
            <a:ext cx="10754017" cy="1015663"/>
          </a:xfrm>
          <a:prstGeom prst="rect">
            <a:avLst/>
          </a:prstGeom>
          <a:noFill/>
        </p:spPr>
        <p:txBody>
          <a:bodyPr wrap="square" rtlCol="0">
            <a:spAutoFit/>
          </a:bodyPr>
          <a:lstStyle/>
          <a:p>
            <a:r>
              <a:rPr lang="en-IN" sz="2000" dirty="0">
                <a:latin typeface="Arial Narrow" panose="020B0606020202030204" pitchFamily="34" charset="0"/>
              </a:rPr>
              <a:t>This app does not meet all the requirement and specification as, I am looking for my project. But it follows the same concept of On-Demand, Private Messaging, Expert Network and Micro Blogging features, to enable connection to expertise. It lack in searching feature and in over all user experience.</a:t>
            </a:r>
          </a:p>
        </p:txBody>
      </p:sp>
      <p:sp>
        <p:nvSpPr>
          <p:cNvPr id="13" name="TextBox 12">
            <a:extLst>
              <a:ext uri="{FF2B5EF4-FFF2-40B4-BE49-F238E27FC236}">
                <a16:creationId xmlns:a16="http://schemas.microsoft.com/office/drawing/2014/main" id="{72675CC3-B7F9-4FFD-B717-2AEF9FA56DEE}"/>
              </a:ext>
            </a:extLst>
          </p:cNvPr>
          <p:cNvSpPr txBox="1"/>
          <p:nvPr/>
        </p:nvSpPr>
        <p:spPr>
          <a:xfrm>
            <a:off x="718991" y="5086205"/>
            <a:ext cx="10754017" cy="707886"/>
          </a:xfrm>
          <a:prstGeom prst="rect">
            <a:avLst/>
          </a:prstGeom>
          <a:noFill/>
        </p:spPr>
        <p:txBody>
          <a:bodyPr wrap="square" rtlCol="0">
            <a:spAutoFit/>
          </a:bodyPr>
          <a:lstStyle/>
          <a:p>
            <a:r>
              <a:rPr lang="en-IN" sz="2000" dirty="0">
                <a:latin typeface="Arial Narrow" panose="020B0606020202030204" pitchFamily="34" charset="0"/>
              </a:rPr>
              <a:t>Users are free to browse the app but with annoying notifications pushing them to sign up. At any time, they can access the sign up option from the home screen. The sign-up/login process present requires mobile number. </a:t>
            </a:r>
          </a:p>
        </p:txBody>
      </p:sp>
    </p:spTree>
    <p:extLst>
      <p:ext uri="{BB962C8B-B14F-4D97-AF65-F5344CB8AC3E}">
        <p14:creationId xmlns:p14="http://schemas.microsoft.com/office/powerpoint/2010/main" val="1323484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22B3B"/>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EA498B-F0D1-406A-BD5A-D681F8D62FB3}"/>
              </a:ext>
            </a:extLst>
          </p:cNvPr>
          <p:cNvSpPr txBox="1"/>
          <p:nvPr/>
        </p:nvSpPr>
        <p:spPr>
          <a:xfrm>
            <a:off x="672713" y="2019533"/>
            <a:ext cx="1761948" cy="369332"/>
          </a:xfrm>
          <a:prstGeom prst="rect">
            <a:avLst/>
          </a:prstGeom>
          <a:noFill/>
        </p:spPr>
        <p:txBody>
          <a:bodyPr wrap="square" rtlCol="0">
            <a:spAutoFit/>
          </a:bodyPr>
          <a:lstStyle/>
          <a:p>
            <a:r>
              <a:rPr lang="en-IN" b="1" dirty="0">
                <a:latin typeface="Arial Narrow" panose="020B0606020202030204" pitchFamily="34" charset="0"/>
              </a:rPr>
              <a:t>KEY OBJECTIVE</a:t>
            </a:r>
            <a:r>
              <a:rPr lang="en-IN" dirty="0">
                <a:latin typeface="Arial Narrow" panose="020B0606020202030204" pitchFamily="34" charset="0"/>
              </a:rPr>
              <a:t>:</a:t>
            </a:r>
          </a:p>
        </p:txBody>
      </p:sp>
      <p:sp>
        <p:nvSpPr>
          <p:cNvPr id="7" name="TextBox 6">
            <a:extLst>
              <a:ext uri="{FF2B5EF4-FFF2-40B4-BE49-F238E27FC236}">
                <a16:creationId xmlns:a16="http://schemas.microsoft.com/office/drawing/2014/main" id="{AC35C7F3-BE36-4762-AAA2-BA848C5B8FBF}"/>
              </a:ext>
            </a:extLst>
          </p:cNvPr>
          <p:cNvSpPr txBox="1"/>
          <p:nvPr/>
        </p:nvSpPr>
        <p:spPr>
          <a:xfrm>
            <a:off x="746106" y="2737590"/>
            <a:ext cx="7881791" cy="2554545"/>
          </a:xfrm>
          <a:prstGeom prst="rect">
            <a:avLst/>
          </a:prstGeom>
          <a:noFill/>
        </p:spPr>
        <p:txBody>
          <a:bodyPr wrap="square" rtlCol="0">
            <a:spAutoFit/>
          </a:bodyPr>
          <a:lstStyle/>
          <a:p>
            <a:r>
              <a:rPr lang="en-IN" sz="2000" dirty="0">
                <a:latin typeface="Arial Narrow" panose="020B0606020202030204" pitchFamily="34" charset="0"/>
              </a:rPr>
              <a:t>In this app user will find some poses and exercises yoga to do during pregnancy</a:t>
            </a:r>
          </a:p>
          <a:p>
            <a:endParaRPr lang="en-IN" sz="2000" dirty="0">
              <a:latin typeface="Arial Narrow" panose="020B0606020202030204" pitchFamily="34" charset="0"/>
            </a:endParaRPr>
          </a:p>
          <a:p>
            <a:r>
              <a:rPr lang="en-IN" sz="2000" dirty="0">
                <a:latin typeface="Arial Narrow" panose="020B0606020202030204" pitchFamily="34" charset="0"/>
              </a:rPr>
              <a:t>Bottom line</a:t>
            </a:r>
          </a:p>
          <a:p>
            <a:pPr marL="342900" indent="-342900">
              <a:buFont typeface="Arial" panose="020B0604020202020204" pitchFamily="34" charset="0"/>
              <a:buChar char="•"/>
            </a:pPr>
            <a:r>
              <a:rPr lang="en-IN" sz="2000" dirty="0">
                <a:latin typeface="Arial Narrow" panose="020B0606020202030204" pitchFamily="34" charset="0"/>
              </a:rPr>
              <a:t>This app is free</a:t>
            </a:r>
          </a:p>
          <a:p>
            <a:pPr marL="342900" indent="-342900">
              <a:buFont typeface="Arial" panose="020B0604020202020204" pitchFamily="34" charset="0"/>
              <a:buChar char="•"/>
            </a:pPr>
            <a:r>
              <a:rPr lang="en-IN" sz="2000" dirty="0">
                <a:latin typeface="Arial Narrow" panose="020B0606020202030204" pitchFamily="34" charset="0"/>
              </a:rPr>
              <a:t>No need to sign in/ sign up</a:t>
            </a:r>
          </a:p>
          <a:p>
            <a:pPr marL="342900" indent="-342900">
              <a:buFont typeface="Arial" panose="020B0604020202020204" pitchFamily="34" charset="0"/>
              <a:buChar char="•"/>
            </a:pPr>
            <a:r>
              <a:rPr lang="en-IN" sz="2000" dirty="0">
                <a:latin typeface="Arial Narrow" panose="020B0606020202030204" pitchFamily="34" charset="0"/>
              </a:rPr>
              <a:t>Very basic structure and design</a:t>
            </a:r>
          </a:p>
          <a:p>
            <a:pPr marL="342900" indent="-342900">
              <a:buFont typeface="Arial" panose="020B0604020202020204" pitchFamily="34" charset="0"/>
              <a:buChar char="•"/>
            </a:pPr>
            <a:r>
              <a:rPr lang="en-IN" sz="2000" dirty="0">
                <a:latin typeface="Arial Narrow" panose="020B0606020202030204" pitchFamily="34" charset="0"/>
              </a:rPr>
              <a:t>Easy to use with timer</a:t>
            </a:r>
          </a:p>
          <a:p>
            <a:endParaRPr lang="en-IN" sz="2000" dirty="0">
              <a:latin typeface="Agency FB" panose="020B0503020202020204" pitchFamily="34" charset="0"/>
            </a:endParaRPr>
          </a:p>
        </p:txBody>
      </p:sp>
      <p:pic>
        <p:nvPicPr>
          <p:cNvPr id="9" name="Picture 8">
            <a:extLst>
              <a:ext uri="{FF2B5EF4-FFF2-40B4-BE49-F238E27FC236}">
                <a16:creationId xmlns:a16="http://schemas.microsoft.com/office/drawing/2014/main" id="{6D2B344B-774D-462A-B013-F18471A18C8A}"/>
              </a:ext>
            </a:extLst>
          </p:cNvPr>
          <p:cNvPicPr>
            <a:picLocks noChangeAspect="1"/>
          </p:cNvPicPr>
          <p:nvPr/>
        </p:nvPicPr>
        <p:blipFill>
          <a:blip r:embed="rId2"/>
          <a:stretch>
            <a:fillRect/>
          </a:stretch>
        </p:blipFill>
        <p:spPr>
          <a:xfrm>
            <a:off x="8921081" y="2493370"/>
            <a:ext cx="2169887" cy="3857576"/>
          </a:xfrm>
          <a:prstGeom prst="rect">
            <a:avLst/>
          </a:prstGeom>
        </p:spPr>
      </p:pic>
      <p:sp>
        <p:nvSpPr>
          <p:cNvPr id="10" name="Title 1">
            <a:extLst>
              <a:ext uri="{FF2B5EF4-FFF2-40B4-BE49-F238E27FC236}">
                <a16:creationId xmlns:a16="http://schemas.microsoft.com/office/drawing/2014/main" id="{FD7BCC8A-5ECC-49E9-BBE4-054D482B1083}"/>
              </a:ext>
            </a:extLst>
          </p:cNvPr>
          <p:cNvSpPr>
            <a:spLocks noGrp="1"/>
          </p:cNvSpPr>
          <p:nvPr>
            <p:ph type="title"/>
          </p:nvPr>
        </p:nvSpPr>
        <p:spPr>
          <a:xfrm>
            <a:off x="1295402" y="732688"/>
            <a:ext cx="9601196" cy="1303867"/>
          </a:xfrm>
        </p:spPr>
        <p:txBody>
          <a:bodyPr>
            <a:normAutofit/>
          </a:bodyPr>
          <a:lstStyle/>
          <a:p>
            <a:r>
              <a:rPr lang="en-IN" dirty="0"/>
              <a:t>Pregnancy yoga Exercises</a:t>
            </a:r>
          </a:p>
        </p:txBody>
      </p:sp>
      <p:pic>
        <p:nvPicPr>
          <p:cNvPr id="11" name="Picture 10">
            <a:extLst>
              <a:ext uri="{FF2B5EF4-FFF2-40B4-BE49-F238E27FC236}">
                <a16:creationId xmlns:a16="http://schemas.microsoft.com/office/drawing/2014/main" id="{8013B973-1670-42DA-833A-C210C70ADF83}"/>
              </a:ext>
            </a:extLst>
          </p:cNvPr>
          <p:cNvPicPr>
            <a:picLocks noChangeAspect="1"/>
          </p:cNvPicPr>
          <p:nvPr/>
        </p:nvPicPr>
        <p:blipFill>
          <a:blip r:embed="rId3"/>
          <a:stretch>
            <a:fillRect/>
          </a:stretch>
        </p:blipFill>
        <p:spPr>
          <a:xfrm>
            <a:off x="9286460" y="732688"/>
            <a:ext cx="1439131" cy="1511238"/>
          </a:xfrm>
          <a:prstGeom prst="rect">
            <a:avLst/>
          </a:prstGeom>
        </p:spPr>
      </p:pic>
    </p:spTree>
    <p:extLst>
      <p:ext uri="{BB962C8B-B14F-4D97-AF65-F5344CB8AC3E}">
        <p14:creationId xmlns:p14="http://schemas.microsoft.com/office/powerpoint/2010/main" val="1395768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22B3B"/>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EA498B-F0D1-406A-BD5A-D681F8D62FB3}"/>
              </a:ext>
            </a:extLst>
          </p:cNvPr>
          <p:cNvSpPr txBox="1"/>
          <p:nvPr/>
        </p:nvSpPr>
        <p:spPr>
          <a:xfrm>
            <a:off x="672713" y="2019533"/>
            <a:ext cx="2255612" cy="369332"/>
          </a:xfrm>
          <a:prstGeom prst="rect">
            <a:avLst/>
          </a:prstGeom>
          <a:noFill/>
        </p:spPr>
        <p:txBody>
          <a:bodyPr wrap="square" rtlCol="0">
            <a:spAutoFit/>
          </a:bodyPr>
          <a:lstStyle/>
          <a:p>
            <a:r>
              <a:rPr lang="en-IN" b="1" dirty="0">
                <a:latin typeface="Arial Narrow" panose="020B0606020202030204" pitchFamily="34" charset="0"/>
              </a:rPr>
              <a:t>OVERALL STRATEGY</a:t>
            </a:r>
            <a:r>
              <a:rPr lang="en-IN" dirty="0">
                <a:latin typeface="Arial Narrow" panose="020B0606020202030204" pitchFamily="34" charset="0"/>
              </a:rPr>
              <a:t>:</a:t>
            </a:r>
          </a:p>
        </p:txBody>
      </p:sp>
      <p:sp>
        <p:nvSpPr>
          <p:cNvPr id="7" name="TextBox 6">
            <a:extLst>
              <a:ext uri="{FF2B5EF4-FFF2-40B4-BE49-F238E27FC236}">
                <a16:creationId xmlns:a16="http://schemas.microsoft.com/office/drawing/2014/main" id="{AC35C7F3-BE36-4762-AAA2-BA848C5B8FBF}"/>
              </a:ext>
            </a:extLst>
          </p:cNvPr>
          <p:cNvSpPr txBox="1"/>
          <p:nvPr/>
        </p:nvSpPr>
        <p:spPr>
          <a:xfrm>
            <a:off x="746106" y="2737590"/>
            <a:ext cx="7808863" cy="2862322"/>
          </a:xfrm>
          <a:prstGeom prst="rect">
            <a:avLst/>
          </a:prstGeom>
          <a:noFill/>
        </p:spPr>
        <p:txBody>
          <a:bodyPr wrap="square" rtlCol="0">
            <a:spAutoFit/>
          </a:bodyPr>
          <a:lstStyle/>
          <a:p>
            <a:r>
              <a:rPr lang="en-IN" sz="2000" dirty="0">
                <a:latin typeface="Arial Narrow" panose="020B0606020202030204" pitchFamily="34" charset="0"/>
              </a:rPr>
              <a:t>The strategy of this app is to give users a way to get stated doing yoga without any distraction. Just choose the yoga pose from provided list and start doing it with the timer. Once done click on button and do next exercise</a:t>
            </a:r>
          </a:p>
          <a:p>
            <a:endParaRPr lang="en-IN" sz="2000" dirty="0">
              <a:latin typeface="Arial Narrow" panose="020B0606020202030204" pitchFamily="34" charset="0"/>
            </a:endParaRPr>
          </a:p>
          <a:p>
            <a:r>
              <a:rPr lang="en-IN" sz="2000" dirty="0">
                <a:latin typeface="Arial Narrow" panose="020B0606020202030204" pitchFamily="34" charset="0"/>
              </a:rPr>
              <a:t>Bottom line</a:t>
            </a:r>
          </a:p>
          <a:p>
            <a:pPr marL="342900" indent="-342900">
              <a:buFont typeface="Arial" panose="020B0604020202020204" pitchFamily="34" charset="0"/>
              <a:buChar char="•"/>
            </a:pPr>
            <a:r>
              <a:rPr lang="en-IN" sz="2000" dirty="0">
                <a:latin typeface="Arial Narrow" panose="020B0606020202030204" pitchFamily="34" charset="0"/>
              </a:rPr>
              <a:t>Categories are Exercises, Apps, Settings and calendar</a:t>
            </a:r>
          </a:p>
          <a:p>
            <a:pPr marL="342900" indent="-342900">
              <a:buFont typeface="Arial" panose="020B0604020202020204" pitchFamily="34" charset="0"/>
              <a:buChar char="•"/>
            </a:pPr>
            <a:r>
              <a:rPr lang="en-IN" sz="2000" dirty="0">
                <a:latin typeface="Arial Narrow" panose="020B0606020202030204" pitchFamily="34" charset="0"/>
              </a:rPr>
              <a:t>Calendar help to keep the track of yoga </a:t>
            </a:r>
          </a:p>
          <a:p>
            <a:pPr marL="342900" indent="-342900">
              <a:buFont typeface="Arial" panose="020B0604020202020204" pitchFamily="34" charset="0"/>
              <a:buChar char="•"/>
            </a:pPr>
            <a:r>
              <a:rPr lang="en-IN" sz="2000" dirty="0">
                <a:latin typeface="Arial Narrow" panose="020B0606020202030204" pitchFamily="34" charset="0"/>
              </a:rPr>
              <a:t>In setting user will able to set the reminder alarm for yoga</a:t>
            </a:r>
          </a:p>
          <a:p>
            <a:pPr marL="342900" indent="-342900">
              <a:buFont typeface="Arial" panose="020B0604020202020204" pitchFamily="34" charset="0"/>
              <a:buChar char="•"/>
            </a:pPr>
            <a:r>
              <a:rPr lang="en-IN" sz="2000" dirty="0">
                <a:latin typeface="Arial Narrow" panose="020B0606020202030204" pitchFamily="34" charset="0"/>
              </a:rPr>
              <a:t>They have a great rating on the app store </a:t>
            </a:r>
          </a:p>
        </p:txBody>
      </p:sp>
      <p:pic>
        <p:nvPicPr>
          <p:cNvPr id="4" name="Picture 3">
            <a:extLst>
              <a:ext uri="{FF2B5EF4-FFF2-40B4-BE49-F238E27FC236}">
                <a16:creationId xmlns:a16="http://schemas.microsoft.com/office/drawing/2014/main" id="{295BE098-9C61-4E60-B4E4-A2F2BBDC9720}"/>
              </a:ext>
            </a:extLst>
          </p:cNvPr>
          <p:cNvPicPr>
            <a:picLocks noChangeAspect="1"/>
          </p:cNvPicPr>
          <p:nvPr/>
        </p:nvPicPr>
        <p:blipFill>
          <a:blip r:embed="rId2"/>
          <a:stretch>
            <a:fillRect/>
          </a:stretch>
        </p:blipFill>
        <p:spPr>
          <a:xfrm>
            <a:off x="8704917" y="2493370"/>
            <a:ext cx="2142450" cy="3808800"/>
          </a:xfrm>
          <a:prstGeom prst="rect">
            <a:avLst/>
          </a:prstGeom>
        </p:spPr>
      </p:pic>
      <p:pic>
        <p:nvPicPr>
          <p:cNvPr id="9" name="Picture 8">
            <a:extLst>
              <a:ext uri="{FF2B5EF4-FFF2-40B4-BE49-F238E27FC236}">
                <a16:creationId xmlns:a16="http://schemas.microsoft.com/office/drawing/2014/main" id="{A39D6796-DA11-4F0A-B46F-BD4F34B15E33}"/>
              </a:ext>
            </a:extLst>
          </p:cNvPr>
          <p:cNvPicPr>
            <a:picLocks noChangeAspect="1"/>
          </p:cNvPicPr>
          <p:nvPr/>
        </p:nvPicPr>
        <p:blipFill>
          <a:blip r:embed="rId3"/>
          <a:stretch>
            <a:fillRect/>
          </a:stretch>
        </p:blipFill>
        <p:spPr>
          <a:xfrm>
            <a:off x="5290303" y="5304980"/>
            <a:ext cx="2916344" cy="746523"/>
          </a:xfrm>
          <a:prstGeom prst="rect">
            <a:avLst/>
          </a:prstGeom>
        </p:spPr>
      </p:pic>
      <p:sp>
        <p:nvSpPr>
          <p:cNvPr id="10" name="Title 1">
            <a:extLst>
              <a:ext uri="{FF2B5EF4-FFF2-40B4-BE49-F238E27FC236}">
                <a16:creationId xmlns:a16="http://schemas.microsoft.com/office/drawing/2014/main" id="{34ECD4AC-76A6-4C96-9304-E219C2E81E3B}"/>
              </a:ext>
            </a:extLst>
          </p:cNvPr>
          <p:cNvSpPr>
            <a:spLocks noGrp="1"/>
          </p:cNvSpPr>
          <p:nvPr>
            <p:ph type="title"/>
          </p:nvPr>
        </p:nvSpPr>
        <p:spPr>
          <a:xfrm>
            <a:off x="1306795" y="732688"/>
            <a:ext cx="9601196" cy="1303867"/>
          </a:xfrm>
        </p:spPr>
        <p:txBody>
          <a:bodyPr>
            <a:normAutofit/>
          </a:bodyPr>
          <a:lstStyle/>
          <a:p>
            <a:r>
              <a:rPr lang="en-IN" dirty="0"/>
              <a:t>Pregnancy yoga Exercises</a:t>
            </a:r>
          </a:p>
        </p:txBody>
      </p:sp>
      <p:pic>
        <p:nvPicPr>
          <p:cNvPr id="11" name="Picture 10">
            <a:extLst>
              <a:ext uri="{FF2B5EF4-FFF2-40B4-BE49-F238E27FC236}">
                <a16:creationId xmlns:a16="http://schemas.microsoft.com/office/drawing/2014/main" id="{B2429E45-9B8E-4976-BDCB-566C84E9373B}"/>
              </a:ext>
            </a:extLst>
          </p:cNvPr>
          <p:cNvPicPr>
            <a:picLocks noChangeAspect="1"/>
          </p:cNvPicPr>
          <p:nvPr/>
        </p:nvPicPr>
        <p:blipFill>
          <a:blip r:embed="rId4"/>
          <a:stretch>
            <a:fillRect/>
          </a:stretch>
        </p:blipFill>
        <p:spPr>
          <a:xfrm>
            <a:off x="9286460" y="732688"/>
            <a:ext cx="1439131" cy="1511238"/>
          </a:xfrm>
          <a:prstGeom prst="rect">
            <a:avLst/>
          </a:prstGeom>
        </p:spPr>
      </p:pic>
    </p:spTree>
    <p:extLst>
      <p:ext uri="{BB962C8B-B14F-4D97-AF65-F5344CB8AC3E}">
        <p14:creationId xmlns:p14="http://schemas.microsoft.com/office/powerpoint/2010/main" val="1201899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2B3B"/>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EA498B-F0D1-406A-BD5A-D681F8D62FB3}"/>
              </a:ext>
            </a:extLst>
          </p:cNvPr>
          <p:cNvSpPr txBox="1"/>
          <p:nvPr/>
        </p:nvSpPr>
        <p:spPr>
          <a:xfrm>
            <a:off x="672712" y="2019533"/>
            <a:ext cx="5172715" cy="369332"/>
          </a:xfrm>
          <a:prstGeom prst="rect">
            <a:avLst/>
          </a:prstGeom>
          <a:noFill/>
        </p:spPr>
        <p:txBody>
          <a:bodyPr wrap="square" rtlCol="0">
            <a:spAutoFit/>
          </a:bodyPr>
          <a:lstStyle/>
          <a:p>
            <a:r>
              <a:rPr lang="en-IN" b="1" dirty="0">
                <a:latin typeface="Arial Narrow" panose="020B0606020202030204" pitchFamily="34" charset="0"/>
              </a:rPr>
              <a:t>MARKETING PROFILE AND MARKETING ADVANTAGE:</a:t>
            </a:r>
          </a:p>
        </p:txBody>
      </p:sp>
      <p:sp>
        <p:nvSpPr>
          <p:cNvPr id="7" name="TextBox 6">
            <a:extLst>
              <a:ext uri="{FF2B5EF4-FFF2-40B4-BE49-F238E27FC236}">
                <a16:creationId xmlns:a16="http://schemas.microsoft.com/office/drawing/2014/main" id="{AC35C7F3-BE36-4762-AAA2-BA848C5B8FBF}"/>
              </a:ext>
            </a:extLst>
          </p:cNvPr>
          <p:cNvSpPr txBox="1"/>
          <p:nvPr/>
        </p:nvSpPr>
        <p:spPr>
          <a:xfrm>
            <a:off x="789115" y="2743200"/>
            <a:ext cx="6968045" cy="2554545"/>
          </a:xfrm>
          <a:prstGeom prst="rect">
            <a:avLst/>
          </a:prstGeom>
          <a:noFill/>
        </p:spPr>
        <p:txBody>
          <a:bodyPr wrap="square" rtlCol="0">
            <a:spAutoFit/>
          </a:bodyPr>
          <a:lstStyle/>
          <a:p>
            <a:r>
              <a:rPr lang="en-IN" sz="2000" dirty="0">
                <a:latin typeface="Arial Narrow" panose="020B0606020202030204" pitchFamily="34" charset="0"/>
              </a:rPr>
              <a:t>I don’t find any presence of this app on social media. But in google play store they are able to attract the user and installed more than </a:t>
            </a:r>
            <a:r>
              <a:rPr lang="en-IN" sz="2000" b="1" dirty="0">
                <a:latin typeface="Arial Narrow" panose="020B0606020202030204" pitchFamily="34" charset="0"/>
              </a:rPr>
              <a:t>100,000+</a:t>
            </a:r>
            <a:r>
              <a:rPr lang="en-IN" sz="2000" dirty="0">
                <a:latin typeface="Arial Narrow" panose="020B0606020202030204" pitchFamily="34" charset="0"/>
              </a:rPr>
              <a:t> users and very much satisfied users.</a:t>
            </a:r>
          </a:p>
          <a:p>
            <a:endParaRPr lang="en-IN" sz="2000" dirty="0">
              <a:latin typeface="Arial Narrow" panose="020B0606020202030204" pitchFamily="34" charset="0"/>
            </a:endParaRPr>
          </a:p>
          <a:p>
            <a:r>
              <a:rPr lang="en-IN" sz="2000" dirty="0">
                <a:latin typeface="Arial Narrow" panose="020B0606020202030204" pitchFamily="34" charset="0"/>
              </a:rPr>
              <a:t>Bottom line</a:t>
            </a:r>
          </a:p>
          <a:p>
            <a:pPr marL="342900" indent="-342900">
              <a:buFont typeface="Arial" panose="020B0604020202020204" pitchFamily="34" charset="0"/>
              <a:buChar char="•"/>
            </a:pPr>
            <a:r>
              <a:rPr lang="en-IN" sz="2000" dirty="0">
                <a:latin typeface="Arial Narrow" panose="020B0606020202030204" pitchFamily="34" charset="0"/>
              </a:rPr>
              <a:t>They’ve positioned themselves highly in the top Google results</a:t>
            </a:r>
          </a:p>
          <a:p>
            <a:pPr marL="342900" indent="-342900">
              <a:buFont typeface="Arial" panose="020B0604020202020204" pitchFamily="34" charset="0"/>
              <a:buChar char="•"/>
            </a:pPr>
            <a:r>
              <a:rPr lang="en-IN" sz="2000" dirty="0">
                <a:latin typeface="Arial Narrow" panose="020B0606020202030204" pitchFamily="34" charset="0"/>
              </a:rPr>
              <a:t>They’ve stuck to their original mission</a:t>
            </a:r>
          </a:p>
          <a:p>
            <a:pPr marL="342900" indent="-342900">
              <a:buFont typeface="Arial" panose="020B0604020202020204" pitchFamily="34" charset="0"/>
              <a:buChar char="•"/>
            </a:pPr>
            <a:r>
              <a:rPr lang="en-IN" sz="2000" dirty="0">
                <a:latin typeface="Arial Narrow" panose="020B0606020202030204" pitchFamily="34" charset="0"/>
              </a:rPr>
              <a:t>Installed by </a:t>
            </a:r>
            <a:r>
              <a:rPr lang="en-IN" sz="2000" b="1" dirty="0">
                <a:latin typeface="Arial Narrow" panose="020B0606020202030204" pitchFamily="34" charset="0"/>
              </a:rPr>
              <a:t>100,000+ </a:t>
            </a:r>
            <a:r>
              <a:rPr lang="en-IN" sz="2000" dirty="0">
                <a:latin typeface="Arial Narrow" panose="020B0606020202030204" pitchFamily="34" charset="0"/>
              </a:rPr>
              <a:t>worldwide</a:t>
            </a:r>
          </a:p>
        </p:txBody>
      </p:sp>
      <p:sp>
        <p:nvSpPr>
          <p:cNvPr id="8" name="Title 1">
            <a:extLst>
              <a:ext uri="{FF2B5EF4-FFF2-40B4-BE49-F238E27FC236}">
                <a16:creationId xmlns:a16="http://schemas.microsoft.com/office/drawing/2014/main" id="{58BDBE42-9085-4CFA-8DD0-F8934F69C17B}"/>
              </a:ext>
            </a:extLst>
          </p:cNvPr>
          <p:cNvSpPr>
            <a:spLocks noGrp="1"/>
          </p:cNvSpPr>
          <p:nvPr>
            <p:ph type="title"/>
          </p:nvPr>
        </p:nvSpPr>
        <p:spPr>
          <a:xfrm>
            <a:off x="1295402" y="715666"/>
            <a:ext cx="9601196" cy="1303867"/>
          </a:xfrm>
        </p:spPr>
        <p:txBody>
          <a:bodyPr>
            <a:normAutofit/>
          </a:bodyPr>
          <a:lstStyle/>
          <a:p>
            <a:r>
              <a:rPr lang="en-IN" dirty="0"/>
              <a:t>Pregnancy yoga Exercises</a:t>
            </a:r>
          </a:p>
        </p:txBody>
      </p:sp>
      <p:pic>
        <p:nvPicPr>
          <p:cNvPr id="9" name="Picture 8">
            <a:extLst>
              <a:ext uri="{FF2B5EF4-FFF2-40B4-BE49-F238E27FC236}">
                <a16:creationId xmlns:a16="http://schemas.microsoft.com/office/drawing/2014/main" id="{8DC9E8B5-FC58-4F18-858C-2710093FC1E2}"/>
              </a:ext>
            </a:extLst>
          </p:cNvPr>
          <p:cNvPicPr>
            <a:picLocks noChangeAspect="1"/>
          </p:cNvPicPr>
          <p:nvPr/>
        </p:nvPicPr>
        <p:blipFill>
          <a:blip r:embed="rId2"/>
          <a:stretch>
            <a:fillRect/>
          </a:stretch>
        </p:blipFill>
        <p:spPr>
          <a:xfrm>
            <a:off x="9286460" y="732688"/>
            <a:ext cx="1439131" cy="1511238"/>
          </a:xfrm>
          <a:prstGeom prst="rect">
            <a:avLst/>
          </a:prstGeom>
        </p:spPr>
      </p:pic>
      <p:pic>
        <p:nvPicPr>
          <p:cNvPr id="10" name="Picture 9">
            <a:extLst>
              <a:ext uri="{FF2B5EF4-FFF2-40B4-BE49-F238E27FC236}">
                <a16:creationId xmlns:a16="http://schemas.microsoft.com/office/drawing/2014/main" id="{3336E0D3-4AB2-4883-AF02-FD2C61DAA67D}"/>
              </a:ext>
            </a:extLst>
          </p:cNvPr>
          <p:cNvPicPr>
            <a:picLocks noChangeAspect="1"/>
          </p:cNvPicPr>
          <p:nvPr/>
        </p:nvPicPr>
        <p:blipFill>
          <a:blip r:embed="rId3"/>
          <a:stretch>
            <a:fillRect/>
          </a:stretch>
        </p:blipFill>
        <p:spPr>
          <a:xfrm>
            <a:off x="8704917" y="2493370"/>
            <a:ext cx="2142450" cy="3808800"/>
          </a:xfrm>
          <a:prstGeom prst="rect">
            <a:avLst/>
          </a:prstGeom>
        </p:spPr>
      </p:pic>
    </p:spTree>
    <p:extLst>
      <p:ext uri="{BB962C8B-B14F-4D97-AF65-F5344CB8AC3E}">
        <p14:creationId xmlns:p14="http://schemas.microsoft.com/office/powerpoint/2010/main" val="251202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322B3B"/>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3BC2643-0A27-4EE3-B257-99875A4F91F9}"/>
              </a:ext>
            </a:extLst>
          </p:cNvPr>
          <p:cNvSpPr txBox="1"/>
          <p:nvPr/>
        </p:nvSpPr>
        <p:spPr>
          <a:xfrm>
            <a:off x="638822" y="250462"/>
            <a:ext cx="10914356" cy="830997"/>
          </a:xfrm>
          <a:prstGeom prst="rect">
            <a:avLst/>
          </a:prstGeom>
          <a:noFill/>
        </p:spPr>
        <p:txBody>
          <a:bodyPr wrap="square" rtlCol="0">
            <a:spAutoFit/>
          </a:bodyPr>
          <a:lstStyle/>
          <a:p>
            <a:r>
              <a:rPr lang="en-IN" sz="4500" b="1" dirty="0">
                <a:solidFill>
                  <a:schemeClr val="bg1"/>
                </a:solidFill>
                <a:latin typeface="Arial Narrow" panose="020B0606020202030204" pitchFamily="34" charset="0"/>
              </a:rPr>
              <a:t>SWOT PROFILE:</a:t>
            </a:r>
            <a:r>
              <a:rPr lang="en-IN" sz="4800" dirty="0">
                <a:solidFill>
                  <a:schemeClr val="bg1"/>
                </a:solidFill>
              </a:rPr>
              <a:t> “Pregnancy yoga Exercises” </a:t>
            </a:r>
            <a:endParaRPr lang="en-IN" sz="4500" b="1" dirty="0">
              <a:solidFill>
                <a:schemeClr val="bg1"/>
              </a:solidFill>
              <a:latin typeface="Arial Narrow" panose="020B0606020202030204" pitchFamily="34" charset="0"/>
            </a:endParaRPr>
          </a:p>
        </p:txBody>
      </p:sp>
      <p:graphicFrame>
        <p:nvGraphicFramePr>
          <p:cNvPr id="6" name="Table 5">
            <a:extLst>
              <a:ext uri="{FF2B5EF4-FFF2-40B4-BE49-F238E27FC236}">
                <a16:creationId xmlns:a16="http://schemas.microsoft.com/office/drawing/2014/main" id="{F0E23633-7628-46A5-ABC6-CD6ACD925D94}"/>
              </a:ext>
            </a:extLst>
          </p:cNvPr>
          <p:cNvGraphicFramePr>
            <a:graphicFrameLocks noGrp="1"/>
          </p:cNvGraphicFramePr>
          <p:nvPr>
            <p:extLst>
              <p:ext uri="{D42A27DB-BD31-4B8C-83A1-F6EECF244321}">
                <p14:modId xmlns:p14="http://schemas.microsoft.com/office/powerpoint/2010/main" val="1810452303"/>
              </p:ext>
            </p:extLst>
          </p:nvPr>
        </p:nvGraphicFramePr>
        <p:xfrm>
          <a:off x="490400" y="1332031"/>
          <a:ext cx="11192519" cy="5136087"/>
        </p:xfrm>
        <a:graphic>
          <a:graphicData uri="http://schemas.openxmlformats.org/drawingml/2006/table">
            <a:tbl>
              <a:tblPr firstRow="1" bandRow="1">
                <a:tableStyleId>{5940675A-B579-460E-94D1-54222C63F5DA}</a:tableStyleId>
              </a:tblPr>
              <a:tblGrid>
                <a:gridCol w="5593922">
                  <a:extLst>
                    <a:ext uri="{9D8B030D-6E8A-4147-A177-3AD203B41FA5}">
                      <a16:colId xmlns:a16="http://schemas.microsoft.com/office/drawing/2014/main" val="1549320486"/>
                    </a:ext>
                  </a:extLst>
                </a:gridCol>
                <a:gridCol w="5598597">
                  <a:extLst>
                    <a:ext uri="{9D8B030D-6E8A-4147-A177-3AD203B41FA5}">
                      <a16:colId xmlns:a16="http://schemas.microsoft.com/office/drawing/2014/main" val="1231788299"/>
                    </a:ext>
                  </a:extLst>
                </a:gridCol>
              </a:tblGrid>
              <a:tr h="2703266">
                <a:tc>
                  <a:txBody>
                    <a:bodyPr/>
                    <a:lstStyle/>
                    <a:p>
                      <a:endParaRPr lang="en-IN" dirty="0">
                        <a:ln>
                          <a:solidFill>
                            <a:schemeClr val="bg1"/>
                          </a:solidFill>
                        </a:ln>
                        <a:solidFill>
                          <a:schemeClr val="bg1"/>
                        </a:solidFill>
                      </a:endParaRPr>
                    </a:p>
                  </a:txBody>
                  <a:tcPr/>
                </a:tc>
                <a:tc>
                  <a:txBody>
                    <a:bodyPr/>
                    <a:lstStyle/>
                    <a:p>
                      <a:endParaRPr lang="en-IN">
                        <a:ln>
                          <a:solidFill>
                            <a:schemeClr val="bg1"/>
                          </a:solidFill>
                        </a:ln>
                        <a:solidFill>
                          <a:schemeClr val="bg1"/>
                        </a:solidFill>
                      </a:endParaRPr>
                    </a:p>
                  </a:txBody>
                  <a:tcPr/>
                </a:tc>
                <a:extLst>
                  <a:ext uri="{0D108BD9-81ED-4DB2-BD59-A6C34878D82A}">
                    <a16:rowId xmlns:a16="http://schemas.microsoft.com/office/drawing/2014/main" val="4148821403"/>
                  </a:ext>
                </a:extLst>
              </a:tr>
              <a:tr h="2432821">
                <a:tc>
                  <a:txBody>
                    <a:bodyPr/>
                    <a:lstStyle/>
                    <a:p>
                      <a:endParaRPr lang="en-IN" dirty="0">
                        <a:ln>
                          <a:solidFill>
                            <a:schemeClr val="bg1"/>
                          </a:solidFill>
                        </a:ln>
                        <a:solidFill>
                          <a:schemeClr val="bg1"/>
                        </a:solidFill>
                      </a:endParaRPr>
                    </a:p>
                  </a:txBody>
                  <a:tcPr/>
                </a:tc>
                <a:tc>
                  <a:txBody>
                    <a:bodyPr/>
                    <a:lstStyle/>
                    <a:p>
                      <a:endParaRPr lang="en-IN" dirty="0">
                        <a:ln>
                          <a:solidFill>
                            <a:schemeClr val="bg1"/>
                          </a:solidFill>
                        </a:ln>
                        <a:solidFill>
                          <a:schemeClr val="bg1"/>
                        </a:solidFill>
                      </a:endParaRPr>
                    </a:p>
                  </a:txBody>
                  <a:tcPr/>
                </a:tc>
                <a:extLst>
                  <a:ext uri="{0D108BD9-81ED-4DB2-BD59-A6C34878D82A}">
                    <a16:rowId xmlns:a16="http://schemas.microsoft.com/office/drawing/2014/main" val="3820292449"/>
                  </a:ext>
                </a:extLst>
              </a:tr>
            </a:tbl>
          </a:graphicData>
        </a:graphic>
      </p:graphicFrame>
      <p:sp>
        <p:nvSpPr>
          <p:cNvPr id="7" name="TextBox 6">
            <a:extLst>
              <a:ext uri="{FF2B5EF4-FFF2-40B4-BE49-F238E27FC236}">
                <a16:creationId xmlns:a16="http://schemas.microsoft.com/office/drawing/2014/main" id="{AC35C7F3-BE36-4762-AAA2-BA848C5B8FBF}"/>
              </a:ext>
            </a:extLst>
          </p:cNvPr>
          <p:cNvSpPr txBox="1"/>
          <p:nvPr/>
        </p:nvSpPr>
        <p:spPr>
          <a:xfrm>
            <a:off x="542989" y="1829295"/>
            <a:ext cx="4745903" cy="1631216"/>
          </a:xfrm>
          <a:prstGeom prst="rect">
            <a:avLst/>
          </a:prstGeom>
          <a:noFill/>
        </p:spPr>
        <p:txBody>
          <a:bodyPr wrap="square" rtlCol="0">
            <a:spAutoFit/>
          </a:bodyPr>
          <a:lstStyle/>
          <a:p>
            <a:r>
              <a:rPr lang="en-IN" sz="2000" dirty="0">
                <a:solidFill>
                  <a:schemeClr val="bg1"/>
                </a:solidFill>
                <a:latin typeface="Arial Narrow" panose="020B0606020202030204" pitchFamily="34" charset="0"/>
              </a:rPr>
              <a:t>• Helped Over 100,000+ worldwide</a:t>
            </a:r>
          </a:p>
          <a:p>
            <a:r>
              <a:rPr lang="en-IN" sz="2000" dirty="0">
                <a:solidFill>
                  <a:schemeClr val="bg1"/>
                </a:solidFill>
                <a:latin typeface="Arial Narrow" panose="020B0606020202030204" pitchFamily="34" charset="0"/>
              </a:rPr>
              <a:t>• No need to register</a:t>
            </a:r>
          </a:p>
          <a:p>
            <a:r>
              <a:rPr lang="en-IN" sz="2000" dirty="0">
                <a:solidFill>
                  <a:schemeClr val="bg1"/>
                </a:solidFill>
                <a:latin typeface="Arial Narrow" panose="020B0606020202030204" pitchFamily="34" charset="0"/>
              </a:rPr>
              <a:t>• Free of charge</a:t>
            </a:r>
          </a:p>
          <a:p>
            <a:r>
              <a:rPr lang="en-IN" sz="2000" dirty="0">
                <a:solidFill>
                  <a:schemeClr val="bg1"/>
                </a:solidFill>
                <a:latin typeface="Arial Narrow" panose="020B0606020202030204" pitchFamily="34" charset="0"/>
              </a:rPr>
              <a:t>•  Easy to use with simple design</a:t>
            </a:r>
          </a:p>
          <a:p>
            <a:r>
              <a:rPr lang="en-IN" sz="2000" dirty="0">
                <a:solidFill>
                  <a:schemeClr val="bg1"/>
                </a:solidFill>
                <a:latin typeface="Arial Narrow" panose="020B0606020202030204" pitchFamily="34" charset="0"/>
              </a:rPr>
              <a:t>• High 4.0 rating in google pay store</a:t>
            </a:r>
          </a:p>
        </p:txBody>
      </p:sp>
      <p:sp>
        <p:nvSpPr>
          <p:cNvPr id="8" name="TextBox 7">
            <a:extLst>
              <a:ext uri="{FF2B5EF4-FFF2-40B4-BE49-F238E27FC236}">
                <a16:creationId xmlns:a16="http://schemas.microsoft.com/office/drawing/2014/main" id="{60059655-A06F-40F1-8DF5-85F6B5EA4E3E}"/>
              </a:ext>
            </a:extLst>
          </p:cNvPr>
          <p:cNvSpPr txBox="1"/>
          <p:nvPr/>
        </p:nvSpPr>
        <p:spPr>
          <a:xfrm>
            <a:off x="542989" y="1449551"/>
            <a:ext cx="1773168" cy="323165"/>
          </a:xfrm>
          <a:prstGeom prst="rect">
            <a:avLst/>
          </a:prstGeom>
          <a:noFill/>
        </p:spPr>
        <p:txBody>
          <a:bodyPr wrap="square" rtlCol="0">
            <a:spAutoFit/>
          </a:bodyPr>
          <a:lstStyle/>
          <a:p>
            <a:r>
              <a:rPr lang="en-IN" sz="1500" b="1" dirty="0">
                <a:solidFill>
                  <a:schemeClr val="bg1"/>
                </a:solidFill>
                <a:latin typeface="Arial Narrow" panose="020B0606020202030204" pitchFamily="34" charset="0"/>
              </a:rPr>
              <a:t>Strengths:</a:t>
            </a:r>
          </a:p>
        </p:txBody>
      </p:sp>
      <p:sp>
        <p:nvSpPr>
          <p:cNvPr id="9" name="TextBox 8">
            <a:extLst>
              <a:ext uri="{FF2B5EF4-FFF2-40B4-BE49-F238E27FC236}">
                <a16:creationId xmlns:a16="http://schemas.microsoft.com/office/drawing/2014/main" id="{93F1769F-169A-4EF9-9883-3CE0B0D78344}"/>
              </a:ext>
            </a:extLst>
          </p:cNvPr>
          <p:cNvSpPr txBox="1"/>
          <p:nvPr/>
        </p:nvSpPr>
        <p:spPr>
          <a:xfrm>
            <a:off x="472640" y="4498875"/>
            <a:ext cx="5490760" cy="1938992"/>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chemeClr val="bg1"/>
                </a:solidFill>
                <a:latin typeface="Arial Narrow" panose="020B0606020202030204" pitchFamily="34" charset="0"/>
              </a:rPr>
              <a:t>No registrations, impossible to maintain the users profile</a:t>
            </a:r>
          </a:p>
          <a:p>
            <a:pPr marL="342900" indent="-342900">
              <a:buFont typeface="Arial" panose="020B0604020202020204" pitchFamily="34" charset="0"/>
              <a:buChar char="•"/>
            </a:pPr>
            <a:r>
              <a:rPr lang="en-IN" sz="2000" dirty="0">
                <a:solidFill>
                  <a:schemeClr val="bg1"/>
                </a:solidFill>
                <a:latin typeface="Arial Narrow" panose="020B0606020202030204" pitchFamily="34" charset="0"/>
              </a:rPr>
              <a:t>Will be more interesting if it's colourful, video attached, and some explanation regarding the step involve</a:t>
            </a:r>
          </a:p>
          <a:p>
            <a:pPr marL="342900" indent="-342900">
              <a:buFont typeface="Arial" panose="020B0604020202020204" pitchFamily="34" charset="0"/>
              <a:buChar char="•"/>
            </a:pPr>
            <a:r>
              <a:rPr lang="en-IN" sz="2000" dirty="0">
                <a:solidFill>
                  <a:schemeClr val="bg1"/>
                </a:solidFill>
                <a:latin typeface="Arial Narrow" panose="020B0606020202030204" pitchFamily="34" charset="0"/>
              </a:rPr>
              <a:t>Missing of back button at some places</a:t>
            </a:r>
          </a:p>
        </p:txBody>
      </p:sp>
      <p:sp>
        <p:nvSpPr>
          <p:cNvPr id="12" name="TextBox 11">
            <a:extLst>
              <a:ext uri="{FF2B5EF4-FFF2-40B4-BE49-F238E27FC236}">
                <a16:creationId xmlns:a16="http://schemas.microsoft.com/office/drawing/2014/main" id="{B4CB681F-07EE-440D-B8BC-8905C058ED21}"/>
              </a:ext>
            </a:extLst>
          </p:cNvPr>
          <p:cNvSpPr txBox="1"/>
          <p:nvPr/>
        </p:nvSpPr>
        <p:spPr>
          <a:xfrm>
            <a:off x="490400" y="4058190"/>
            <a:ext cx="1274554" cy="323165"/>
          </a:xfrm>
          <a:prstGeom prst="rect">
            <a:avLst/>
          </a:prstGeom>
          <a:noFill/>
        </p:spPr>
        <p:txBody>
          <a:bodyPr wrap="square" rtlCol="0">
            <a:spAutoFit/>
          </a:bodyPr>
          <a:lstStyle/>
          <a:p>
            <a:r>
              <a:rPr lang="en-IN" sz="1500" b="1" dirty="0">
                <a:solidFill>
                  <a:schemeClr val="bg1"/>
                </a:solidFill>
                <a:latin typeface="Arial Narrow" panose="020B0606020202030204" pitchFamily="34" charset="0"/>
              </a:rPr>
              <a:t>Weaknesses:</a:t>
            </a:r>
          </a:p>
        </p:txBody>
      </p:sp>
      <p:sp>
        <p:nvSpPr>
          <p:cNvPr id="13" name="TextBox 12">
            <a:extLst>
              <a:ext uri="{FF2B5EF4-FFF2-40B4-BE49-F238E27FC236}">
                <a16:creationId xmlns:a16="http://schemas.microsoft.com/office/drawing/2014/main" id="{5BB14819-0FA8-40B6-9BC3-A4139C860149}"/>
              </a:ext>
            </a:extLst>
          </p:cNvPr>
          <p:cNvSpPr txBox="1"/>
          <p:nvPr/>
        </p:nvSpPr>
        <p:spPr>
          <a:xfrm>
            <a:off x="6086660" y="1829295"/>
            <a:ext cx="5667780" cy="2246769"/>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chemeClr val="bg1"/>
                </a:solidFill>
                <a:latin typeface="Arial Narrow" panose="020B0606020202030204" pitchFamily="34" charset="0"/>
              </a:rPr>
              <a:t>Build a delightful user experience with the app where users can explore pregnancy yoga experts and ask the questions free of charge. </a:t>
            </a:r>
          </a:p>
          <a:p>
            <a:pPr marL="342900" indent="-342900">
              <a:buFont typeface="Arial" panose="020B0604020202020204" pitchFamily="34" charset="0"/>
              <a:buChar char="•"/>
            </a:pPr>
            <a:r>
              <a:rPr lang="en-IN" sz="2000" dirty="0">
                <a:solidFill>
                  <a:schemeClr val="bg1"/>
                </a:solidFill>
                <a:latin typeface="Arial Narrow" panose="020B0606020202030204" pitchFamily="34" charset="0"/>
              </a:rPr>
              <a:t>Enabling users of the app to choose between communicating by voice, video or texting with yoga experts in terms of prenatal and postnatal.</a:t>
            </a:r>
          </a:p>
          <a:p>
            <a:endParaRPr lang="en-IN" sz="2000" dirty="0">
              <a:solidFill>
                <a:schemeClr val="bg1"/>
              </a:solidFill>
              <a:latin typeface="Arial Narrow" panose="020B0606020202030204" pitchFamily="34" charset="0"/>
            </a:endParaRPr>
          </a:p>
        </p:txBody>
      </p:sp>
      <p:sp>
        <p:nvSpPr>
          <p:cNvPr id="14" name="TextBox 13">
            <a:extLst>
              <a:ext uri="{FF2B5EF4-FFF2-40B4-BE49-F238E27FC236}">
                <a16:creationId xmlns:a16="http://schemas.microsoft.com/office/drawing/2014/main" id="{39640F54-C072-436A-8789-71349C0CD35C}"/>
              </a:ext>
            </a:extLst>
          </p:cNvPr>
          <p:cNvSpPr txBox="1"/>
          <p:nvPr/>
        </p:nvSpPr>
        <p:spPr>
          <a:xfrm>
            <a:off x="6086660" y="1449551"/>
            <a:ext cx="2179202" cy="323165"/>
          </a:xfrm>
          <a:prstGeom prst="rect">
            <a:avLst/>
          </a:prstGeom>
          <a:noFill/>
        </p:spPr>
        <p:txBody>
          <a:bodyPr wrap="square" rtlCol="0">
            <a:spAutoFit/>
          </a:bodyPr>
          <a:lstStyle/>
          <a:p>
            <a:r>
              <a:rPr lang="en-IN" sz="1500" b="1" dirty="0">
                <a:solidFill>
                  <a:schemeClr val="bg1"/>
                </a:solidFill>
                <a:latin typeface="Arial Narrow" panose="020B0606020202030204" pitchFamily="34" charset="0"/>
              </a:rPr>
              <a:t>Opportunities</a:t>
            </a:r>
          </a:p>
        </p:txBody>
      </p:sp>
      <p:sp>
        <p:nvSpPr>
          <p:cNvPr id="15" name="TextBox 14">
            <a:extLst>
              <a:ext uri="{FF2B5EF4-FFF2-40B4-BE49-F238E27FC236}">
                <a16:creationId xmlns:a16="http://schemas.microsoft.com/office/drawing/2014/main" id="{E235BF63-C682-4AE9-AC49-282C0F7C3F77}"/>
              </a:ext>
            </a:extLst>
          </p:cNvPr>
          <p:cNvSpPr txBox="1"/>
          <p:nvPr/>
        </p:nvSpPr>
        <p:spPr>
          <a:xfrm>
            <a:off x="6086660" y="4706737"/>
            <a:ext cx="4431289" cy="1323439"/>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chemeClr val="bg1"/>
                </a:solidFill>
                <a:latin typeface="Arial Narrow" panose="020B0606020202030204" pitchFamily="34" charset="0"/>
              </a:rPr>
              <a:t>Prenatal Workout</a:t>
            </a:r>
          </a:p>
          <a:p>
            <a:pPr marL="342900" indent="-342900">
              <a:buFont typeface="Arial" panose="020B0604020202020204" pitchFamily="34" charset="0"/>
              <a:buChar char="•"/>
            </a:pPr>
            <a:r>
              <a:rPr lang="en-IN" sz="2000" dirty="0">
                <a:solidFill>
                  <a:schemeClr val="bg1"/>
                </a:solidFill>
                <a:latin typeface="Arial Narrow" panose="020B0606020202030204" pitchFamily="34" charset="0"/>
              </a:rPr>
              <a:t>Yoga for Pregnant Women</a:t>
            </a:r>
          </a:p>
          <a:p>
            <a:pPr marL="342900" indent="-342900">
              <a:buFont typeface="Arial" panose="020B0604020202020204" pitchFamily="34" charset="0"/>
              <a:buChar char="•"/>
            </a:pPr>
            <a:endParaRPr lang="en-IN" sz="2000" dirty="0">
              <a:solidFill>
                <a:schemeClr val="bg1"/>
              </a:solidFill>
              <a:latin typeface="Arial Narrow" panose="020B0606020202030204" pitchFamily="34" charset="0"/>
            </a:endParaRPr>
          </a:p>
          <a:p>
            <a:pPr marL="342900" indent="-342900">
              <a:buFont typeface="Arial" panose="020B0604020202020204" pitchFamily="34" charset="0"/>
              <a:buChar char="•"/>
            </a:pPr>
            <a:endParaRPr lang="en-IN" sz="2000" dirty="0">
              <a:solidFill>
                <a:schemeClr val="bg1"/>
              </a:solidFill>
              <a:latin typeface="Arial Narrow" panose="020B060602020203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AC3F0A9-1746-4C71-9D99-D0A15F4813CB}"/>
              </a:ext>
            </a:extLst>
          </p:cNvPr>
          <p:cNvSpPr txBox="1"/>
          <p:nvPr/>
        </p:nvSpPr>
        <p:spPr>
          <a:xfrm>
            <a:off x="6086660" y="4058190"/>
            <a:ext cx="1646955" cy="323165"/>
          </a:xfrm>
          <a:prstGeom prst="rect">
            <a:avLst/>
          </a:prstGeom>
          <a:noFill/>
        </p:spPr>
        <p:txBody>
          <a:bodyPr wrap="square" rtlCol="0">
            <a:spAutoFit/>
          </a:bodyPr>
          <a:lstStyle/>
          <a:p>
            <a:r>
              <a:rPr lang="en-IN" sz="1500" b="1" dirty="0">
                <a:solidFill>
                  <a:schemeClr val="bg1"/>
                </a:solidFill>
                <a:latin typeface="Arial Narrow" panose="020B0606020202030204" pitchFamily="34" charset="0"/>
              </a:rPr>
              <a:t>Threats:</a:t>
            </a:r>
          </a:p>
        </p:txBody>
      </p:sp>
    </p:spTree>
    <p:extLst>
      <p:ext uri="{BB962C8B-B14F-4D97-AF65-F5344CB8AC3E}">
        <p14:creationId xmlns:p14="http://schemas.microsoft.com/office/powerpoint/2010/main" val="186776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2B3B"/>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EA498B-F0D1-406A-BD5A-D681F8D62FB3}"/>
              </a:ext>
            </a:extLst>
          </p:cNvPr>
          <p:cNvSpPr txBox="1"/>
          <p:nvPr/>
        </p:nvSpPr>
        <p:spPr>
          <a:xfrm>
            <a:off x="672712" y="2019533"/>
            <a:ext cx="5172715" cy="369332"/>
          </a:xfrm>
          <a:prstGeom prst="rect">
            <a:avLst/>
          </a:prstGeom>
          <a:noFill/>
        </p:spPr>
        <p:txBody>
          <a:bodyPr wrap="square" rtlCol="0">
            <a:spAutoFit/>
          </a:bodyPr>
          <a:lstStyle/>
          <a:p>
            <a:r>
              <a:rPr lang="en-IN" b="1" dirty="0">
                <a:latin typeface="Arial Narrow" panose="020B0606020202030204" pitchFamily="34" charset="0"/>
              </a:rPr>
              <a:t>UX Analysis</a:t>
            </a:r>
          </a:p>
        </p:txBody>
      </p:sp>
      <p:sp>
        <p:nvSpPr>
          <p:cNvPr id="7" name="TextBox 6">
            <a:extLst>
              <a:ext uri="{FF2B5EF4-FFF2-40B4-BE49-F238E27FC236}">
                <a16:creationId xmlns:a16="http://schemas.microsoft.com/office/drawing/2014/main" id="{AC35C7F3-BE36-4762-AAA2-BA848C5B8FBF}"/>
              </a:ext>
            </a:extLst>
          </p:cNvPr>
          <p:cNvSpPr txBox="1"/>
          <p:nvPr/>
        </p:nvSpPr>
        <p:spPr>
          <a:xfrm>
            <a:off x="718992" y="2860987"/>
            <a:ext cx="7415242" cy="707886"/>
          </a:xfrm>
          <a:prstGeom prst="rect">
            <a:avLst/>
          </a:prstGeom>
          <a:noFill/>
        </p:spPr>
        <p:txBody>
          <a:bodyPr wrap="square" rtlCol="0">
            <a:spAutoFit/>
          </a:bodyPr>
          <a:lstStyle/>
          <a:p>
            <a:r>
              <a:rPr lang="en-IN" sz="2000" dirty="0">
                <a:latin typeface="Arial Narrow" panose="020B0606020202030204" pitchFamily="34" charset="0"/>
              </a:rPr>
              <a:t>The app isn’t particularly difficult to use, but there are some aspects that feel unfinished. Such as missing of process.</a:t>
            </a:r>
          </a:p>
        </p:txBody>
      </p:sp>
      <p:sp>
        <p:nvSpPr>
          <p:cNvPr id="8" name="TextBox 7">
            <a:extLst>
              <a:ext uri="{FF2B5EF4-FFF2-40B4-BE49-F238E27FC236}">
                <a16:creationId xmlns:a16="http://schemas.microsoft.com/office/drawing/2014/main" id="{68BC8DF8-D39C-486F-8756-EE5101321F57}"/>
              </a:ext>
            </a:extLst>
          </p:cNvPr>
          <p:cNvSpPr txBox="1"/>
          <p:nvPr/>
        </p:nvSpPr>
        <p:spPr>
          <a:xfrm>
            <a:off x="718992" y="3688708"/>
            <a:ext cx="1773168" cy="323165"/>
          </a:xfrm>
          <a:prstGeom prst="rect">
            <a:avLst/>
          </a:prstGeom>
          <a:noFill/>
        </p:spPr>
        <p:txBody>
          <a:bodyPr wrap="square" rtlCol="0">
            <a:spAutoFit/>
          </a:bodyPr>
          <a:lstStyle/>
          <a:p>
            <a:r>
              <a:rPr lang="en-IN" sz="1500" b="1" dirty="0">
                <a:latin typeface="Arial Narrow" panose="020B0606020202030204" pitchFamily="34" charset="0"/>
              </a:rPr>
              <a:t>Layout:</a:t>
            </a:r>
          </a:p>
        </p:txBody>
      </p:sp>
      <p:sp>
        <p:nvSpPr>
          <p:cNvPr id="9" name="TextBox 8">
            <a:extLst>
              <a:ext uri="{FF2B5EF4-FFF2-40B4-BE49-F238E27FC236}">
                <a16:creationId xmlns:a16="http://schemas.microsoft.com/office/drawing/2014/main" id="{B76ADDF1-C49A-4B3D-BA91-484E50192492}"/>
              </a:ext>
            </a:extLst>
          </p:cNvPr>
          <p:cNvSpPr txBox="1"/>
          <p:nvPr/>
        </p:nvSpPr>
        <p:spPr>
          <a:xfrm>
            <a:off x="718992" y="2417987"/>
            <a:ext cx="1773168" cy="323165"/>
          </a:xfrm>
          <a:prstGeom prst="rect">
            <a:avLst/>
          </a:prstGeom>
          <a:noFill/>
        </p:spPr>
        <p:txBody>
          <a:bodyPr wrap="square" rtlCol="0">
            <a:spAutoFit/>
          </a:bodyPr>
          <a:lstStyle/>
          <a:p>
            <a:r>
              <a:rPr lang="en-IN" sz="1500" b="1" dirty="0">
                <a:latin typeface="Arial Narrow" panose="020B0606020202030204" pitchFamily="34" charset="0"/>
              </a:rPr>
              <a:t>Usability:</a:t>
            </a:r>
          </a:p>
        </p:txBody>
      </p:sp>
      <p:sp>
        <p:nvSpPr>
          <p:cNvPr id="10" name="TextBox 9">
            <a:extLst>
              <a:ext uri="{FF2B5EF4-FFF2-40B4-BE49-F238E27FC236}">
                <a16:creationId xmlns:a16="http://schemas.microsoft.com/office/drawing/2014/main" id="{69F5F57A-AEEB-4DD6-85C5-6A66FF6AF2DA}"/>
              </a:ext>
            </a:extLst>
          </p:cNvPr>
          <p:cNvSpPr txBox="1"/>
          <p:nvPr/>
        </p:nvSpPr>
        <p:spPr>
          <a:xfrm>
            <a:off x="718992" y="4131708"/>
            <a:ext cx="6949626" cy="707886"/>
          </a:xfrm>
          <a:prstGeom prst="rect">
            <a:avLst/>
          </a:prstGeom>
          <a:noFill/>
        </p:spPr>
        <p:txBody>
          <a:bodyPr wrap="square" rtlCol="0">
            <a:spAutoFit/>
          </a:bodyPr>
          <a:lstStyle/>
          <a:p>
            <a:r>
              <a:rPr lang="en-IN" sz="2000" dirty="0">
                <a:latin typeface="Arial Narrow" panose="020B0606020202030204" pitchFamily="34" charset="0"/>
              </a:rPr>
              <a:t>The layout is simple, But missing of search button and back button at some point make it uneasy. The app has a limited exercises.</a:t>
            </a:r>
          </a:p>
        </p:txBody>
      </p:sp>
      <p:pic>
        <p:nvPicPr>
          <p:cNvPr id="11" name="Picture 10">
            <a:extLst>
              <a:ext uri="{FF2B5EF4-FFF2-40B4-BE49-F238E27FC236}">
                <a16:creationId xmlns:a16="http://schemas.microsoft.com/office/drawing/2014/main" id="{482D4430-34CF-41EE-B391-B4710DE1A641}"/>
              </a:ext>
            </a:extLst>
          </p:cNvPr>
          <p:cNvPicPr>
            <a:picLocks noChangeAspect="1"/>
          </p:cNvPicPr>
          <p:nvPr/>
        </p:nvPicPr>
        <p:blipFill>
          <a:blip r:embed="rId2"/>
          <a:stretch>
            <a:fillRect/>
          </a:stretch>
        </p:blipFill>
        <p:spPr>
          <a:xfrm>
            <a:off x="8754148" y="2440847"/>
            <a:ext cx="2142450" cy="3808800"/>
          </a:xfrm>
          <a:prstGeom prst="rect">
            <a:avLst/>
          </a:prstGeom>
        </p:spPr>
      </p:pic>
      <p:sp>
        <p:nvSpPr>
          <p:cNvPr id="3" name="Rectangle 2">
            <a:extLst>
              <a:ext uri="{FF2B5EF4-FFF2-40B4-BE49-F238E27FC236}">
                <a16:creationId xmlns:a16="http://schemas.microsoft.com/office/drawing/2014/main" id="{87661068-9E79-44EC-8E54-DD412D84A987}"/>
              </a:ext>
            </a:extLst>
          </p:cNvPr>
          <p:cNvSpPr/>
          <p:nvPr/>
        </p:nvSpPr>
        <p:spPr>
          <a:xfrm>
            <a:off x="8991599" y="4012312"/>
            <a:ext cx="1733991" cy="7882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F590FAAB-F1A5-4421-B67E-B28178B51034}"/>
              </a:ext>
            </a:extLst>
          </p:cNvPr>
          <p:cNvSpPr txBox="1"/>
          <p:nvPr/>
        </p:nvSpPr>
        <p:spPr>
          <a:xfrm>
            <a:off x="718992" y="4959429"/>
            <a:ext cx="1773168" cy="323165"/>
          </a:xfrm>
          <a:prstGeom prst="rect">
            <a:avLst/>
          </a:prstGeom>
          <a:noFill/>
        </p:spPr>
        <p:txBody>
          <a:bodyPr wrap="square" rtlCol="0">
            <a:spAutoFit/>
          </a:bodyPr>
          <a:lstStyle/>
          <a:p>
            <a:r>
              <a:rPr lang="en-IN" sz="1500" b="1" dirty="0">
                <a:latin typeface="Arial Narrow" panose="020B0606020202030204" pitchFamily="34" charset="0"/>
              </a:rPr>
              <a:t>Navigation Structure:</a:t>
            </a:r>
          </a:p>
        </p:txBody>
      </p:sp>
      <p:sp>
        <p:nvSpPr>
          <p:cNvPr id="13" name="TextBox 12">
            <a:extLst>
              <a:ext uri="{FF2B5EF4-FFF2-40B4-BE49-F238E27FC236}">
                <a16:creationId xmlns:a16="http://schemas.microsoft.com/office/drawing/2014/main" id="{FC8095D4-E21C-494E-BEAC-F0D825228310}"/>
              </a:ext>
            </a:extLst>
          </p:cNvPr>
          <p:cNvSpPr txBox="1"/>
          <p:nvPr/>
        </p:nvSpPr>
        <p:spPr>
          <a:xfrm>
            <a:off x="718992" y="5312669"/>
            <a:ext cx="6776658" cy="707886"/>
          </a:xfrm>
          <a:prstGeom prst="rect">
            <a:avLst/>
          </a:prstGeom>
          <a:noFill/>
        </p:spPr>
        <p:txBody>
          <a:bodyPr wrap="square" rtlCol="0">
            <a:spAutoFit/>
          </a:bodyPr>
          <a:lstStyle/>
          <a:p>
            <a:r>
              <a:rPr lang="en-IN" sz="2000" dirty="0">
                <a:latin typeface="Arial Narrow" panose="020B0606020202030204" pitchFamily="34" charset="0"/>
              </a:rPr>
              <a:t>Navigation is so user friendly. But at some places user are stuck and don’t know how to go next/back. </a:t>
            </a:r>
          </a:p>
        </p:txBody>
      </p:sp>
      <p:sp>
        <p:nvSpPr>
          <p:cNvPr id="15" name="Title 1">
            <a:extLst>
              <a:ext uri="{FF2B5EF4-FFF2-40B4-BE49-F238E27FC236}">
                <a16:creationId xmlns:a16="http://schemas.microsoft.com/office/drawing/2014/main" id="{C70B17CB-B8D1-4615-B464-7E47B9002605}"/>
              </a:ext>
            </a:extLst>
          </p:cNvPr>
          <p:cNvSpPr>
            <a:spLocks noGrp="1"/>
          </p:cNvSpPr>
          <p:nvPr>
            <p:ph type="title"/>
          </p:nvPr>
        </p:nvSpPr>
        <p:spPr>
          <a:xfrm>
            <a:off x="1295402" y="715666"/>
            <a:ext cx="9601196" cy="1303867"/>
          </a:xfrm>
        </p:spPr>
        <p:txBody>
          <a:bodyPr>
            <a:normAutofit/>
          </a:bodyPr>
          <a:lstStyle/>
          <a:p>
            <a:r>
              <a:rPr lang="en-IN" dirty="0"/>
              <a:t>Pregnancy yoga Exercises</a:t>
            </a:r>
          </a:p>
        </p:txBody>
      </p:sp>
      <p:pic>
        <p:nvPicPr>
          <p:cNvPr id="16" name="Picture 15">
            <a:extLst>
              <a:ext uri="{FF2B5EF4-FFF2-40B4-BE49-F238E27FC236}">
                <a16:creationId xmlns:a16="http://schemas.microsoft.com/office/drawing/2014/main" id="{252D40F7-F2AD-46F7-BC89-AB9BBC9B4F82}"/>
              </a:ext>
            </a:extLst>
          </p:cNvPr>
          <p:cNvPicPr>
            <a:picLocks noChangeAspect="1"/>
          </p:cNvPicPr>
          <p:nvPr/>
        </p:nvPicPr>
        <p:blipFill>
          <a:blip r:embed="rId3"/>
          <a:stretch>
            <a:fillRect/>
          </a:stretch>
        </p:blipFill>
        <p:spPr>
          <a:xfrm>
            <a:off x="9286460" y="732688"/>
            <a:ext cx="1439131" cy="1511238"/>
          </a:xfrm>
          <a:prstGeom prst="rect">
            <a:avLst/>
          </a:prstGeom>
        </p:spPr>
      </p:pic>
    </p:spTree>
    <p:extLst>
      <p:ext uri="{BB962C8B-B14F-4D97-AF65-F5344CB8AC3E}">
        <p14:creationId xmlns:p14="http://schemas.microsoft.com/office/powerpoint/2010/main" val="170161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2B3B"/>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EA498B-F0D1-406A-BD5A-D681F8D62FB3}"/>
              </a:ext>
            </a:extLst>
          </p:cNvPr>
          <p:cNvSpPr txBox="1"/>
          <p:nvPr/>
        </p:nvSpPr>
        <p:spPr>
          <a:xfrm>
            <a:off x="672712" y="2019533"/>
            <a:ext cx="5172715" cy="369332"/>
          </a:xfrm>
          <a:prstGeom prst="rect">
            <a:avLst/>
          </a:prstGeom>
          <a:noFill/>
        </p:spPr>
        <p:txBody>
          <a:bodyPr wrap="square" rtlCol="0">
            <a:spAutoFit/>
          </a:bodyPr>
          <a:lstStyle/>
          <a:p>
            <a:r>
              <a:rPr lang="en-IN" b="1" dirty="0">
                <a:latin typeface="Arial Narrow" panose="020B0606020202030204" pitchFamily="34" charset="0"/>
              </a:rPr>
              <a:t>UX Analysis</a:t>
            </a:r>
          </a:p>
        </p:txBody>
      </p:sp>
      <p:sp>
        <p:nvSpPr>
          <p:cNvPr id="7" name="TextBox 6">
            <a:extLst>
              <a:ext uri="{FF2B5EF4-FFF2-40B4-BE49-F238E27FC236}">
                <a16:creationId xmlns:a16="http://schemas.microsoft.com/office/drawing/2014/main" id="{AC35C7F3-BE36-4762-AAA2-BA848C5B8FBF}"/>
              </a:ext>
            </a:extLst>
          </p:cNvPr>
          <p:cNvSpPr txBox="1"/>
          <p:nvPr/>
        </p:nvSpPr>
        <p:spPr>
          <a:xfrm>
            <a:off x="672712" y="2816054"/>
            <a:ext cx="6377426" cy="400110"/>
          </a:xfrm>
          <a:prstGeom prst="rect">
            <a:avLst/>
          </a:prstGeom>
          <a:noFill/>
        </p:spPr>
        <p:txBody>
          <a:bodyPr wrap="square" rtlCol="0">
            <a:spAutoFit/>
          </a:bodyPr>
          <a:lstStyle/>
          <a:p>
            <a:r>
              <a:rPr lang="en-IN" sz="2000" dirty="0">
                <a:latin typeface="Arial Narrow" panose="020B0606020202030204" pitchFamily="34" charset="0"/>
              </a:rPr>
              <a:t>This app is compatible with web and Android 4.0 or later versions. </a:t>
            </a:r>
          </a:p>
        </p:txBody>
      </p:sp>
      <p:sp>
        <p:nvSpPr>
          <p:cNvPr id="8" name="TextBox 7">
            <a:extLst>
              <a:ext uri="{FF2B5EF4-FFF2-40B4-BE49-F238E27FC236}">
                <a16:creationId xmlns:a16="http://schemas.microsoft.com/office/drawing/2014/main" id="{68BC8DF8-D39C-486F-8756-EE5101321F57}"/>
              </a:ext>
            </a:extLst>
          </p:cNvPr>
          <p:cNvSpPr txBox="1"/>
          <p:nvPr/>
        </p:nvSpPr>
        <p:spPr>
          <a:xfrm>
            <a:off x="672712" y="2440877"/>
            <a:ext cx="1773168" cy="323165"/>
          </a:xfrm>
          <a:prstGeom prst="rect">
            <a:avLst/>
          </a:prstGeom>
          <a:noFill/>
        </p:spPr>
        <p:txBody>
          <a:bodyPr wrap="square" rtlCol="0">
            <a:spAutoFit/>
          </a:bodyPr>
          <a:lstStyle/>
          <a:p>
            <a:r>
              <a:rPr lang="en-IN" sz="1500" b="1" dirty="0">
                <a:latin typeface="Arial Narrow" panose="020B0606020202030204" pitchFamily="34" charset="0"/>
              </a:rPr>
              <a:t>Compatibility:</a:t>
            </a:r>
          </a:p>
        </p:txBody>
      </p:sp>
      <p:sp>
        <p:nvSpPr>
          <p:cNvPr id="10" name="TextBox 9">
            <a:extLst>
              <a:ext uri="{FF2B5EF4-FFF2-40B4-BE49-F238E27FC236}">
                <a16:creationId xmlns:a16="http://schemas.microsoft.com/office/drawing/2014/main" id="{EF92AF8B-C91B-48FE-9B91-DB10EBA8CB8B}"/>
              </a:ext>
            </a:extLst>
          </p:cNvPr>
          <p:cNvSpPr txBox="1"/>
          <p:nvPr/>
        </p:nvSpPr>
        <p:spPr>
          <a:xfrm>
            <a:off x="672712" y="3268176"/>
            <a:ext cx="1773168" cy="323165"/>
          </a:xfrm>
          <a:prstGeom prst="rect">
            <a:avLst/>
          </a:prstGeom>
          <a:noFill/>
        </p:spPr>
        <p:txBody>
          <a:bodyPr wrap="square" rtlCol="0">
            <a:spAutoFit/>
          </a:bodyPr>
          <a:lstStyle/>
          <a:p>
            <a:r>
              <a:rPr lang="en-IN" sz="1500" b="1" dirty="0">
                <a:latin typeface="Arial Narrow" panose="020B0606020202030204" pitchFamily="34" charset="0"/>
              </a:rPr>
              <a:t>Differentiation:</a:t>
            </a:r>
          </a:p>
        </p:txBody>
      </p:sp>
      <p:sp>
        <p:nvSpPr>
          <p:cNvPr id="11" name="TextBox 10">
            <a:extLst>
              <a:ext uri="{FF2B5EF4-FFF2-40B4-BE49-F238E27FC236}">
                <a16:creationId xmlns:a16="http://schemas.microsoft.com/office/drawing/2014/main" id="{32062A64-5388-4EF1-A7DE-7CB28BD11163}"/>
              </a:ext>
            </a:extLst>
          </p:cNvPr>
          <p:cNvSpPr txBox="1"/>
          <p:nvPr/>
        </p:nvSpPr>
        <p:spPr>
          <a:xfrm>
            <a:off x="672712" y="4711028"/>
            <a:ext cx="1773168" cy="323165"/>
          </a:xfrm>
          <a:prstGeom prst="rect">
            <a:avLst/>
          </a:prstGeom>
          <a:noFill/>
        </p:spPr>
        <p:txBody>
          <a:bodyPr wrap="square" rtlCol="0">
            <a:spAutoFit/>
          </a:bodyPr>
          <a:lstStyle/>
          <a:p>
            <a:r>
              <a:rPr lang="en-IN" sz="1500" b="1" dirty="0">
                <a:latin typeface="Arial Narrow" panose="020B0606020202030204" pitchFamily="34" charset="0"/>
              </a:rPr>
              <a:t>Calls to Action:</a:t>
            </a:r>
          </a:p>
        </p:txBody>
      </p:sp>
      <p:sp>
        <p:nvSpPr>
          <p:cNvPr id="12" name="TextBox 11">
            <a:extLst>
              <a:ext uri="{FF2B5EF4-FFF2-40B4-BE49-F238E27FC236}">
                <a16:creationId xmlns:a16="http://schemas.microsoft.com/office/drawing/2014/main" id="{39A6F325-5EAE-413E-87EC-24F24C4BC939}"/>
              </a:ext>
            </a:extLst>
          </p:cNvPr>
          <p:cNvSpPr txBox="1"/>
          <p:nvPr/>
        </p:nvSpPr>
        <p:spPr>
          <a:xfrm>
            <a:off x="672712" y="3643353"/>
            <a:ext cx="7931345" cy="1015663"/>
          </a:xfrm>
          <a:prstGeom prst="rect">
            <a:avLst/>
          </a:prstGeom>
          <a:noFill/>
        </p:spPr>
        <p:txBody>
          <a:bodyPr wrap="square" rtlCol="0">
            <a:spAutoFit/>
          </a:bodyPr>
          <a:lstStyle/>
          <a:p>
            <a:r>
              <a:rPr lang="en-IN" sz="2000" dirty="0">
                <a:latin typeface="Arial Narrow" panose="020B0606020202030204" pitchFamily="34" charset="0"/>
              </a:rPr>
              <a:t>This app does not meet all the requirement and specification as, I am looking for my project. But it follows the same concept of Pregnancy yoga guide. This app is base on self learning approach. </a:t>
            </a:r>
          </a:p>
        </p:txBody>
      </p:sp>
      <p:sp>
        <p:nvSpPr>
          <p:cNvPr id="13" name="TextBox 12">
            <a:extLst>
              <a:ext uri="{FF2B5EF4-FFF2-40B4-BE49-F238E27FC236}">
                <a16:creationId xmlns:a16="http://schemas.microsoft.com/office/drawing/2014/main" id="{72675CC3-B7F9-4FFD-B717-2AEF9FA56DEE}"/>
              </a:ext>
            </a:extLst>
          </p:cNvPr>
          <p:cNvSpPr txBox="1"/>
          <p:nvPr/>
        </p:nvSpPr>
        <p:spPr>
          <a:xfrm>
            <a:off x="672712" y="5086205"/>
            <a:ext cx="8189397" cy="707886"/>
          </a:xfrm>
          <a:prstGeom prst="rect">
            <a:avLst/>
          </a:prstGeom>
          <a:noFill/>
        </p:spPr>
        <p:txBody>
          <a:bodyPr wrap="square" rtlCol="0">
            <a:spAutoFit/>
          </a:bodyPr>
          <a:lstStyle/>
          <a:p>
            <a:r>
              <a:rPr lang="en-IN" sz="2000" dirty="0">
                <a:latin typeface="Arial Narrow" panose="020B0606020202030204" pitchFamily="34" charset="0"/>
              </a:rPr>
              <a:t>Users are free to use the app but with annoying advertisement at the bottom of the page and no solution how to remove it. </a:t>
            </a:r>
          </a:p>
        </p:txBody>
      </p:sp>
      <p:sp>
        <p:nvSpPr>
          <p:cNvPr id="14" name="Title 1">
            <a:extLst>
              <a:ext uri="{FF2B5EF4-FFF2-40B4-BE49-F238E27FC236}">
                <a16:creationId xmlns:a16="http://schemas.microsoft.com/office/drawing/2014/main" id="{B513CA97-E6B4-44D9-9579-818BEF406359}"/>
              </a:ext>
            </a:extLst>
          </p:cNvPr>
          <p:cNvSpPr>
            <a:spLocks noGrp="1"/>
          </p:cNvSpPr>
          <p:nvPr>
            <p:ph type="title"/>
          </p:nvPr>
        </p:nvSpPr>
        <p:spPr>
          <a:xfrm>
            <a:off x="1295402" y="715666"/>
            <a:ext cx="9601196" cy="1303867"/>
          </a:xfrm>
        </p:spPr>
        <p:txBody>
          <a:bodyPr>
            <a:normAutofit/>
          </a:bodyPr>
          <a:lstStyle/>
          <a:p>
            <a:r>
              <a:rPr lang="en-IN" dirty="0"/>
              <a:t>Pregnancy yoga Exercises</a:t>
            </a:r>
          </a:p>
        </p:txBody>
      </p:sp>
      <p:pic>
        <p:nvPicPr>
          <p:cNvPr id="15" name="Picture 14">
            <a:extLst>
              <a:ext uri="{FF2B5EF4-FFF2-40B4-BE49-F238E27FC236}">
                <a16:creationId xmlns:a16="http://schemas.microsoft.com/office/drawing/2014/main" id="{14174F0F-6385-4E92-BFFD-54112E3B0985}"/>
              </a:ext>
            </a:extLst>
          </p:cNvPr>
          <p:cNvPicPr>
            <a:picLocks noChangeAspect="1"/>
          </p:cNvPicPr>
          <p:nvPr/>
        </p:nvPicPr>
        <p:blipFill>
          <a:blip r:embed="rId2"/>
          <a:stretch>
            <a:fillRect/>
          </a:stretch>
        </p:blipFill>
        <p:spPr>
          <a:xfrm>
            <a:off x="9286460" y="732688"/>
            <a:ext cx="1439131" cy="1511238"/>
          </a:xfrm>
          <a:prstGeom prst="rect">
            <a:avLst/>
          </a:prstGeom>
        </p:spPr>
      </p:pic>
      <p:pic>
        <p:nvPicPr>
          <p:cNvPr id="16" name="Picture 15">
            <a:extLst>
              <a:ext uri="{FF2B5EF4-FFF2-40B4-BE49-F238E27FC236}">
                <a16:creationId xmlns:a16="http://schemas.microsoft.com/office/drawing/2014/main" id="{2E8B836D-C40C-40B6-B110-9B7BAE90BF70}"/>
              </a:ext>
            </a:extLst>
          </p:cNvPr>
          <p:cNvPicPr>
            <a:picLocks noChangeAspect="1"/>
          </p:cNvPicPr>
          <p:nvPr/>
        </p:nvPicPr>
        <p:blipFill>
          <a:blip r:embed="rId3"/>
          <a:stretch>
            <a:fillRect/>
          </a:stretch>
        </p:blipFill>
        <p:spPr>
          <a:xfrm>
            <a:off x="8754148" y="2440847"/>
            <a:ext cx="2142450" cy="3808800"/>
          </a:xfrm>
          <a:prstGeom prst="rect">
            <a:avLst/>
          </a:prstGeom>
        </p:spPr>
      </p:pic>
      <p:sp>
        <p:nvSpPr>
          <p:cNvPr id="17" name="Rectangle 16">
            <a:extLst>
              <a:ext uri="{FF2B5EF4-FFF2-40B4-BE49-F238E27FC236}">
                <a16:creationId xmlns:a16="http://schemas.microsoft.com/office/drawing/2014/main" id="{C88C154D-8F2C-46B0-BE10-B77D41BA85BF}"/>
              </a:ext>
            </a:extLst>
          </p:cNvPr>
          <p:cNvSpPr/>
          <p:nvPr/>
        </p:nvSpPr>
        <p:spPr>
          <a:xfrm>
            <a:off x="8754149" y="5940795"/>
            <a:ext cx="2142450" cy="33518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39119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4676-CC6F-40AE-B8CC-FA1DF2401C6F}"/>
              </a:ext>
            </a:extLst>
          </p:cNvPr>
          <p:cNvSpPr>
            <a:spLocks noGrp="1"/>
          </p:cNvSpPr>
          <p:nvPr>
            <p:ph type="title"/>
          </p:nvPr>
        </p:nvSpPr>
        <p:spPr/>
        <p:txBody>
          <a:bodyPr>
            <a:normAutofit fontScale="90000"/>
          </a:bodyPr>
          <a:lstStyle/>
          <a:p>
            <a:r>
              <a:rPr lang="en-IN" sz="5000" dirty="0"/>
              <a:t>“</a:t>
            </a:r>
            <a:r>
              <a:rPr lang="en-IN" sz="5000" dirty="0" err="1"/>
              <a:t>Magnifi</a:t>
            </a:r>
            <a:r>
              <a:rPr lang="en-IN" sz="5000" dirty="0"/>
              <a:t>” app </a:t>
            </a:r>
            <a:br>
              <a:rPr lang="en-IN" dirty="0"/>
            </a:br>
            <a:endParaRPr lang="en-IN" dirty="0"/>
          </a:p>
        </p:txBody>
      </p:sp>
      <p:pic>
        <p:nvPicPr>
          <p:cNvPr id="5" name="Picture 4">
            <a:extLst>
              <a:ext uri="{FF2B5EF4-FFF2-40B4-BE49-F238E27FC236}">
                <a16:creationId xmlns:a16="http://schemas.microsoft.com/office/drawing/2014/main" id="{D8BC2276-9808-4110-B03F-FA3780E393E7}"/>
              </a:ext>
            </a:extLst>
          </p:cNvPr>
          <p:cNvPicPr>
            <a:picLocks noChangeAspect="1"/>
          </p:cNvPicPr>
          <p:nvPr/>
        </p:nvPicPr>
        <p:blipFill>
          <a:blip r:embed="rId2"/>
          <a:stretch>
            <a:fillRect/>
          </a:stretch>
        </p:blipFill>
        <p:spPr>
          <a:xfrm>
            <a:off x="9219415" y="732688"/>
            <a:ext cx="1573222" cy="1511238"/>
          </a:xfrm>
          <a:prstGeom prst="rect">
            <a:avLst/>
          </a:prstGeom>
        </p:spPr>
      </p:pic>
      <p:sp>
        <p:nvSpPr>
          <p:cNvPr id="6" name="TextBox 5">
            <a:extLst>
              <a:ext uri="{FF2B5EF4-FFF2-40B4-BE49-F238E27FC236}">
                <a16:creationId xmlns:a16="http://schemas.microsoft.com/office/drawing/2014/main" id="{86EA498B-F0D1-406A-BD5A-D681F8D62FB3}"/>
              </a:ext>
            </a:extLst>
          </p:cNvPr>
          <p:cNvSpPr txBox="1"/>
          <p:nvPr/>
        </p:nvSpPr>
        <p:spPr>
          <a:xfrm>
            <a:off x="746106" y="2473928"/>
            <a:ext cx="8091223" cy="3170099"/>
          </a:xfrm>
          <a:prstGeom prst="rect">
            <a:avLst/>
          </a:prstGeom>
          <a:noFill/>
        </p:spPr>
        <p:txBody>
          <a:bodyPr wrap="square" rtlCol="0">
            <a:spAutoFit/>
          </a:bodyPr>
          <a:lstStyle/>
          <a:p>
            <a:r>
              <a:rPr lang="en-IN" sz="2000" dirty="0">
                <a:latin typeface="Arial Narrow" panose="020B0606020202030204" pitchFamily="34" charset="0"/>
              </a:rPr>
              <a:t>We’ll be analysing a potential competitor </a:t>
            </a:r>
            <a:r>
              <a:rPr lang="en-IN" dirty="0">
                <a:latin typeface="Arial Narrow" panose="020B0606020202030204" pitchFamily="34" charset="0"/>
              </a:rPr>
              <a:t>“</a:t>
            </a:r>
            <a:r>
              <a:rPr lang="en-IN" sz="2000" dirty="0" err="1">
                <a:latin typeface="Arial Narrow" panose="020B0606020202030204" pitchFamily="34" charset="0"/>
              </a:rPr>
              <a:t>Magnifi</a:t>
            </a:r>
            <a:r>
              <a:rPr lang="en-IN" sz="2000" dirty="0">
                <a:latin typeface="Arial Narrow" panose="020B0606020202030204" pitchFamily="34" charset="0"/>
              </a:rPr>
              <a:t>” app</a:t>
            </a:r>
            <a:br>
              <a:rPr lang="en-IN" sz="2000" dirty="0">
                <a:latin typeface="Arial Narrow" panose="020B0606020202030204" pitchFamily="34" charset="0"/>
              </a:rPr>
            </a:br>
            <a:r>
              <a:rPr lang="en-IN" sz="2000" dirty="0" err="1">
                <a:latin typeface="Arial Narrow" panose="020B0606020202030204" pitchFamily="34" charset="0"/>
              </a:rPr>
              <a:t>Magnifi</a:t>
            </a:r>
            <a:r>
              <a:rPr lang="en-IN" sz="2000" dirty="0">
                <a:latin typeface="Arial Narrow" panose="020B0606020202030204" pitchFamily="34" charset="0"/>
              </a:rPr>
              <a:t> is a global mobile knowledge sharing market network. (</a:t>
            </a:r>
            <a:r>
              <a:rPr lang="en-IN" sz="2000" dirty="0">
                <a:hlinkClick r:id="rId3"/>
              </a:rPr>
              <a:t>https://magnifi.io/</a:t>
            </a:r>
            <a:r>
              <a:rPr lang="en-IN" sz="2000" dirty="0">
                <a:latin typeface="Arial Narrow" panose="020B0606020202030204" pitchFamily="34" charset="0"/>
              </a:rPr>
              <a:t>)</a:t>
            </a:r>
          </a:p>
          <a:p>
            <a:endParaRPr lang="en-IN" sz="2000" dirty="0">
              <a:latin typeface="Arial Narrow" panose="020B0606020202030204" pitchFamily="34" charset="0"/>
            </a:endParaRPr>
          </a:p>
          <a:p>
            <a:r>
              <a:rPr lang="en-IN" sz="2000" dirty="0">
                <a:latin typeface="Arial Narrow" panose="020B0606020202030204" pitchFamily="34" charset="0"/>
              </a:rPr>
              <a:t>The </a:t>
            </a:r>
            <a:r>
              <a:rPr lang="en-IN" sz="2000" dirty="0" err="1">
                <a:latin typeface="Arial Narrow" panose="020B0606020202030204" pitchFamily="34" charset="0"/>
              </a:rPr>
              <a:t>Magnifi</a:t>
            </a:r>
            <a:r>
              <a:rPr lang="en-IN" sz="2000" dirty="0">
                <a:latin typeface="Arial Narrow" panose="020B0606020202030204" pitchFamily="34" charset="0"/>
              </a:rPr>
              <a:t> market network is designed to solve many of the common hurdles and barriers faced by both knowledge providers and seekers. </a:t>
            </a:r>
            <a:r>
              <a:rPr lang="en-IN" sz="2000" dirty="0" err="1">
                <a:latin typeface="Arial Narrow" panose="020B0606020202030204" pitchFamily="34" charset="0"/>
              </a:rPr>
              <a:t>Magnifi’s</a:t>
            </a:r>
            <a:r>
              <a:rPr lang="en-IN" sz="2000" dirty="0">
                <a:latin typeface="Arial Narrow" panose="020B0606020202030204" pitchFamily="34" charset="0"/>
              </a:rPr>
              <a:t> patented audio and video consulting platform allows knowledge providers to bill and get paid-by-the minute via their mobile device while seamlessly integrating back-office tasks and functionality at the same time allowing knowledge seekers to get expert help in real-time and pay only for the time they need, anytime, anywhere.</a:t>
            </a:r>
          </a:p>
          <a:p>
            <a:endParaRPr lang="en-IN" sz="2000" dirty="0">
              <a:latin typeface="Agency FB" panose="020B0503020202020204" pitchFamily="34" charset="0"/>
            </a:endParaRPr>
          </a:p>
        </p:txBody>
      </p:sp>
      <p:sp>
        <p:nvSpPr>
          <p:cNvPr id="7" name="TextBox 6">
            <a:extLst>
              <a:ext uri="{FF2B5EF4-FFF2-40B4-BE49-F238E27FC236}">
                <a16:creationId xmlns:a16="http://schemas.microsoft.com/office/drawing/2014/main" id="{338CBD16-0771-45F1-AE9F-DB2DD6EFF282}"/>
              </a:ext>
            </a:extLst>
          </p:cNvPr>
          <p:cNvSpPr txBox="1"/>
          <p:nvPr/>
        </p:nvSpPr>
        <p:spPr>
          <a:xfrm>
            <a:off x="672713" y="2019533"/>
            <a:ext cx="1761948" cy="369332"/>
          </a:xfrm>
          <a:prstGeom prst="rect">
            <a:avLst/>
          </a:prstGeom>
          <a:noFill/>
        </p:spPr>
        <p:txBody>
          <a:bodyPr wrap="square" rtlCol="0">
            <a:spAutoFit/>
          </a:bodyPr>
          <a:lstStyle/>
          <a:p>
            <a:r>
              <a:rPr lang="en-IN" b="1" dirty="0">
                <a:latin typeface="Arial Narrow" panose="020B0606020202030204" pitchFamily="34" charset="0"/>
              </a:rPr>
              <a:t>OVERVIEW:</a:t>
            </a:r>
            <a:endParaRPr lang="en-IN" dirty="0">
              <a:latin typeface="Arial Narrow" panose="020B0606020202030204" pitchFamily="34" charset="0"/>
            </a:endParaRPr>
          </a:p>
        </p:txBody>
      </p:sp>
      <p:pic>
        <p:nvPicPr>
          <p:cNvPr id="4" name="Picture 3">
            <a:extLst>
              <a:ext uri="{FF2B5EF4-FFF2-40B4-BE49-F238E27FC236}">
                <a16:creationId xmlns:a16="http://schemas.microsoft.com/office/drawing/2014/main" id="{D849059A-BEE1-47AA-8E52-3030593C67A5}"/>
              </a:ext>
            </a:extLst>
          </p:cNvPr>
          <p:cNvPicPr>
            <a:picLocks noChangeAspect="1"/>
          </p:cNvPicPr>
          <p:nvPr/>
        </p:nvPicPr>
        <p:blipFill>
          <a:blip r:embed="rId4"/>
          <a:stretch>
            <a:fillRect/>
          </a:stretch>
        </p:blipFill>
        <p:spPr>
          <a:xfrm>
            <a:off x="8837329" y="2473928"/>
            <a:ext cx="2129861" cy="3786419"/>
          </a:xfrm>
          <a:prstGeom prst="rect">
            <a:avLst/>
          </a:prstGeom>
        </p:spPr>
      </p:pic>
    </p:spTree>
    <p:extLst>
      <p:ext uri="{BB962C8B-B14F-4D97-AF65-F5344CB8AC3E}">
        <p14:creationId xmlns:p14="http://schemas.microsoft.com/office/powerpoint/2010/main" val="30037222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834</TotalTime>
  <Words>1937</Words>
  <Application>Microsoft Office PowerPoint</Application>
  <PresentationFormat>Widescreen</PresentationFormat>
  <Paragraphs>207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Agency FB</vt:lpstr>
      <vt:lpstr>Arial</vt:lpstr>
      <vt:lpstr>Arial Narrow</vt:lpstr>
      <vt:lpstr>Garamond</vt:lpstr>
      <vt:lpstr>Organic</vt:lpstr>
      <vt:lpstr>1.7: Competitive Analysis</vt:lpstr>
      <vt:lpstr>Pregnancy yoga Exercises</vt:lpstr>
      <vt:lpstr>Pregnancy yoga Exercises</vt:lpstr>
      <vt:lpstr>Pregnancy yoga Exercises</vt:lpstr>
      <vt:lpstr>Pregnancy yoga Exercises</vt:lpstr>
      <vt:lpstr>PowerPoint Presentation</vt:lpstr>
      <vt:lpstr>Pregnancy yoga Exercises</vt:lpstr>
      <vt:lpstr>Pregnancy yoga Exercises</vt:lpstr>
      <vt:lpstr>“Magnifi” app  </vt:lpstr>
      <vt:lpstr>“Magnifi” app  </vt:lpstr>
      <vt:lpstr>“Magnifi” app  </vt:lpstr>
      <vt:lpstr>“Magnifi” app  </vt:lpstr>
      <vt:lpstr>PowerPoint Presentation</vt:lpstr>
      <vt:lpstr>“Magnifi” app  </vt:lpstr>
      <vt:lpstr>“Magnifi” app  </vt:lpstr>
      <vt:lpstr>“Ask an Expert” app  </vt:lpstr>
      <vt:lpstr>“Ask an Expert” app  </vt:lpstr>
      <vt:lpstr>“Ask an Expert” app  </vt:lpstr>
      <vt:lpstr>“Ask an Expert” app  </vt:lpstr>
      <vt:lpstr>PowerPoint Presentation</vt:lpstr>
      <vt:lpstr>“Ask an Expert” app  </vt:lpstr>
      <vt:lpstr>“Ask an Expert” app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bombatkar</dc:creator>
  <cp:lastModifiedBy>vivek bombatkar</cp:lastModifiedBy>
  <cp:revision>112</cp:revision>
  <dcterms:created xsi:type="dcterms:W3CDTF">2019-04-09T11:44:41Z</dcterms:created>
  <dcterms:modified xsi:type="dcterms:W3CDTF">2019-04-16T11:39:16Z</dcterms:modified>
</cp:coreProperties>
</file>