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6" autoAdjust="0"/>
    <p:restoredTop sz="94149" autoAdjust="0"/>
  </p:normalViewPr>
  <p:slideViewPr>
    <p:cSldViewPr snapToGrid="0">
      <p:cViewPr>
        <p:scale>
          <a:sx n="68" d="100"/>
          <a:sy n="68" d="100"/>
        </p:scale>
        <p:origin x="60" y="1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1B805F-FF0F-4BAA-A3A3-E4F945D687F8}" type="datetimeFigureOut">
              <a:rPr lang="en-US" dirty="0"/>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0B5C51-60B3-48EF-AA78-DB950F30DBA2}" type="datetimeFigureOut">
              <a:rPr lang="en-US" dirty="0"/>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D676B-6E73-4E3B-A9B3-4966DB9B52A5}" type="datetimeFigureOut">
              <a:rPr lang="en-US" dirty="0"/>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61F3A6-CC5D-4649-8527-DB0C21FDDFD9}" type="datetimeFigureOut">
              <a:rPr lang="en-US" dirty="0"/>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5B6F927C-B73E-4F9D-ADFE-F6E23BD7CEE8}" type="datetimeFigureOut">
              <a:rPr lang="en-US" dirty="0"/>
              <a:t>4/19/2019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B1FFFF-984A-4EE5-9BF2-EC9310C878F1}" type="datetimeFigureOut">
              <a:rPr lang="en-US" dirty="0"/>
              <a:t>4/19/2019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3271C1-B42E-4A60-A25F-0185B888604B}" type="datetimeFigureOut">
              <a:rPr lang="en-US" dirty="0"/>
              <a:t>4/19/2019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416292-3725-4763-8973-4C59F0403D99}" type="datetimeFigureOut">
              <a:rPr lang="en-US" dirty="0"/>
              <a:t>4/19/2019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6996D1-8909-469F-911A-4C12C68BF5D9}" type="datetimeFigureOut">
              <a:rPr lang="en-US" dirty="0"/>
              <a:t>4/19/2019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6A73BC-5D11-4675-B334-102E1E8C9B50}" type="datetimeFigureOut">
              <a:rPr lang="en-US" dirty="0"/>
              <a:t>4/19/2019</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27B8E45F-652B-4E89-8925-000B0AB8FD98}" type="datetimeFigureOut">
              <a:rPr lang="en-US" dirty="0"/>
              <a:t>4/19/2019</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C4A3462A-2D5B-48AF-A3D4-EF8A90A50A80}" type="datetimeFigureOut">
              <a:rPr lang="en-US" dirty="0"/>
              <a:t>4/19/2019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trackyoga.app/" TargetMode="External"/><Relationship Id="rId2" Type="http://schemas.openxmlformats.org/officeDocument/2006/relationships/hyperlink" Target="https://www.gaia.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5C68A-A510-47F8-9BFD-E81A59578245}"/>
              </a:ext>
            </a:extLst>
          </p:cNvPr>
          <p:cNvSpPr>
            <a:spLocks noGrp="1"/>
          </p:cNvSpPr>
          <p:nvPr>
            <p:ph type="ctrTitle"/>
          </p:nvPr>
        </p:nvSpPr>
        <p:spPr>
          <a:xfrm>
            <a:off x="956191" y="1325641"/>
            <a:ext cx="10207341" cy="3035808"/>
          </a:xfrm>
        </p:spPr>
        <p:txBody>
          <a:bodyPr/>
          <a:lstStyle/>
          <a:p>
            <a:r>
              <a:rPr lang="en-IN" dirty="0"/>
              <a:t>Task 1.9: </a:t>
            </a:r>
            <a:br>
              <a:rPr lang="en-IN" dirty="0"/>
            </a:br>
            <a:r>
              <a:rPr lang="en-IN" dirty="0"/>
              <a:t>Business Requirements</a:t>
            </a:r>
          </a:p>
        </p:txBody>
      </p:sp>
      <p:sp>
        <p:nvSpPr>
          <p:cNvPr id="3" name="Subtitle 2">
            <a:extLst>
              <a:ext uri="{FF2B5EF4-FFF2-40B4-BE49-F238E27FC236}">
                <a16:creationId xmlns:a16="http://schemas.microsoft.com/office/drawing/2014/main" id="{BF96A62F-A1D7-4B62-9764-D3780619DDCF}"/>
              </a:ext>
            </a:extLst>
          </p:cNvPr>
          <p:cNvSpPr>
            <a:spLocks noGrp="1"/>
          </p:cNvSpPr>
          <p:nvPr>
            <p:ph type="subTitle" idx="1"/>
          </p:nvPr>
        </p:nvSpPr>
        <p:spPr/>
        <p:txBody>
          <a:bodyPr/>
          <a:lstStyle/>
          <a:p>
            <a:r>
              <a:rPr lang="en-IN" dirty="0"/>
              <a:t>By: </a:t>
            </a:r>
            <a:r>
              <a:rPr lang="en-IN" dirty="0" err="1"/>
              <a:t>Minal</a:t>
            </a:r>
            <a:r>
              <a:rPr lang="en-IN" dirty="0"/>
              <a:t> Bombatkar</a:t>
            </a:r>
          </a:p>
        </p:txBody>
      </p:sp>
    </p:spTree>
    <p:extLst>
      <p:ext uri="{BB962C8B-B14F-4D97-AF65-F5344CB8AC3E}">
        <p14:creationId xmlns:p14="http://schemas.microsoft.com/office/powerpoint/2010/main" val="3009687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27DD60-5A61-48A6-B656-2F03E3093E6B}"/>
              </a:ext>
            </a:extLst>
          </p:cNvPr>
          <p:cNvSpPr txBox="1"/>
          <p:nvPr/>
        </p:nvSpPr>
        <p:spPr>
          <a:xfrm>
            <a:off x="802203" y="1194890"/>
            <a:ext cx="10826945" cy="646331"/>
          </a:xfrm>
          <a:prstGeom prst="rect">
            <a:avLst/>
          </a:prstGeom>
          <a:noFill/>
        </p:spPr>
        <p:txBody>
          <a:bodyPr wrap="square" rtlCol="0">
            <a:spAutoFit/>
          </a:bodyPr>
          <a:lstStyle/>
          <a:p>
            <a:r>
              <a:rPr lang="en-IN" dirty="0"/>
              <a:t>The goal of this doc is to align all stakeholders on what this application does, who it is for, and</a:t>
            </a:r>
          </a:p>
          <a:p>
            <a:r>
              <a:rPr lang="en-IN" dirty="0"/>
              <a:t>what it will take to build it.</a:t>
            </a:r>
          </a:p>
        </p:txBody>
      </p:sp>
      <p:sp>
        <p:nvSpPr>
          <p:cNvPr id="5" name="TextBox 4">
            <a:extLst>
              <a:ext uri="{FF2B5EF4-FFF2-40B4-BE49-F238E27FC236}">
                <a16:creationId xmlns:a16="http://schemas.microsoft.com/office/drawing/2014/main" id="{CC4AAE5D-96B5-4618-8395-C76AFA77CC30}"/>
              </a:ext>
            </a:extLst>
          </p:cNvPr>
          <p:cNvSpPr txBox="1"/>
          <p:nvPr/>
        </p:nvSpPr>
        <p:spPr>
          <a:xfrm>
            <a:off x="755455" y="308540"/>
            <a:ext cx="10681090" cy="630942"/>
          </a:xfrm>
          <a:prstGeom prst="rect">
            <a:avLst/>
          </a:prstGeom>
          <a:noFill/>
        </p:spPr>
        <p:txBody>
          <a:bodyPr wrap="square" rtlCol="0">
            <a:spAutoFit/>
          </a:bodyPr>
          <a:lstStyle/>
          <a:p>
            <a:r>
              <a:rPr lang="en-IN" sz="3500" dirty="0">
                <a:latin typeface="+mj-lt"/>
              </a:rPr>
              <a:t>1.9 Business Requirements Doc: Yoga Expert App</a:t>
            </a:r>
          </a:p>
        </p:txBody>
      </p:sp>
      <p:sp>
        <p:nvSpPr>
          <p:cNvPr id="6" name="TextBox 5">
            <a:extLst>
              <a:ext uri="{FF2B5EF4-FFF2-40B4-BE49-F238E27FC236}">
                <a16:creationId xmlns:a16="http://schemas.microsoft.com/office/drawing/2014/main" id="{D5BD12C9-8A85-4491-888C-D533C20C3350}"/>
              </a:ext>
            </a:extLst>
          </p:cNvPr>
          <p:cNvSpPr txBox="1"/>
          <p:nvPr/>
        </p:nvSpPr>
        <p:spPr>
          <a:xfrm>
            <a:off x="3840855" y="1968730"/>
            <a:ext cx="4510293" cy="630942"/>
          </a:xfrm>
          <a:prstGeom prst="rect">
            <a:avLst/>
          </a:prstGeom>
          <a:noFill/>
        </p:spPr>
        <p:txBody>
          <a:bodyPr wrap="square" rtlCol="0">
            <a:spAutoFit/>
          </a:bodyPr>
          <a:lstStyle>
            <a:defPPr>
              <a:defRPr lang="en-US"/>
            </a:defPPr>
            <a:lvl1pPr>
              <a:defRPr sz="3500">
                <a:latin typeface="+mj-lt"/>
              </a:defRPr>
            </a:lvl1pPr>
          </a:lstStyle>
          <a:p>
            <a:r>
              <a:rPr lang="en-IN" dirty="0"/>
              <a:t>Executive Summary</a:t>
            </a:r>
          </a:p>
        </p:txBody>
      </p:sp>
      <p:sp>
        <p:nvSpPr>
          <p:cNvPr id="7" name="TextBox 6">
            <a:extLst>
              <a:ext uri="{FF2B5EF4-FFF2-40B4-BE49-F238E27FC236}">
                <a16:creationId xmlns:a16="http://schemas.microsoft.com/office/drawing/2014/main" id="{C9DB7A50-79DE-4ED1-A9B8-A558D0165DAC}"/>
              </a:ext>
            </a:extLst>
          </p:cNvPr>
          <p:cNvSpPr txBox="1"/>
          <p:nvPr/>
        </p:nvSpPr>
        <p:spPr>
          <a:xfrm>
            <a:off x="848016" y="3107343"/>
            <a:ext cx="10826945" cy="923330"/>
          </a:xfrm>
          <a:prstGeom prst="rect">
            <a:avLst/>
          </a:prstGeom>
          <a:noFill/>
        </p:spPr>
        <p:txBody>
          <a:bodyPr wrap="square" rtlCol="0">
            <a:spAutoFit/>
          </a:bodyPr>
          <a:lstStyle/>
          <a:p>
            <a:r>
              <a:rPr lang="en-IN" dirty="0"/>
              <a:t>The minimum age for this app is 18, the upper age range is 38-41.</a:t>
            </a:r>
          </a:p>
          <a:p>
            <a:r>
              <a:rPr lang="en-IN" dirty="0"/>
              <a:t>The mindset of our target user is someone who enjoys Yoga before pregnancy, want to practice during and after pregnancy. Also users who don’t know anything about yoga.</a:t>
            </a:r>
          </a:p>
        </p:txBody>
      </p:sp>
      <p:sp>
        <p:nvSpPr>
          <p:cNvPr id="8" name="TextBox 7">
            <a:extLst>
              <a:ext uri="{FF2B5EF4-FFF2-40B4-BE49-F238E27FC236}">
                <a16:creationId xmlns:a16="http://schemas.microsoft.com/office/drawing/2014/main" id="{05769495-2289-47F7-BB59-AA04B6B085EB}"/>
              </a:ext>
            </a:extLst>
          </p:cNvPr>
          <p:cNvSpPr txBox="1"/>
          <p:nvPr/>
        </p:nvSpPr>
        <p:spPr>
          <a:xfrm>
            <a:off x="848016" y="4169012"/>
            <a:ext cx="2938610" cy="369332"/>
          </a:xfrm>
          <a:prstGeom prst="rect">
            <a:avLst/>
          </a:prstGeom>
          <a:noFill/>
        </p:spPr>
        <p:txBody>
          <a:bodyPr wrap="square" rtlCol="0">
            <a:spAutoFit/>
          </a:bodyPr>
          <a:lstStyle/>
          <a:p>
            <a:r>
              <a:rPr lang="en-IN" b="1" dirty="0"/>
              <a:t>Competition</a:t>
            </a:r>
          </a:p>
        </p:txBody>
      </p:sp>
      <p:sp>
        <p:nvSpPr>
          <p:cNvPr id="10" name="TextBox 9">
            <a:extLst>
              <a:ext uri="{FF2B5EF4-FFF2-40B4-BE49-F238E27FC236}">
                <a16:creationId xmlns:a16="http://schemas.microsoft.com/office/drawing/2014/main" id="{22C5A1C9-7016-4F0D-884B-C1026345C1BC}"/>
              </a:ext>
            </a:extLst>
          </p:cNvPr>
          <p:cNvSpPr txBox="1"/>
          <p:nvPr/>
        </p:nvSpPr>
        <p:spPr>
          <a:xfrm>
            <a:off x="848016" y="2599672"/>
            <a:ext cx="2938610" cy="369332"/>
          </a:xfrm>
          <a:prstGeom prst="rect">
            <a:avLst/>
          </a:prstGeom>
          <a:noFill/>
        </p:spPr>
        <p:txBody>
          <a:bodyPr wrap="square" rtlCol="0">
            <a:spAutoFit/>
          </a:bodyPr>
          <a:lstStyle/>
          <a:p>
            <a:r>
              <a:rPr lang="en-IN" b="1" dirty="0"/>
              <a:t>Target Audience</a:t>
            </a:r>
          </a:p>
        </p:txBody>
      </p:sp>
      <p:sp>
        <p:nvSpPr>
          <p:cNvPr id="11" name="TextBox 10">
            <a:extLst>
              <a:ext uri="{FF2B5EF4-FFF2-40B4-BE49-F238E27FC236}">
                <a16:creationId xmlns:a16="http://schemas.microsoft.com/office/drawing/2014/main" id="{EEBD77F1-8BA9-4C42-A343-61A71E575F89}"/>
              </a:ext>
            </a:extLst>
          </p:cNvPr>
          <p:cNvSpPr txBox="1"/>
          <p:nvPr/>
        </p:nvSpPr>
        <p:spPr>
          <a:xfrm>
            <a:off x="848016" y="4676684"/>
            <a:ext cx="10416494" cy="1200329"/>
          </a:xfrm>
          <a:prstGeom prst="rect">
            <a:avLst/>
          </a:prstGeom>
          <a:noFill/>
        </p:spPr>
        <p:txBody>
          <a:bodyPr wrap="square" rtlCol="0">
            <a:spAutoFit/>
          </a:bodyPr>
          <a:lstStyle/>
          <a:p>
            <a:r>
              <a:rPr lang="en-IN" dirty="0"/>
              <a:t>Some obvious competitors are sites such as Quora, Ask an expert, </a:t>
            </a:r>
            <a:r>
              <a:rPr lang="en-IN" dirty="0" err="1"/>
              <a:t>Magnifi</a:t>
            </a:r>
            <a:r>
              <a:rPr lang="en-IN" dirty="0"/>
              <a:t> as they all</a:t>
            </a:r>
          </a:p>
          <a:p>
            <a:r>
              <a:rPr lang="en-IN" dirty="0"/>
              <a:t>provide general information on any topic in all categories. More specific competitors include </a:t>
            </a:r>
            <a:r>
              <a:rPr lang="en-IN" dirty="0">
                <a:hlinkClick r:id="rId2"/>
              </a:rPr>
              <a:t>Gaia</a:t>
            </a:r>
            <a:r>
              <a:rPr lang="en-IN" dirty="0"/>
              <a:t> and </a:t>
            </a:r>
            <a:r>
              <a:rPr lang="en-IN" dirty="0">
                <a:hlinkClick r:id="rId3"/>
              </a:rPr>
              <a:t>Track Yoga </a:t>
            </a:r>
            <a:r>
              <a:rPr lang="en-IN" dirty="0"/>
              <a:t>,Pregnancy yoga expert as they focus more on self learning and self doing basis.</a:t>
            </a:r>
          </a:p>
        </p:txBody>
      </p:sp>
    </p:spTree>
    <p:extLst>
      <p:ext uri="{BB962C8B-B14F-4D97-AF65-F5344CB8AC3E}">
        <p14:creationId xmlns:p14="http://schemas.microsoft.com/office/powerpoint/2010/main" val="1662799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5BD12C9-8A85-4491-888C-D533C20C3350}"/>
              </a:ext>
            </a:extLst>
          </p:cNvPr>
          <p:cNvSpPr txBox="1"/>
          <p:nvPr/>
        </p:nvSpPr>
        <p:spPr>
          <a:xfrm>
            <a:off x="3795975" y="313834"/>
            <a:ext cx="4510293" cy="630942"/>
          </a:xfrm>
          <a:prstGeom prst="rect">
            <a:avLst/>
          </a:prstGeom>
          <a:noFill/>
        </p:spPr>
        <p:txBody>
          <a:bodyPr wrap="square" rtlCol="0">
            <a:spAutoFit/>
          </a:bodyPr>
          <a:lstStyle>
            <a:defPPr>
              <a:defRPr lang="en-US"/>
            </a:defPPr>
            <a:lvl1pPr>
              <a:defRPr sz="3500">
                <a:latin typeface="+mj-lt"/>
              </a:defRPr>
            </a:lvl1pPr>
          </a:lstStyle>
          <a:p>
            <a:r>
              <a:rPr lang="en-IN" dirty="0"/>
              <a:t>Executive Summary</a:t>
            </a:r>
          </a:p>
        </p:txBody>
      </p:sp>
      <p:sp>
        <p:nvSpPr>
          <p:cNvPr id="7" name="TextBox 6">
            <a:extLst>
              <a:ext uri="{FF2B5EF4-FFF2-40B4-BE49-F238E27FC236}">
                <a16:creationId xmlns:a16="http://schemas.microsoft.com/office/drawing/2014/main" id="{C9DB7A50-79DE-4ED1-A9B8-A558D0165DAC}"/>
              </a:ext>
            </a:extLst>
          </p:cNvPr>
          <p:cNvSpPr txBox="1"/>
          <p:nvPr/>
        </p:nvSpPr>
        <p:spPr>
          <a:xfrm>
            <a:off x="755453" y="2204858"/>
            <a:ext cx="10826945" cy="1200329"/>
          </a:xfrm>
          <a:prstGeom prst="rect">
            <a:avLst/>
          </a:prstGeom>
          <a:noFill/>
        </p:spPr>
        <p:txBody>
          <a:bodyPr wrap="square" rtlCol="0">
            <a:spAutoFit/>
          </a:bodyPr>
          <a:lstStyle/>
          <a:p>
            <a:r>
              <a:rPr lang="en-IN" dirty="0"/>
              <a:t>The primary risk is that our app will get lost in the competition. There are a few,</a:t>
            </a:r>
          </a:p>
          <a:p>
            <a:r>
              <a:rPr lang="en-IN" dirty="0"/>
              <a:t>seemingly popular apps that offer Yoga. Some even offer guides for pregnancy yoga. This</a:t>
            </a:r>
          </a:p>
          <a:p>
            <a:r>
              <a:rPr lang="en-IN" dirty="0"/>
              <a:t>could make it hard for us to stand out. But opportunity is that, no app or website provides the expert consultation in prenatal yoga through video chat.</a:t>
            </a:r>
          </a:p>
        </p:txBody>
      </p:sp>
      <p:sp>
        <p:nvSpPr>
          <p:cNvPr id="10" name="TextBox 9">
            <a:extLst>
              <a:ext uri="{FF2B5EF4-FFF2-40B4-BE49-F238E27FC236}">
                <a16:creationId xmlns:a16="http://schemas.microsoft.com/office/drawing/2014/main" id="{22C5A1C9-7016-4F0D-884B-C1026345C1BC}"/>
              </a:ext>
            </a:extLst>
          </p:cNvPr>
          <p:cNvSpPr txBox="1"/>
          <p:nvPr/>
        </p:nvSpPr>
        <p:spPr>
          <a:xfrm>
            <a:off x="755453" y="1694979"/>
            <a:ext cx="2340228" cy="369332"/>
          </a:xfrm>
          <a:prstGeom prst="rect">
            <a:avLst/>
          </a:prstGeom>
          <a:noFill/>
        </p:spPr>
        <p:txBody>
          <a:bodyPr wrap="square" rtlCol="0">
            <a:spAutoFit/>
          </a:bodyPr>
          <a:lstStyle/>
          <a:p>
            <a:r>
              <a:rPr lang="en-IN" b="1" dirty="0"/>
              <a:t>Risk/Opportunity</a:t>
            </a:r>
          </a:p>
        </p:txBody>
      </p:sp>
      <p:sp>
        <p:nvSpPr>
          <p:cNvPr id="11" name="TextBox 10">
            <a:extLst>
              <a:ext uri="{FF2B5EF4-FFF2-40B4-BE49-F238E27FC236}">
                <a16:creationId xmlns:a16="http://schemas.microsoft.com/office/drawing/2014/main" id="{69EBC568-2D54-4E39-B245-270A8CA31F14}"/>
              </a:ext>
            </a:extLst>
          </p:cNvPr>
          <p:cNvSpPr txBox="1"/>
          <p:nvPr/>
        </p:nvSpPr>
        <p:spPr>
          <a:xfrm>
            <a:off x="755453" y="3545734"/>
            <a:ext cx="1653962" cy="369332"/>
          </a:xfrm>
          <a:prstGeom prst="rect">
            <a:avLst/>
          </a:prstGeom>
          <a:noFill/>
        </p:spPr>
        <p:txBody>
          <a:bodyPr wrap="square" rtlCol="0">
            <a:spAutoFit/>
          </a:bodyPr>
          <a:lstStyle/>
          <a:p>
            <a:r>
              <a:rPr lang="en-IN" b="1" dirty="0"/>
              <a:t>Conclusions</a:t>
            </a:r>
          </a:p>
        </p:txBody>
      </p:sp>
      <p:sp>
        <p:nvSpPr>
          <p:cNvPr id="12" name="TextBox 11">
            <a:extLst>
              <a:ext uri="{FF2B5EF4-FFF2-40B4-BE49-F238E27FC236}">
                <a16:creationId xmlns:a16="http://schemas.microsoft.com/office/drawing/2014/main" id="{1423ABF2-3A74-41F1-9906-781A77DA979E}"/>
              </a:ext>
            </a:extLst>
          </p:cNvPr>
          <p:cNvSpPr txBox="1"/>
          <p:nvPr/>
        </p:nvSpPr>
        <p:spPr>
          <a:xfrm>
            <a:off x="755453" y="4055613"/>
            <a:ext cx="10826945" cy="1200329"/>
          </a:xfrm>
          <a:prstGeom prst="rect">
            <a:avLst/>
          </a:prstGeom>
          <a:noFill/>
        </p:spPr>
        <p:txBody>
          <a:bodyPr wrap="square" rtlCol="0">
            <a:spAutoFit/>
          </a:bodyPr>
          <a:lstStyle/>
          <a:p>
            <a:r>
              <a:rPr lang="en-IN" dirty="0"/>
              <a:t>To ensure the success of “Yoga Expert” app, we will need to attract the target audience by smart marketing and our app’s features as seamless integration of good design and user friendly interface. The goal is to consume the space with innovative idea of pregnancy yoga consultation by yoga expert through video chat. </a:t>
            </a:r>
          </a:p>
        </p:txBody>
      </p:sp>
    </p:spTree>
    <p:extLst>
      <p:ext uri="{BB962C8B-B14F-4D97-AF65-F5344CB8AC3E}">
        <p14:creationId xmlns:p14="http://schemas.microsoft.com/office/powerpoint/2010/main" val="2193021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5BD12C9-8A85-4491-888C-D533C20C3350}"/>
              </a:ext>
            </a:extLst>
          </p:cNvPr>
          <p:cNvSpPr txBox="1"/>
          <p:nvPr/>
        </p:nvSpPr>
        <p:spPr>
          <a:xfrm>
            <a:off x="2852591" y="313834"/>
            <a:ext cx="6486818" cy="630942"/>
          </a:xfrm>
          <a:prstGeom prst="rect">
            <a:avLst/>
          </a:prstGeom>
          <a:noFill/>
        </p:spPr>
        <p:txBody>
          <a:bodyPr wrap="square" rtlCol="0">
            <a:spAutoFit/>
          </a:bodyPr>
          <a:lstStyle>
            <a:defPPr>
              <a:defRPr lang="en-US"/>
            </a:defPPr>
            <a:lvl1pPr>
              <a:defRPr sz="3500">
                <a:latin typeface="+mj-lt"/>
              </a:defRPr>
            </a:lvl1pPr>
          </a:lstStyle>
          <a:p>
            <a:r>
              <a:rPr lang="en-IN" dirty="0"/>
              <a:t>S.M.A.R.T. Business Objectives</a:t>
            </a:r>
          </a:p>
        </p:txBody>
      </p:sp>
      <p:sp>
        <p:nvSpPr>
          <p:cNvPr id="14" name="TextBox 13">
            <a:extLst>
              <a:ext uri="{FF2B5EF4-FFF2-40B4-BE49-F238E27FC236}">
                <a16:creationId xmlns:a16="http://schemas.microsoft.com/office/drawing/2014/main" id="{7EA71D68-8FC2-445F-B4C9-1E4A9596A9AD}"/>
              </a:ext>
            </a:extLst>
          </p:cNvPr>
          <p:cNvSpPr txBox="1"/>
          <p:nvPr/>
        </p:nvSpPr>
        <p:spPr>
          <a:xfrm>
            <a:off x="800332" y="1106641"/>
            <a:ext cx="10826945" cy="3139321"/>
          </a:xfrm>
          <a:prstGeom prst="rect">
            <a:avLst/>
          </a:prstGeom>
          <a:noFill/>
        </p:spPr>
        <p:txBody>
          <a:bodyPr wrap="square" rtlCol="0">
            <a:spAutoFit/>
          </a:bodyPr>
          <a:lstStyle/>
          <a:p>
            <a:r>
              <a:rPr lang="en-IN" dirty="0"/>
              <a:t>Design and launch a simple yet robust application for Yoga Expert app.</a:t>
            </a:r>
          </a:p>
          <a:p>
            <a:r>
              <a:rPr lang="en-IN" dirty="0"/>
              <a:t>Measured by : Initial user tests and Market size estimates</a:t>
            </a:r>
            <a:br>
              <a:rPr lang="en-IN" dirty="0"/>
            </a:br>
            <a:r>
              <a:rPr lang="en-IN" dirty="0"/>
              <a:t>Deliverable by 1.5 months from start date. Gain 200 signups within the 1.5 month of launch.</a:t>
            </a:r>
          </a:p>
          <a:p>
            <a:endParaRPr lang="en-IN" dirty="0"/>
          </a:p>
          <a:p>
            <a:r>
              <a:rPr lang="en-IN" dirty="0"/>
              <a:t>Try to gain 8% of market share.</a:t>
            </a:r>
          </a:p>
          <a:p>
            <a:r>
              <a:rPr lang="en-IN" dirty="0"/>
              <a:t>Measured by: Signup count within first 15 days. </a:t>
            </a:r>
            <a:br>
              <a:rPr lang="en-IN" dirty="0"/>
            </a:br>
            <a:r>
              <a:rPr lang="en-IN" dirty="0"/>
              <a:t>Delivered by: 45 days after product release.</a:t>
            </a:r>
          </a:p>
          <a:p>
            <a:endParaRPr lang="en-IN" dirty="0"/>
          </a:p>
          <a:p>
            <a:r>
              <a:rPr lang="en-IN" dirty="0"/>
              <a:t>Achieve a user review rating of 4+ stars. </a:t>
            </a:r>
          </a:p>
          <a:p>
            <a:r>
              <a:rPr lang="en-IN" dirty="0"/>
              <a:t>Measured by: The user reviews in the App Store and Play Store. </a:t>
            </a:r>
          </a:p>
          <a:p>
            <a:r>
              <a:rPr lang="en-IN" dirty="0"/>
              <a:t>Delivered by: 2-3 months from start date. </a:t>
            </a:r>
          </a:p>
        </p:txBody>
      </p:sp>
      <p:sp>
        <p:nvSpPr>
          <p:cNvPr id="4" name="TextBox 3">
            <a:extLst>
              <a:ext uri="{FF2B5EF4-FFF2-40B4-BE49-F238E27FC236}">
                <a16:creationId xmlns:a16="http://schemas.microsoft.com/office/drawing/2014/main" id="{F8DF28D8-748A-4E26-8302-1D42F09F8E65}"/>
              </a:ext>
            </a:extLst>
          </p:cNvPr>
          <p:cNvSpPr txBox="1"/>
          <p:nvPr/>
        </p:nvSpPr>
        <p:spPr>
          <a:xfrm>
            <a:off x="761065" y="4754931"/>
            <a:ext cx="10826945" cy="1754326"/>
          </a:xfrm>
          <a:prstGeom prst="rect">
            <a:avLst/>
          </a:prstGeom>
          <a:noFill/>
        </p:spPr>
        <p:txBody>
          <a:bodyPr wrap="square" rtlCol="0">
            <a:spAutoFit/>
          </a:bodyPr>
          <a:lstStyle/>
          <a:p>
            <a:pPr marL="285750" indent="-285750">
              <a:buFont typeface="Arial" panose="020B0604020202020204" pitchFamily="34" charset="0"/>
              <a:buChar char="•"/>
            </a:pPr>
            <a:r>
              <a:rPr lang="en-IN" dirty="0"/>
              <a:t>Application: Design and launch a simple yet robust application for Yoga Expert app </a:t>
            </a:r>
          </a:p>
          <a:p>
            <a:pPr marL="285750" indent="-285750">
              <a:buFont typeface="Arial" panose="020B0604020202020204" pitchFamily="34" charset="0"/>
              <a:buChar char="•"/>
            </a:pPr>
            <a:r>
              <a:rPr lang="en-IN" dirty="0"/>
              <a:t>Website: A desktop website with the same maps and features so users can access data on multiple devices.</a:t>
            </a:r>
          </a:p>
          <a:p>
            <a:pPr marL="285750" indent="-285750">
              <a:buFont typeface="Arial" panose="020B0604020202020204" pitchFamily="34" charset="0"/>
              <a:buChar char="•"/>
            </a:pPr>
            <a:r>
              <a:rPr lang="en-IN" dirty="0"/>
              <a:t>Marketing: Strategy and plan to promote, educate, and receive reviews.</a:t>
            </a:r>
          </a:p>
          <a:p>
            <a:pPr marL="285750" indent="-285750">
              <a:buFont typeface="Arial" panose="020B0604020202020204" pitchFamily="34" charset="0"/>
              <a:buChar char="•"/>
            </a:pPr>
            <a:r>
              <a:rPr lang="en-IN" dirty="0"/>
              <a:t>Social media: An open line of communication with the user for feedback, advice, tips, recommendations, FAQ, troubleshooting, and sharing experiences.</a:t>
            </a:r>
          </a:p>
        </p:txBody>
      </p:sp>
      <p:sp>
        <p:nvSpPr>
          <p:cNvPr id="5" name="TextBox 4">
            <a:extLst>
              <a:ext uri="{FF2B5EF4-FFF2-40B4-BE49-F238E27FC236}">
                <a16:creationId xmlns:a16="http://schemas.microsoft.com/office/drawing/2014/main" id="{3437D76C-4C1B-447D-AC66-FF6A75D063FC}"/>
              </a:ext>
            </a:extLst>
          </p:cNvPr>
          <p:cNvSpPr txBox="1"/>
          <p:nvPr/>
        </p:nvSpPr>
        <p:spPr>
          <a:xfrm>
            <a:off x="761065" y="4309147"/>
            <a:ext cx="2938610" cy="369332"/>
          </a:xfrm>
          <a:prstGeom prst="rect">
            <a:avLst/>
          </a:prstGeom>
          <a:noFill/>
        </p:spPr>
        <p:txBody>
          <a:bodyPr wrap="square" rtlCol="0">
            <a:spAutoFit/>
          </a:bodyPr>
          <a:lstStyle/>
          <a:p>
            <a:r>
              <a:rPr lang="en-IN" b="1" dirty="0"/>
              <a:t>Scope</a:t>
            </a:r>
          </a:p>
        </p:txBody>
      </p:sp>
    </p:spTree>
    <p:extLst>
      <p:ext uri="{BB962C8B-B14F-4D97-AF65-F5344CB8AC3E}">
        <p14:creationId xmlns:p14="http://schemas.microsoft.com/office/powerpoint/2010/main" val="1536579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27DD60-5A61-48A6-B656-2F03E3093E6B}"/>
              </a:ext>
            </a:extLst>
          </p:cNvPr>
          <p:cNvSpPr txBox="1"/>
          <p:nvPr/>
        </p:nvSpPr>
        <p:spPr>
          <a:xfrm>
            <a:off x="179514" y="705434"/>
            <a:ext cx="11965737" cy="5909310"/>
          </a:xfrm>
          <a:prstGeom prst="rect">
            <a:avLst/>
          </a:prstGeom>
          <a:noFill/>
        </p:spPr>
        <p:txBody>
          <a:bodyPr wrap="square" rtlCol="0">
            <a:spAutoFit/>
          </a:bodyPr>
          <a:lstStyle/>
          <a:p>
            <a:pPr marL="285750" indent="-285750">
              <a:buFont typeface="Arial" panose="020B0604020202020204" pitchFamily="34" charset="0"/>
              <a:buChar char="•"/>
            </a:pPr>
            <a:r>
              <a:rPr lang="en-IN" dirty="0"/>
              <a:t>ONBOARDING / LOG IN: An onboarding page for users as well as for experts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PERSONALIZING PROFILE: It allows users to input and save their personal information</a:t>
            </a:r>
          </a:p>
          <a:p>
            <a:r>
              <a:rPr lang="en-IN" dirty="0"/>
              <a:t>    And for experts it will help to maintain the </a:t>
            </a:r>
            <a:r>
              <a:rPr lang="en-IN" dirty="0">
                <a:ea typeface="Tahoma" panose="020B0604030504040204" pitchFamily="34" charset="0"/>
                <a:cs typeface="Tahoma" panose="020B0604030504040204" pitchFamily="34" charset="0"/>
              </a:rPr>
              <a:t>availability</a:t>
            </a:r>
            <a:r>
              <a:rPr lang="en-IN" dirty="0"/>
              <a:t>, credentials and summary of their experience.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SEARCHING: User would able to search for a yoga expert and browse from a list with applications of multiple filters. Expert would able to reach out to a clients through searching questions posted by users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EXPERT PROFILES: Users would able to see the experts profile to know them in better way. While expert need this to update availability and experience.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BOOKING APPOINTMNET: Process for booking appointment by the user and expert would able to accept/reject it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TALKING TO AN EXPERT: User will able to talk to expert as per their convenience.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PAYING FOR CALL:</a:t>
            </a:r>
            <a:r>
              <a:rPr lang="en-IN" dirty="0"/>
              <a:t> Payment details, a way of paying for an expert’s time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LEAVING A REVIEW: User will able to provide the review to experts service and expert will able </a:t>
            </a:r>
            <a:br>
              <a:rPr lang="en-IN" dirty="0"/>
            </a:br>
            <a:r>
              <a:rPr lang="en-IN" dirty="0"/>
              <a:t>to comment on it.</a:t>
            </a:r>
          </a:p>
        </p:txBody>
      </p:sp>
      <p:sp>
        <p:nvSpPr>
          <p:cNvPr id="8" name="TextBox 7">
            <a:extLst>
              <a:ext uri="{FF2B5EF4-FFF2-40B4-BE49-F238E27FC236}">
                <a16:creationId xmlns:a16="http://schemas.microsoft.com/office/drawing/2014/main" id="{05769495-2289-47F7-BB59-AA04B6B085EB}"/>
              </a:ext>
            </a:extLst>
          </p:cNvPr>
          <p:cNvSpPr txBox="1"/>
          <p:nvPr/>
        </p:nvSpPr>
        <p:spPr>
          <a:xfrm>
            <a:off x="471225" y="243256"/>
            <a:ext cx="3321946" cy="369332"/>
          </a:xfrm>
          <a:prstGeom prst="rect">
            <a:avLst/>
          </a:prstGeom>
          <a:noFill/>
        </p:spPr>
        <p:txBody>
          <a:bodyPr wrap="square" rtlCol="0">
            <a:spAutoFit/>
          </a:bodyPr>
          <a:lstStyle/>
          <a:p>
            <a:r>
              <a:rPr lang="en-IN" b="1" dirty="0"/>
              <a:t>Functional Requirements</a:t>
            </a:r>
          </a:p>
        </p:txBody>
      </p:sp>
    </p:spTree>
    <p:extLst>
      <p:ext uri="{BB962C8B-B14F-4D97-AF65-F5344CB8AC3E}">
        <p14:creationId xmlns:p14="http://schemas.microsoft.com/office/powerpoint/2010/main" val="980182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611A5B3-EDD0-4BFB-B824-EFA80A2ED3D3}"/>
              </a:ext>
            </a:extLst>
          </p:cNvPr>
          <p:cNvSpPr txBox="1"/>
          <p:nvPr/>
        </p:nvSpPr>
        <p:spPr>
          <a:xfrm>
            <a:off x="448786" y="900889"/>
            <a:ext cx="11602032" cy="5446747"/>
          </a:xfrm>
          <a:prstGeom prst="rect">
            <a:avLst/>
          </a:prstGeom>
          <a:noFill/>
        </p:spPr>
        <p:txBody>
          <a:bodyPr wrap="square" rtlCol="0">
            <a:spAutoFit/>
          </a:bodyPr>
          <a:lstStyle/>
          <a:p>
            <a:pPr>
              <a:lnSpc>
                <a:spcPct val="150000"/>
              </a:lnSpc>
            </a:pPr>
            <a:r>
              <a:rPr lang="en-IN" dirty="0"/>
              <a:t>WEEK 1-2: User Surveys, User Interviews, User Personas, Stories and Flow Charts</a:t>
            </a:r>
          </a:p>
          <a:p>
            <a:pPr>
              <a:lnSpc>
                <a:spcPct val="150000"/>
              </a:lnSpc>
            </a:pPr>
            <a:endParaRPr lang="en-IN" dirty="0"/>
          </a:p>
          <a:p>
            <a:pPr>
              <a:lnSpc>
                <a:spcPct val="150000"/>
              </a:lnSpc>
            </a:pPr>
            <a:r>
              <a:rPr lang="en-IN" dirty="0"/>
              <a:t>WEEK 3: Low-fidelity prototype, application framework</a:t>
            </a:r>
          </a:p>
          <a:p>
            <a:pPr>
              <a:lnSpc>
                <a:spcPct val="150000"/>
              </a:lnSpc>
            </a:pPr>
            <a:endParaRPr lang="en-IN" dirty="0"/>
          </a:p>
          <a:p>
            <a:pPr>
              <a:lnSpc>
                <a:spcPct val="150000"/>
              </a:lnSpc>
            </a:pPr>
            <a:r>
              <a:rPr lang="en-IN" dirty="0"/>
              <a:t>WEEK 4: High fidelity mock ups and Finalized user interface</a:t>
            </a:r>
          </a:p>
          <a:p>
            <a:pPr>
              <a:lnSpc>
                <a:spcPct val="150000"/>
              </a:lnSpc>
            </a:pPr>
            <a:endParaRPr lang="en-IN" dirty="0"/>
          </a:p>
          <a:p>
            <a:pPr>
              <a:lnSpc>
                <a:spcPct val="150000"/>
              </a:lnSpc>
            </a:pPr>
            <a:r>
              <a:rPr lang="en-IN" dirty="0"/>
              <a:t>WEEK 5-6: Usability testing with high fidelity prototype, Develop marketing plan, Finish user testing </a:t>
            </a:r>
          </a:p>
          <a:p>
            <a:pPr>
              <a:lnSpc>
                <a:spcPct val="150000"/>
              </a:lnSpc>
            </a:pPr>
            <a:endParaRPr lang="en-IN" dirty="0"/>
          </a:p>
          <a:p>
            <a:pPr>
              <a:lnSpc>
                <a:spcPct val="150000"/>
              </a:lnSpc>
            </a:pPr>
            <a:r>
              <a:rPr lang="en-IN" dirty="0"/>
              <a:t>WEEK 7-8: Start the development of app and website </a:t>
            </a:r>
          </a:p>
          <a:p>
            <a:pPr>
              <a:lnSpc>
                <a:spcPct val="150000"/>
              </a:lnSpc>
            </a:pPr>
            <a:endParaRPr lang="en-IN" dirty="0"/>
          </a:p>
          <a:p>
            <a:pPr>
              <a:lnSpc>
                <a:spcPct val="150000"/>
              </a:lnSpc>
            </a:pPr>
            <a:r>
              <a:rPr lang="en-IN" dirty="0"/>
              <a:t>WEEK 9: Marketing before launch, Complete the development and final testing</a:t>
            </a:r>
          </a:p>
          <a:p>
            <a:pPr>
              <a:lnSpc>
                <a:spcPct val="150000"/>
              </a:lnSpc>
            </a:pPr>
            <a:endParaRPr lang="en-IN" dirty="0"/>
          </a:p>
          <a:p>
            <a:pPr>
              <a:lnSpc>
                <a:spcPct val="150000"/>
              </a:lnSpc>
            </a:pPr>
            <a:r>
              <a:rPr lang="en-IN" dirty="0"/>
              <a:t>WEEK 10: Application launched, website launched, forum and social media launched</a:t>
            </a:r>
          </a:p>
        </p:txBody>
      </p:sp>
      <p:sp>
        <p:nvSpPr>
          <p:cNvPr id="11" name="TextBox 10">
            <a:extLst>
              <a:ext uri="{FF2B5EF4-FFF2-40B4-BE49-F238E27FC236}">
                <a16:creationId xmlns:a16="http://schemas.microsoft.com/office/drawing/2014/main" id="{C931C73F-416F-4376-B3FA-B1A68DC465D8}"/>
              </a:ext>
            </a:extLst>
          </p:cNvPr>
          <p:cNvSpPr txBox="1"/>
          <p:nvPr/>
        </p:nvSpPr>
        <p:spPr>
          <a:xfrm>
            <a:off x="448786" y="458900"/>
            <a:ext cx="3321946" cy="369332"/>
          </a:xfrm>
          <a:prstGeom prst="rect">
            <a:avLst/>
          </a:prstGeom>
          <a:noFill/>
        </p:spPr>
        <p:txBody>
          <a:bodyPr wrap="square" rtlCol="0">
            <a:spAutoFit/>
          </a:bodyPr>
          <a:lstStyle/>
          <a:p>
            <a:r>
              <a:rPr lang="en-IN" b="1" dirty="0"/>
              <a:t>Delivery Schedule</a:t>
            </a:r>
          </a:p>
        </p:txBody>
      </p:sp>
    </p:spTree>
    <p:extLst>
      <p:ext uri="{BB962C8B-B14F-4D97-AF65-F5344CB8AC3E}">
        <p14:creationId xmlns:p14="http://schemas.microsoft.com/office/powerpoint/2010/main" val="14376669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Wood 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docProps/app.xml><?xml version="1.0" encoding="utf-8"?>
<Properties xmlns="http://schemas.openxmlformats.org/officeDocument/2006/extended-properties" xmlns:vt="http://schemas.openxmlformats.org/officeDocument/2006/docPropsVTypes">
  <Template>Feathered</Template>
  <TotalTime>477</TotalTime>
  <Words>663</Words>
  <Application>Microsoft Office PowerPoint</Application>
  <PresentationFormat>Widescreen</PresentationFormat>
  <Paragraphs>65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Bookman Old Style</vt:lpstr>
      <vt:lpstr>Century Gothic</vt:lpstr>
      <vt:lpstr>Wingdings</vt:lpstr>
      <vt:lpstr>Wood Type</vt:lpstr>
      <vt:lpstr>Task 1.9:  Business Requirements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vivek bombatkar</dc:creator>
  <cp:lastModifiedBy>vivek bombatkar</cp:lastModifiedBy>
  <cp:revision>62</cp:revision>
  <dcterms:created xsi:type="dcterms:W3CDTF">2019-04-12T09:54:30Z</dcterms:created>
  <dcterms:modified xsi:type="dcterms:W3CDTF">2019-04-19T10:23:43Z</dcterms:modified>
</cp:coreProperties>
</file>