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68" d="100"/>
          <a:sy n="68" d="100"/>
        </p:scale>
        <p:origin x="60" y="1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4/4/2019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4/4/2019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4/4/2019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4/4/2019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6C2B-37E4-46C7-81E3-84A4845D3DE2}"/>
              </a:ext>
            </a:extLst>
          </p:cNvPr>
          <p:cNvSpPr>
            <a:spLocks noGrp="1"/>
          </p:cNvSpPr>
          <p:nvPr>
            <p:ph type="ctrTitle"/>
          </p:nvPr>
        </p:nvSpPr>
        <p:spPr>
          <a:xfrm>
            <a:off x="1178061" y="1504831"/>
            <a:ext cx="7584472" cy="2268559"/>
          </a:xfrm>
        </p:spPr>
        <p:txBody>
          <a:bodyPr>
            <a:normAutofit/>
          </a:bodyPr>
          <a:lstStyle/>
          <a:p>
            <a:pPr algn="l"/>
            <a:r>
              <a:rPr lang="en-IN" sz="4000" dirty="0"/>
              <a:t>Task 1.4: </a:t>
            </a:r>
            <a:br>
              <a:rPr lang="en-IN" sz="4000" dirty="0"/>
            </a:br>
            <a:r>
              <a:rPr lang="en-IN" sz="4000" dirty="0"/>
              <a:t>User-</a:t>
            </a:r>
            <a:r>
              <a:rPr lang="en-IN" sz="4000" dirty="0" err="1"/>
              <a:t>Centered</a:t>
            </a:r>
            <a:r>
              <a:rPr lang="en-IN" sz="4000" dirty="0"/>
              <a:t> Design Process</a:t>
            </a:r>
          </a:p>
        </p:txBody>
      </p:sp>
      <p:sp>
        <p:nvSpPr>
          <p:cNvPr id="3" name="Subtitle 2">
            <a:extLst>
              <a:ext uri="{FF2B5EF4-FFF2-40B4-BE49-F238E27FC236}">
                <a16:creationId xmlns:a16="http://schemas.microsoft.com/office/drawing/2014/main" id="{FD9C8787-D10B-4293-A4FC-A720E02FFD0F}"/>
              </a:ext>
            </a:extLst>
          </p:cNvPr>
          <p:cNvSpPr>
            <a:spLocks noGrp="1"/>
          </p:cNvSpPr>
          <p:nvPr>
            <p:ph type="subTitle" idx="1"/>
          </p:nvPr>
        </p:nvSpPr>
        <p:spPr>
          <a:xfrm>
            <a:off x="2566931" y="3241720"/>
            <a:ext cx="2139706" cy="374560"/>
          </a:xfrm>
        </p:spPr>
        <p:txBody>
          <a:bodyPr/>
          <a:lstStyle/>
          <a:p>
            <a:pPr algn="ctr"/>
            <a:r>
              <a:rPr lang="en-IN" dirty="0" err="1"/>
              <a:t>Minal</a:t>
            </a:r>
            <a:r>
              <a:rPr lang="en-IN" dirty="0"/>
              <a:t> Bombatkar</a:t>
            </a:r>
          </a:p>
        </p:txBody>
      </p:sp>
    </p:spTree>
    <p:extLst>
      <p:ext uri="{BB962C8B-B14F-4D97-AF65-F5344CB8AC3E}">
        <p14:creationId xmlns:p14="http://schemas.microsoft.com/office/powerpoint/2010/main" val="32454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4B9228-613A-4A28-B1CA-46C15662B2BA}"/>
              </a:ext>
            </a:extLst>
          </p:cNvPr>
          <p:cNvSpPr txBox="1"/>
          <p:nvPr/>
        </p:nvSpPr>
        <p:spPr>
          <a:xfrm>
            <a:off x="1784856" y="1374407"/>
            <a:ext cx="8481107" cy="4524315"/>
          </a:xfrm>
          <a:prstGeom prst="rect">
            <a:avLst/>
          </a:prstGeom>
          <a:noFill/>
        </p:spPr>
        <p:txBody>
          <a:bodyPr wrap="square" rtlCol="0">
            <a:spAutoFit/>
          </a:bodyPr>
          <a:lstStyle/>
          <a:p>
            <a:r>
              <a:rPr lang="en-IN" b="1" dirty="0">
                <a:solidFill>
                  <a:schemeClr val="bg1"/>
                </a:solidFill>
              </a:rPr>
              <a:t>UX ACTIVITIES (CATEGORIZED)</a:t>
            </a:r>
          </a:p>
          <a:p>
            <a:endParaRPr lang="en-IN" b="1" dirty="0">
              <a:solidFill>
                <a:schemeClr val="bg1"/>
              </a:solidFill>
            </a:endParaRPr>
          </a:p>
          <a:p>
            <a:r>
              <a:rPr lang="en-IN" dirty="0">
                <a:solidFill>
                  <a:schemeClr val="bg1"/>
                </a:solidFill>
              </a:rPr>
              <a:t>Discovery</a:t>
            </a:r>
          </a:p>
          <a:p>
            <a:r>
              <a:rPr lang="en-IN" dirty="0">
                <a:solidFill>
                  <a:schemeClr val="bg1"/>
                </a:solidFill>
              </a:rPr>
              <a:t>Asking potential users about how they use an existing product.</a:t>
            </a:r>
          </a:p>
          <a:p>
            <a:r>
              <a:rPr lang="en-IN" dirty="0">
                <a:solidFill>
                  <a:schemeClr val="bg1"/>
                </a:solidFill>
              </a:rPr>
              <a:t>Conducting a survey to learn more about the potential users of your app. </a:t>
            </a:r>
          </a:p>
          <a:p>
            <a:endParaRPr lang="en-IN" dirty="0">
              <a:solidFill>
                <a:schemeClr val="bg1"/>
              </a:solidFill>
            </a:endParaRPr>
          </a:p>
          <a:p>
            <a:r>
              <a:rPr lang="en-IN" dirty="0">
                <a:solidFill>
                  <a:schemeClr val="bg1"/>
                </a:solidFill>
              </a:rPr>
              <a:t>Concepting</a:t>
            </a:r>
          </a:p>
          <a:p>
            <a:r>
              <a:rPr lang="en-IN" dirty="0">
                <a:solidFill>
                  <a:schemeClr val="bg1"/>
                </a:solidFill>
              </a:rPr>
              <a:t>Creating a screen-by-screen flow for a checkout process.</a:t>
            </a:r>
          </a:p>
          <a:p>
            <a:endParaRPr lang="en-IN" dirty="0">
              <a:solidFill>
                <a:schemeClr val="bg1"/>
              </a:solidFill>
            </a:endParaRPr>
          </a:p>
          <a:p>
            <a:r>
              <a:rPr lang="en-IN" dirty="0">
                <a:solidFill>
                  <a:schemeClr val="bg1"/>
                </a:solidFill>
              </a:rPr>
              <a:t>Prototyping </a:t>
            </a:r>
          </a:p>
          <a:p>
            <a:r>
              <a:rPr lang="en-IN" dirty="0">
                <a:solidFill>
                  <a:schemeClr val="bg1"/>
                </a:solidFill>
              </a:rPr>
              <a:t>Using an app like Marvel to mock-up your app’s functionality.</a:t>
            </a:r>
          </a:p>
          <a:p>
            <a:endParaRPr lang="en-IN" dirty="0">
              <a:solidFill>
                <a:schemeClr val="bg1"/>
              </a:solidFill>
            </a:endParaRPr>
          </a:p>
          <a:p>
            <a:r>
              <a:rPr lang="en-IN" dirty="0">
                <a:solidFill>
                  <a:schemeClr val="bg1"/>
                </a:solidFill>
              </a:rPr>
              <a:t>User Testing.</a:t>
            </a:r>
          </a:p>
          <a:p>
            <a:r>
              <a:rPr lang="en-IN" dirty="0">
                <a:solidFill>
                  <a:schemeClr val="bg1"/>
                </a:solidFill>
              </a:rPr>
              <a:t>Reviewing user data to decide if a new feature is successful.</a:t>
            </a:r>
          </a:p>
          <a:p>
            <a:r>
              <a:rPr lang="en-IN" dirty="0">
                <a:solidFill>
                  <a:schemeClr val="bg1"/>
                </a:solidFill>
              </a:rPr>
              <a:t>Analysing the conversion rate of users who signed up and purchased an item.</a:t>
            </a:r>
          </a:p>
          <a:p>
            <a:endParaRPr lang="en-IN" dirty="0">
              <a:solidFill>
                <a:schemeClr val="bg1"/>
              </a:solidFill>
            </a:endParaRPr>
          </a:p>
        </p:txBody>
      </p:sp>
      <p:sp>
        <p:nvSpPr>
          <p:cNvPr id="5" name="TextBox 4">
            <a:extLst>
              <a:ext uri="{FF2B5EF4-FFF2-40B4-BE49-F238E27FC236}">
                <a16:creationId xmlns:a16="http://schemas.microsoft.com/office/drawing/2014/main" id="{6007842C-153E-4A36-ADCB-8BBA2EFC9A54}"/>
              </a:ext>
            </a:extLst>
          </p:cNvPr>
          <p:cNvSpPr txBox="1"/>
          <p:nvPr/>
        </p:nvSpPr>
        <p:spPr>
          <a:xfrm>
            <a:off x="2962918" y="645129"/>
            <a:ext cx="6266165" cy="400110"/>
          </a:xfrm>
          <a:prstGeom prst="rect">
            <a:avLst/>
          </a:prstGeom>
          <a:noFill/>
        </p:spPr>
        <p:txBody>
          <a:bodyPr wrap="square" rtlCol="0">
            <a:spAutoFit/>
          </a:bodyPr>
          <a:lstStyle/>
          <a:p>
            <a:r>
              <a:rPr lang="en-IN" sz="2000" b="1" dirty="0">
                <a:solidFill>
                  <a:schemeClr val="bg1"/>
                </a:solidFill>
              </a:rPr>
              <a:t>Understanding the User-</a:t>
            </a:r>
            <a:r>
              <a:rPr lang="en-IN" sz="2000" b="1" dirty="0" err="1">
                <a:solidFill>
                  <a:schemeClr val="bg1"/>
                </a:solidFill>
              </a:rPr>
              <a:t>Centered</a:t>
            </a:r>
            <a:r>
              <a:rPr lang="en-IN" sz="2000" b="1" dirty="0">
                <a:solidFill>
                  <a:schemeClr val="bg1"/>
                </a:solidFill>
              </a:rPr>
              <a:t> Design Process</a:t>
            </a:r>
          </a:p>
        </p:txBody>
      </p:sp>
    </p:spTree>
    <p:extLst>
      <p:ext uri="{BB962C8B-B14F-4D97-AF65-F5344CB8AC3E}">
        <p14:creationId xmlns:p14="http://schemas.microsoft.com/office/powerpoint/2010/main" val="32422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07842C-153E-4A36-ADCB-8BBA2EFC9A54}"/>
              </a:ext>
            </a:extLst>
          </p:cNvPr>
          <p:cNvSpPr txBox="1"/>
          <p:nvPr/>
        </p:nvSpPr>
        <p:spPr>
          <a:xfrm>
            <a:off x="1542699" y="645129"/>
            <a:ext cx="8431554" cy="1323439"/>
          </a:xfrm>
          <a:prstGeom prst="rect">
            <a:avLst/>
          </a:prstGeom>
          <a:noFill/>
        </p:spPr>
        <p:txBody>
          <a:bodyPr wrap="square" rtlCol="0">
            <a:spAutoFit/>
          </a:bodyPr>
          <a:lstStyle/>
          <a:p>
            <a:pPr algn="ctr"/>
            <a:r>
              <a:rPr lang="en-IN" sz="2000" b="1" dirty="0">
                <a:solidFill>
                  <a:schemeClr val="bg1"/>
                </a:solidFill>
              </a:rPr>
              <a:t>COURSE PROJECT </a:t>
            </a:r>
          </a:p>
          <a:p>
            <a:pPr algn="ctr"/>
            <a:endParaRPr lang="en-IN" sz="2000" b="1" dirty="0">
              <a:solidFill>
                <a:schemeClr val="bg1"/>
              </a:solidFill>
            </a:endParaRPr>
          </a:p>
          <a:p>
            <a:pPr algn="ctr"/>
            <a:r>
              <a:rPr lang="en-IN" sz="2000" b="1" dirty="0">
                <a:solidFill>
                  <a:schemeClr val="bg1"/>
                </a:solidFill>
              </a:rPr>
              <a:t>“EXPERT”</a:t>
            </a:r>
          </a:p>
          <a:p>
            <a:pPr algn="ctr"/>
            <a:r>
              <a:rPr lang="en-IN" sz="2000" b="1" dirty="0">
                <a:solidFill>
                  <a:schemeClr val="bg1"/>
                </a:solidFill>
              </a:rPr>
              <a:t>Yoga expert for pregnant women: Prenatal and postnatal yoga care</a:t>
            </a:r>
          </a:p>
        </p:txBody>
      </p:sp>
      <p:pic>
        <p:nvPicPr>
          <p:cNvPr id="10" name="Picture 9">
            <a:extLst>
              <a:ext uri="{FF2B5EF4-FFF2-40B4-BE49-F238E27FC236}">
                <a16:creationId xmlns:a16="http://schemas.microsoft.com/office/drawing/2014/main" id="{825A6723-D0C3-4B13-A468-0A95FB086C83}"/>
              </a:ext>
            </a:extLst>
          </p:cNvPr>
          <p:cNvPicPr>
            <a:picLocks noChangeAspect="1"/>
          </p:cNvPicPr>
          <p:nvPr/>
        </p:nvPicPr>
        <p:blipFill>
          <a:blip r:embed="rId2"/>
          <a:stretch>
            <a:fillRect/>
          </a:stretch>
        </p:blipFill>
        <p:spPr>
          <a:xfrm>
            <a:off x="4905988" y="2668552"/>
            <a:ext cx="1704975" cy="2676525"/>
          </a:xfrm>
          <a:prstGeom prst="rect">
            <a:avLst/>
          </a:prstGeom>
        </p:spPr>
      </p:pic>
    </p:spTree>
    <p:extLst>
      <p:ext uri="{BB962C8B-B14F-4D97-AF65-F5344CB8AC3E}">
        <p14:creationId xmlns:p14="http://schemas.microsoft.com/office/powerpoint/2010/main" val="352007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4B9228-613A-4A28-B1CA-46C15662B2BA}"/>
              </a:ext>
            </a:extLst>
          </p:cNvPr>
          <p:cNvSpPr txBox="1"/>
          <p:nvPr/>
        </p:nvSpPr>
        <p:spPr>
          <a:xfrm>
            <a:off x="286101" y="1411557"/>
            <a:ext cx="11606709" cy="3970318"/>
          </a:xfrm>
          <a:prstGeom prst="rect">
            <a:avLst/>
          </a:prstGeom>
          <a:noFill/>
        </p:spPr>
        <p:txBody>
          <a:bodyPr wrap="square" rtlCol="0">
            <a:spAutoFit/>
          </a:bodyPr>
          <a:lstStyle/>
          <a:p>
            <a:endParaRPr lang="en-IN" b="1" dirty="0">
              <a:solidFill>
                <a:schemeClr val="bg1"/>
              </a:solidFill>
            </a:endParaRPr>
          </a:p>
          <a:p>
            <a:r>
              <a:rPr lang="en-IN" b="1" dirty="0">
                <a:solidFill>
                  <a:schemeClr val="bg1"/>
                </a:solidFill>
              </a:rPr>
              <a:t>Competitive Analysis:</a:t>
            </a:r>
          </a:p>
          <a:p>
            <a:r>
              <a:rPr lang="en-IN" dirty="0">
                <a:solidFill>
                  <a:schemeClr val="bg1"/>
                </a:solidFill>
              </a:rPr>
              <a:t>Online research of yoga related apps and websites, and how many of them providing the yoga expert guide for pregnancy and after the pregnancy. From design point of view identify their pain points.</a:t>
            </a:r>
          </a:p>
          <a:p>
            <a:endParaRPr lang="en-IN" dirty="0">
              <a:solidFill>
                <a:schemeClr val="bg1"/>
              </a:solidFill>
            </a:endParaRPr>
          </a:p>
          <a:p>
            <a:r>
              <a:rPr lang="en-IN" b="1" dirty="0">
                <a:solidFill>
                  <a:schemeClr val="bg1"/>
                </a:solidFill>
              </a:rPr>
              <a:t>Audience Definition:</a:t>
            </a:r>
          </a:p>
          <a:p>
            <a:r>
              <a:rPr lang="en-IN" dirty="0">
                <a:solidFill>
                  <a:schemeClr val="bg1"/>
                </a:solidFill>
              </a:rPr>
              <a:t>The audience are always at first place, its important to understand audience need and their goal. Audience should be specific and targeted. </a:t>
            </a:r>
          </a:p>
          <a:p>
            <a:endParaRPr lang="en-IN" dirty="0">
              <a:solidFill>
                <a:schemeClr val="bg1"/>
              </a:solidFill>
            </a:endParaRPr>
          </a:p>
          <a:p>
            <a:r>
              <a:rPr lang="en-IN" b="1" dirty="0">
                <a:solidFill>
                  <a:schemeClr val="bg1"/>
                </a:solidFill>
              </a:rPr>
              <a:t>User Scenarios:</a:t>
            </a:r>
          </a:p>
          <a:p>
            <a:r>
              <a:rPr lang="en-IN" dirty="0">
                <a:solidFill>
                  <a:schemeClr val="bg1"/>
                </a:solidFill>
              </a:rPr>
              <a:t>Creating scenarios are a crucial way to learn. Featured user will using this app to learn yoga from expert virtually.</a:t>
            </a:r>
          </a:p>
          <a:p>
            <a:endParaRPr lang="en-IN" dirty="0">
              <a:solidFill>
                <a:schemeClr val="bg1"/>
              </a:solidFill>
            </a:endParaRPr>
          </a:p>
          <a:p>
            <a:r>
              <a:rPr lang="en-IN" b="1" dirty="0">
                <a:solidFill>
                  <a:schemeClr val="bg1"/>
                </a:solidFill>
              </a:rPr>
              <a:t>Content Survey:</a:t>
            </a:r>
          </a:p>
          <a:p>
            <a:r>
              <a:rPr lang="en-IN" dirty="0">
                <a:solidFill>
                  <a:schemeClr val="bg1"/>
                </a:solidFill>
              </a:rPr>
              <a:t>Surveys a great way to understand the mindset of the users and their expectations from the app.</a:t>
            </a:r>
          </a:p>
        </p:txBody>
      </p:sp>
      <p:sp>
        <p:nvSpPr>
          <p:cNvPr id="6" name="TextBox 5">
            <a:extLst>
              <a:ext uri="{FF2B5EF4-FFF2-40B4-BE49-F238E27FC236}">
                <a16:creationId xmlns:a16="http://schemas.microsoft.com/office/drawing/2014/main" id="{33938A1C-12BF-4266-B1A2-B7E6122D2CFD}"/>
              </a:ext>
            </a:extLst>
          </p:cNvPr>
          <p:cNvSpPr txBox="1"/>
          <p:nvPr/>
        </p:nvSpPr>
        <p:spPr>
          <a:xfrm>
            <a:off x="5346622" y="549763"/>
            <a:ext cx="1485666" cy="400110"/>
          </a:xfrm>
          <a:prstGeom prst="rect">
            <a:avLst/>
          </a:prstGeom>
          <a:noFill/>
        </p:spPr>
        <p:txBody>
          <a:bodyPr wrap="square" rtlCol="0">
            <a:spAutoFit/>
          </a:bodyPr>
          <a:lstStyle/>
          <a:p>
            <a:r>
              <a:rPr lang="en-IN" sz="2000" b="1" dirty="0">
                <a:solidFill>
                  <a:schemeClr val="bg1"/>
                </a:solidFill>
              </a:rPr>
              <a:t>Discovery</a:t>
            </a:r>
          </a:p>
        </p:txBody>
      </p:sp>
    </p:spTree>
    <p:extLst>
      <p:ext uri="{BB962C8B-B14F-4D97-AF65-F5344CB8AC3E}">
        <p14:creationId xmlns:p14="http://schemas.microsoft.com/office/powerpoint/2010/main" val="22271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4B9228-613A-4A28-B1CA-46C15662B2BA}"/>
              </a:ext>
            </a:extLst>
          </p:cNvPr>
          <p:cNvSpPr txBox="1"/>
          <p:nvPr/>
        </p:nvSpPr>
        <p:spPr>
          <a:xfrm>
            <a:off x="286101" y="1104905"/>
            <a:ext cx="11606709" cy="2862322"/>
          </a:xfrm>
          <a:prstGeom prst="rect">
            <a:avLst/>
          </a:prstGeom>
          <a:noFill/>
        </p:spPr>
        <p:txBody>
          <a:bodyPr wrap="square" rtlCol="0">
            <a:spAutoFit/>
          </a:bodyPr>
          <a:lstStyle/>
          <a:p>
            <a:r>
              <a:rPr lang="en-IN" b="1" dirty="0">
                <a:solidFill>
                  <a:schemeClr val="bg1"/>
                </a:solidFill>
              </a:rPr>
              <a:t>Process Flows:</a:t>
            </a:r>
          </a:p>
          <a:p>
            <a:r>
              <a:rPr lang="en-IN" dirty="0">
                <a:solidFill>
                  <a:schemeClr val="bg1"/>
                </a:solidFill>
              </a:rPr>
              <a:t>This get into the specific paths a user can take within app, refer it as “Happy path”. Flow chart help to understand the scope of  “Happy path” to accomplished the specific task.</a:t>
            </a:r>
          </a:p>
          <a:p>
            <a:r>
              <a:rPr lang="en-IN" dirty="0">
                <a:solidFill>
                  <a:schemeClr val="bg1"/>
                </a:solidFill>
              </a:rPr>
              <a:t> </a:t>
            </a:r>
          </a:p>
          <a:p>
            <a:r>
              <a:rPr lang="en-IN" b="1" dirty="0">
                <a:solidFill>
                  <a:schemeClr val="bg1"/>
                </a:solidFill>
              </a:rPr>
              <a:t>Wireframes:</a:t>
            </a:r>
          </a:p>
          <a:p>
            <a:r>
              <a:rPr lang="en-IN" dirty="0">
                <a:solidFill>
                  <a:schemeClr val="bg1"/>
                </a:solidFill>
              </a:rPr>
              <a:t>Getting a visual representation on the content, flow, usability etc., is key to the apps success</a:t>
            </a:r>
          </a:p>
          <a:p>
            <a:endParaRPr lang="en-IN" dirty="0">
              <a:solidFill>
                <a:schemeClr val="bg1"/>
              </a:solidFill>
            </a:endParaRPr>
          </a:p>
          <a:p>
            <a:r>
              <a:rPr lang="en-IN" b="1" dirty="0">
                <a:solidFill>
                  <a:schemeClr val="bg1"/>
                </a:solidFill>
              </a:rPr>
              <a:t>DESIGN:</a:t>
            </a:r>
          </a:p>
          <a:p>
            <a:r>
              <a:rPr lang="en-IN" dirty="0">
                <a:solidFill>
                  <a:schemeClr val="bg1"/>
                </a:solidFill>
              </a:rPr>
              <a:t>The user would spend a lot of the time with the app, it needs to have an appealing design to keep the user engaging and motivated.</a:t>
            </a:r>
          </a:p>
        </p:txBody>
      </p:sp>
      <p:sp>
        <p:nvSpPr>
          <p:cNvPr id="6" name="TextBox 5">
            <a:extLst>
              <a:ext uri="{FF2B5EF4-FFF2-40B4-BE49-F238E27FC236}">
                <a16:creationId xmlns:a16="http://schemas.microsoft.com/office/drawing/2014/main" id="{9EC233DA-5BB7-4289-8B28-061B22B8DBC8}"/>
              </a:ext>
            </a:extLst>
          </p:cNvPr>
          <p:cNvSpPr txBox="1"/>
          <p:nvPr/>
        </p:nvSpPr>
        <p:spPr>
          <a:xfrm>
            <a:off x="5288888" y="645129"/>
            <a:ext cx="1614224" cy="400110"/>
          </a:xfrm>
          <a:prstGeom prst="rect">
            <a:avLst/>
          </a:prstGeom>
          <a:noFill/>
        </p:spPr>
        <p:txBody>
          <a:bodyPr wrap="square" rtlCol="0">
            <a:spAutoFit/>
          </a:bodyPr>
          <a:lstStyle/>
          <a:p>
            <a:r>
              <a:rPr lang="en-IN" sz="2000" b="1" dirty="0">
                <a:solidFill>
                  <a:schemeClr val="bg1"/>
                </a:solidFill>
              </a:rPr>
              <a:t>Concepting</a:t>
            </a:r>
          </a:p>
        </p:txBody>
      </p:sp>
      <p:sp>
        <p:nvSpPr>
          <p:cNvPr id="7" name="TextBox 6">
            <a:extLst>
              <a:ext uri="{FF2B5EF4-FFF2-40B4-BE49-F238E27FC236}">
                <a16:creationId xmlns:a16="http://schemas.microsoft.com/office/drawing/2014/main" id="{42446460-1C2C-4B52-8850-F602512E0002}"/>
              </a:ext>
            </a:extLst>
          </p:cNvPr>
          <p:cNvSpPr txBox="1"/>
          <p:nvPr/>
        </p:nvSpPr>
        <p:spPr>
          <a:xfrm>
            <a:off x="286101" y="4486669"/>
            <a:ext cx="11606709" cy="2031325"/>
          </a:xfrm>
          <a:prstGeom prst="rect">
            <a:avLst/>
          </a:prstGeom>
          <a:noFill/>
        </p:spPr>
        <p:txBody>
          <a:bodyPr wrap="square" rtlCol="0">
            <a:spAutoFit/>
          </a:bodyPr>
          <a:lstStyle/>
          <a:p>
            <a:r>
              <a:rPr lang="en-IN" b="1" dirty="0">
                <a:solidFill>
                  <a:schemeClr val="bg1"/>
                </a:solidFill>
              </a:rPr>
              <a:t>Prototyping:</a:t>
            </a:r>
          </a:p>
          <a:p>
            <a:r>
              <a:rPr lang="en-IN" dirty="0">
                <a:solidFill>
                  <a:schemeClr val="bg1"/>
                </a:solidFill>
              </a:rPr>
              <a:t>Prototypes help to test the functionality of the app design against actual users. They can be as simple or as complicated as necessary.</a:t>
            </a:r>
          </a:p>
          <a:p>
            <a:endParaRPr lang="en-IN" dirty="0">
              <a:solidFill>
                <a:schemeClr val="bg1"/>
              </a:solidFill>
            </a:endParaRPr>
          </a:p>
          <a:p>
            <a:r>
              <a:rPr lang="en-IN" b="1" dirty="0">
                <a:solidFill>
                  <a:schemeClr val="bg1"/>
                </a:solidFill>
              </a:rPr>
              <a:t>User Testing:</a:t>
            </a:r>
          </a:p>
          <a:p>
            <a:r>
              <a:rPr lang="en-IN" dirty="0">
                <a:solidFill>
                  <a:schemeClr val="bg1"/>
                </a:solidFill>
              </a:rPr>
              <a:t>Now it’s time to present finalized designs or prototypes to actual users and analyse the results. It help to catch the pain points and need to improve the current design.</a:t>
            </a:r>
          </a:p>
        </p:txBody>
      </p:sp>
      <p:sp>
        <p:nvSpPr>
          <p:cNvPr id="8" name="TextBox 7">
            <a:extLst>
              <a:ext uri="{FF2B5EF4-FFF2-40B4-BE49-F238E27FC236}">
                <a16:creationId xmlns:a16="http://schemas.microsoft.com/office/drawing/2014/main" id="{924A99DE-4DD8-49AB-9BDE-F4E0D2C306CD}"/>
              </a:ext>
            </a:extLst>
          </p:cNvPr>
          <p:cNvSpPr txBox="1"/>
          <p:nvPr/>
        </p:nvSpPr>
        <p:spPr>
          <a:xfrm>
            <a:off x="4346790" y="4026893"/>
            <a:ext cx="3498421" cy="400110"/>
          </a:xfrm>
          <a:prstGeom prst="rect">
            <a:avLst/>
          </a:prstGeom>
          <a:noFill/>
        </p:spPr>
        <p:txBody>
          <a:bodyPr wrap="square" rtlCol="0">
            <a:spAutoFit/>
          </a:bodyPr>
          <a:lstStyle/>
          <a:p>
            <a:r>
              <a:rPr lang="en-IN" sz="2000" b="1" dirty="0">
                <a:solidFill>
                  <a:schemeClr val="bg1"/>
                </a:solidFill>
              </a:rPr>
              <a:t>Prototyping &amp; User Testing</a:t>
            </a:r>
          </a:p>
        </p:txBody>
      </p:sp>
    </p:spTree>
    <p:extLst>
      <p:ext uri="{BB962C8B-B14F-4D97-AF65-F5344CB8AC3E}">
        <p14:creationId xmlns:p14="http://schemas.microsoft.com/office/powerpoint/2010/main" val="3625052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204</TotalTime>
  <Words>382</Words>
  <Application>Microsoft Office PowerPoint</Application>
  <PresentationFormat>Widescreen</PresentationFormat>
  <Paragraphs>50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MS Shell Dlg 2</vt:lpstr>
      <vt:lpstr>Wingdings</vt:lpstr>
      <vt:lpstr>Wingdings 3</vt:lpstr>
      <vt:lpstr>Madison</vt:lpstr>
      <vt:lpstr>Task 1.4:  User-Centered Design Process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1.4:  User-Centered Design Process</dc:title>
  <dc:creator>vivek bombatkar</dc:creator>
  <cp:lastModifiedBy>vivek bombatkar</cp:lastModifiedBy>
  <cp:revision>36</cp:revision>
  <dcterms:created xsi:type="dcterms:W3CDTF">2019-04-04T16:02:39Z</dcterms:created>
  <dcterms:modified xsi:type="dcterms:W3CDTF">2019-04-04T20:37:31Z</dcterms:modified>
</cp:coreProperties>
</file>