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59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FF7"/>
    <a:srgbClr val="09F103"/>
    <a:srgbClr val="2834CC"/>
    <a:srgbClr val="D2DEEF"/>
    <a:srgbClr val="F88F26"/>
    <a:srgbClr val="0099FF"/>
    <a:srgbClr val="F02E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AC2A7-BA22-4B65-93A9-3A127493EA26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08122-8B6B-44DF-9C61-1A65270F7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383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AC2A7-BA22-4B65-93A9-3A127493EA26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08122-8B6B-44DF-9C61-1A65270F7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8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AC2A7-BA22-4B65-93A9-3A127493EA26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08122-8B6B-44DF-9C61-1A65270F7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30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AC2A7-BA22-4B65-93A9-3A127493EA26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08122-8B6B-44DF-9C61-1A65270F7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473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AC2A7-BA22-4B65-93A9-3A127493EA26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08122-8B6B-44DF-9C61-1A65270F7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872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AC2A7-BA22-4B65-93A9-3A127493EA26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08122-8B6B-44DF-9C61-1A65270F7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229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AC2A7-BA22-4B65-93A9-3A127493EA26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08122-8B6B-44DF-9C61-1A65270F7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837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AC2A7-BA22-4B65-93A9-3A127493EA26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08122-8B6B-44DF-9C61-1A65270F7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610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AC2A7-BA22-4B65-93A9-3A127493EA26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08122-8B6B-44DF-9C61-1A65270F7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66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AC2A7-BA22-4B65-93A9-3A127493EA26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08122-8B6B-44DF-9C61-1A65270F7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652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AC2A7-BA22-4B65-93A9-3A127493EA26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08122-8B6B-44DF-9C61-1A65270F7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804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AC2A7-BA22-4B65-93A9-3A127493EA26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C08122-8B6B-44DF-9C61-1A65270F7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69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519524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4.6 USABILITY TEST RESULTS &amp; PLANNING FOR FUTURE TEST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9199"/>
            <a:ext cx="9144000" cy="1655762"/>
          </a:xfrm>
        </p:spPr>
        <p:txBody>
          <a:bodyPr/>
          <a:lstStyle/>
          <a:p>
            <a:r>
              <a:rPr lang="en-US" dirty="0" smtClean="0"/>
              <a:t>By: </a:t>
            </a:r>
            <a:r>
              <a:rPr lang="en-US" dirty="0" err="1" smtClean="0"/>
              <a:t>Minal</a:t>
            </a:r>
            <a:r>
              <a:rPr lang="en-US" dirty="0" smtClean="0"/>
              <a:t> </a:t>
            </a:r>
            <a:r>
              <a:rPr lang="en-US" dirty="0" err="1" smtClean="0"/>
              <a:t>Bombatkar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524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55348" y="1260727"/>
            <a:ext cx="1711035" cy="572651"/>
          </a:xfrm>
          <a:prstGeom prst="rect">
            <a:avLst/>
          </a:prstGeom>
          <a:solidFill>
            <a:srgbClr val="F02EC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Observations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111509" y="1260727"/>
            <a:ext cx="1711035" cy="572651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/>
          </a:p>
          <a:p>
            <a:pPr algn="ctr"/>
            <a:r>
              <a:rPr lang="en-US" b="1" dirty="0" smtClean="0"/>
              <a:t>Errors</a:t>
            </a:r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5403272" y="1260727"/>
            <a:ext cx="1711035" cy="572651"/>
          </a:xfrm>
          <a:prstGeom prst="rect">
            <a:avLst/>
          </a:prstGeom>
          <a:solidFill>
            <a:srgbClr val="09F10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Positive Quotes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39918" y="2595397"/>
            <a:ext cx="1490472" cy="683494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P1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a voice </a:t>
            </a:r>
            <a:r>
              <a:rPr lang="en-US" sz="1200" dirty="0" smtClean="0">
                <a:solidFill>
                  <a:schemeClr val="tx1"/>
                </a:solidFill>
              </a:rPr>
              <a:t>search needed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9372" y="1967319"/>
            <a:ext cx="1311564" cy="443348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Thinking</a:t>
            </a:r>
          </a:p>
        </p:txBody>
      </p:sp>
      <p:sp>
        <p:nvSpPr>
          <p:cNvPr id="9" name="Rectangle 8"/>
          <p:cNvSpPr/>
          <p:nvPr/>
        </p:nvSpPr>
        <p:spPr>
          <a:xfrm>
            <a:off x="7785818" y="1260727"/>
            <a:ext cx="1711035" cy="572651"/>
          </a:xfrm>
          <a:prstGeom prst="rect">
            <a:avLst/>
          </a:prstGeom>
          <a:solidFill>
            <a:srgbClr val="0099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Negative Quotes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099239" y="1939617"/>
            <a:ext cx="1311564" cy="443348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Doing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655837" y="1946519"/>
            <a:ext cx="1311564" cy="443348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Feeling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39918" y="3380507"/>
            <a:ext cx="1490472" cy="683494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P1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Auto suggestions while typing in search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571262" y="2595397"/>
            <a:ext cx="1490472" cy="683494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P1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T</a:t>
            </a:r>
            <a:r>
              <a:rPr lang="en-US" sz="1200" dirty="0" smtClean="0">
                <a:solidFill>
                  <a:schemeClr val="tx1"/>
                </a:solidFill>
              </a:rPr>
              <a:t>he experts are actually verified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571829" y="2581562"/>
            <a:ext cx="1493983" cy="683494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P1,P2,P4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T</a:t>
            </a:r>
            <a:r>
              <a:rPr lang="en-US" sz="1200" dirty="0" smtClean="0">
                <a:solidFill>
                  <a:schemeClr val="tx1"/>
                </a:solidFill>
              </a:rPr>
              <a:t>he app useful, very straight forward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894345" y="2627712"/>
            <a:ext cx="1493983" cy="683494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P1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Indicating icon needed for expert is online or offline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008030" y="2595397"/>
            <a:ext cx="1493983" cy="683494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P1,P4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Navigated through the app very easily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009785" y="3373580"/>
            <a:ext cx="1490472" cy="683494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P2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Experts profile easy to find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009785" y="4151763"/>
            <a:ext cx="1490472" cy="683494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P2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T</a:t>
            </a:r>
            <a:r>
              <a:rPr lang="en-US" sz="1200" dirty="0" smtClean="0">
                <a:solidFill>
                  <a:schemeClr val="tx1"/>
                </a:solidFill>
              </a:rPr>
              <a:t>he number of reviews and rating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39918" y="4165617"/>
            <a:ext cx="1490472" cy="683494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P2,p3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B</a:t>
            </a:r>
            <a:r>
              <a:rPr lang="en-US" sz="1200" dirty="0" smtClean="0">
                <a:solidFill>
                  <a:schemeClr val="tx1"/>
                </a:solidFill>
              </a:rPr>
              <a:t>ooking packages and payment process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571262" y="3380507"/>
            <a:ext cx="1490472" cy="683494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P2,P6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the booking conformation by email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896100" y="3415176"/>
            <a:ext cx="1490472" cy="683494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P3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She did not know, what to do and how to start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0221790" y="2581562"/>
            <a:ext cx="1490472" cy="683494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P2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what happens when login as yoga guru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571829" y="3392101"/>
            <a:ext cx="1490472" cy="683494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P2,P3, P5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 liked the idea of app and unique concept 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571262" y="4165617"/>
            <a:ext cx="1490472" cy="683494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P3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functionality is good and things are clearly arranged 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0221790" y="3378196"/>
            <a:ext cx="1490472" cy="683494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P3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money refund option when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cancel the booking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009785" y="4929946"/>
            <a:ext cx="1490472" cy="683494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P3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struggled to opened up app 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0221790" y="4174831"/>
            <a:ext cx="1490472" cy="683494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P4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favorite list is required before booking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39918" y="4950727"/>
            <a:ext cx="1490472" cy="683494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P4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Video calling option is very standard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571262" y="4950727"/>
            <a:ext cx="1490472" cy="683494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P4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compare the yoga guru before payment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009785" y="5708129"/>
            <a:ext cx="1490472" cy="683494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P5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very confident for using app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571829" y="4202640"/>
            <a:ext cx="1490472" cy="683494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P5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completed all the tasks without any assistance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39918" y="5735837"/>
            <a:ext cx="1490472" cy="683494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P6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Like to reviews and rating </a:t>
            </a:r>
          </a:p>
        </p:txBody>
      </p:sp>
      <p:sp>
        <p:nvSpPr>
          <p:cNvPr id="36" name="Rectangle 35"/>
          <p:cNvSpPr/>
          <p:nvPr/>
        </p:nvSpPr>
        <p:spPr>
          <a:xfrm>
            <a:off x="7896100" y="4202640"/>
            <a:ext cx="1490472" cy="683494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P6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avoiding to click on Payment button</a:t>
            </a:r>
          </a:p>
        </p:txBody>
      </p:sp>
      <p:sp>
        <p:nvSpPr>
          <p:cNvPr id="37" name="Rectangle 36"/>
          <p:cNvSpPr/>
          <p:nvPr/>
        </p:nvSpPr>
        <p:spPr>
          <a:xfrm>
            <a:off x="3571262" y="5735837"/>
            <a:ext cx="1490472" cy="683494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P6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Reviewing expert is very fare and transparent 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816764" y="267855"/>
            <a:ext cx="255847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u="sng" dirty="0" smtClean="0"/>
              <a:t>Affinity Map</a:t>
            </a:r>
            <a:endParaRPr lang="en-US" sz="3500" u="sng" dirty="0"/>
          </a:p>
        </p:txBody>
      </p:sp>
      <p:sp>
        <p:nvSpPr>
          <p:cNvPr id="39" name="Rectangle 38"/>
          <p:cNvSpPr/>
          <p:nvPr/>
        </p:nvSpPr>
        <p:spPr>
          <a:xfrm>
            <a:off x="10221790" y="5024635"/>
            <a:ext cx="1490472" cy="683494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P5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Back button is not working</a:t>
            </a:r>
          </a:p>
        </p:txBody>
      </p:sp>
    </p:spTree>
    <p:extLst>
      <p:ext uri="{BB962C8B-B14F-4D97-AF65-F5344CB8AC3E}">
        <p14:creationId xmlns:p14="http://schemas.microsoft.com/office/powerpoint/2010/main" val="3250608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81418" y="64655"/>
            <a:ext cx="237836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u="sng" dirty="0" smtClean="0"/>
              <a:t>Participants</a:t>
            </a:r>
            <a:endParaRPr lang="en-US" sz="3500" u="sng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0113513"/>
              </p:ext>
            </p:extLst>
          </p:nvPr>
        </p:nvGraphicFramePr>
        <p:xfrm>
          <a:off x="549564" y="1157414"/>
          <a:ext cx="11092873" cy="515214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944495">
                  <a:extLst>
                    <a:ext uri="{9D8B030D-6E8A-4147-A177-3AD203B41FA5}">
                      <a16:colId xmlns:a16="http://schemas.microsoft.com/office/drawing/2014/main" val="1537414229"/>
                    </a:ext>
                  </a:extLst>
                </a:gridCol>
                <a:gridCol w="1555595">
                  <a:extLst>
                    <a:ext uri="{9D8B030D-6E8A-4147-A177-3AD203B41FA5}">
                      <a16:colId xmlns:a16="http://schemas.microsoft.com/office/drawing/2014/main" val="3481682463"/>
                    </a:ext>
                  </a:extLst>
                </a:gridCol>
                <a:gridCol w="1416702">
                  <a:extLst>
                    <a:ext uri="{9D8B030D-6E8A-4147-A177-3AD203B41FA5}">
                      <a16:colId xmlns:a16="http://schemas.microsoft.com/office/drawing/2014/main" val="3803673743"/>
                    </a:ext>
                  </a:extLst>
                </a:gridCol>
                <a:gridCol w="1805601">
                  <a:extLst>
                    <a:ext uri="{9D8B030D-6E8A-4147-A177-3AD203B41FA5}">
                      <a16:colId xmlns:a16="http://schemas.microsoft.com/office/drawing/2014/main" val="3393411473"/>
                    </a:ext>
                  </a:extLst>
                </a:gridCol>
                <a:gridCol w="1572050">
                  <a:extLst>
                    <a:ext uri="{9D8B030D-6E8A-4147-A177-3AD203B41FA5}">
                      <a16:colId xmlns:a16="http://schemas.microsoft.com/office/drawing/2014/main" val="2738033378"/>
                    </a:ext>
                  </a:extLst>
                </a:gridCol>
                <a:gridCol w="1449637">
                  <a:extLst>
                    <a:ext uri="{9D8B030D-6E8A-4147-A177-3AD203B41FA5}">
                      <a16:colId xmlns:a16="http://schemas.microsoft.com/office/drawing/2014/main" val="827694007"/>
                    </a:ext>
                  </a:extLst>
                </a:gridCol>
                <a:gridCol w="1348793">
                  <a:extLst>
                    <a:ext uri="{9D8B030D-6E8A-4147-A177-3AD203B41FA5}">
                      <a16:colId xmlns:a16="http://schemas.microsoft.com/office/drawing/2014/main" val="4106358895"/>
                    </a:ext>
                  </a:extLst>
                </a:gridCol>
              </a:tblGrid>
              <a:tr h="52360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Participates details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P2</a:t>
                      </a:r>
                      <a:endParaRPr lang="en-US" dirty="0"/>
                    </a:p>
                  </a:txBody>
                  <a:tcPr>
                    <a:solidFill>
                      <a:srgbClr val="F88F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P4</a:t>
                      </a:r>
                      <a:endParaRPr lang="en-US" dirty="0"/>
                    </a:p>
                  </a:txBody>
                  <a:tcPr>
                    <a:solidFill>
                      <a:srgbClr val="09F10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P5</a:t>
                      </a:r>
                      <a:endParaRPr lang="en-US" dirty="0"/>
                    </a:p>
                  </a:txBody>
                  <a:tcPr>
                    <a:solidFill>
                      <a:srgbClr val="2834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P6</a:t>
                      </a:r>
                      <a:endParaRPr lang="en-US" dirty="0"/>
                    </a:p>
                  </a:txBody>
                  <a:tcPr>
                    <a:solidFill>
                      <a:srgbClr val="00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1442386"/>
                  </a:ext>
                </a:extLst>
              </a:tr>
              <a:tr h="56439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Eve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Mimi </a:t>
                      </a:r>
                      <a:r>
                        <a:rPr lang="en-US" sz="1800" dirty="0" err="1" smtClean="0"/>
                        <a:t>Krakra</a:t>
                      </a:r>
                      <a:r>
                        <a:rPr lang="en-US" sz="1800" dirty="0" smtClean="0"/>
                        <a:t> </a:t>
                      </a:r>
                      <a:endParaRPr lang="en-US" dirty="0"/>
                    </a:p>
                  </a:txBody>
                  <a:tcPr>
                    <a:solidFill>
                      <a:srgbClr val="F88F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Tina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Dr. </a:t>
                      </a:r>
                      <a:r>
                        <a:rPr lang="en-US" sz="1800" dirty="0" err="1" smtClean="0"/>
                        <a:t>Viji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Aanad</a:t>
                      </a:r>
                      <a:r>
                        <a:rPr lang="en-US" sz="1800" dirty="0" smtClean="0"/>
                        <a:t> </a:t>
                      </a:r>
                      <a:endParaRPr lang="en-US" dirty="0"/>
                    </a:p>
                  </a:txBody>
                  <a:tcPr>
                    <a:solidFill>
                      <a:srgbClr val="09F10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Savita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2834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Anita</a:t>
                      </a:r>
                      <a:endParaRPr lang="en-US" dirty="0"/>
                    </a:p>
                  </a:txBody>
                  <a:tcPr>
                    <a:solidFill>
                      <a:srgbClr val="00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4868266"/>
                  </a:ext>
                </a:extLst>
              </a:tr>
              <a:tr h="56439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Age range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25 to 30 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30 to 35 </a:t>
                      </a:r>
                      <a:endParaRPr lang="en-US" dirty="0"/>
                    </a:p>
                  </a:txBody>
                  <a:tcPr>
                    <a:solidFill>
                      <a:srgbClr val="F88F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35 to 40 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35 to 40 </a:t>
                      </a:r>
                      <a:endParaRPr lang="en-US" dirty="0"/>
                    </a:p>
                  </a:txBody>
                  <a:tcPr>
                    <a:solidFill>
                      <a:srgbClr val="09F10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20 to 25 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2834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35 to 40 </a:t>
                      </a:r>
                      <a:endParaRPr lang="en-US" dirty="0"/>
                    </a:p>
                  </a:txBody>
                  <a:tcPr>
                    <a:solidFill>
                      <a:srgbClr val="00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658994"/>
                  </a:ext>
                </a:extLst>
              </a:tr>
              <a:tr h="62444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Gender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Female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Female</a:t>
                      </a:r>
                    </a:p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88F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Female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Female</a:t>
                      </a:r>
                      <a:endParaRPr lang="en-US" dirty="0"/>
                    </a:p>
                  </a:txBody>
                  <a:tcPr>
                    <a:solidFill>
                      <a:srgbClr val="09F10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Female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2834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Female</a:t>
                      </a:r>
                      <a:endParaRPr lang="en-US" dirty="0"/>
                    </a:p>
                  </a:txBody>
                  <a:tcPr>
                    <a:solidFill>
                      <a:srgbClr val="00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2088071"/>
                  </a:ext>
                </a:extLst>
              </a:tr>
              <a:tr h="89206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Web developer</a:t>
                      </a:r>
                    </a:p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Yoga teacher</a:t>
                      </a:r>
                      <a:endParaRPr lang="en-US" dirty="0"/>
                    </a:p>
                  </a:txBody>
                  <a:tcPr>
                    <a:solidFill>
                      <a:srgbClr val="F88F2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Business women</a:t>
                      </a:r>
                    </a:p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Chemistry professor</a:t>
                      </a:r>
                      <a:endParaRPr lang="en-US" dirty="0"/>
                    </a:p>
                  </a:txBody>
                  <a:tcPr>
                    <a:solidFill>
                      <a:srgbClr val="09F10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Student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2834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Banker</a:t>
                      </a:r>
                      <a:endParaRPr lang="en-US" dirty="0"/>
                    </a:p>
                  </a:txBody>
                  <a:tcPr>
                    <a:solidFill>
                      <a:srgbClr val="00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7759627"/>
                  </a:ext>
                </a:extLst>
              </a:tr>
              <a:tr h="89206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Other characteristics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Detail</a:t>
                      </a:r>
                      <a:r>
                        <a:rPr lang="en-US" baseline="0" dirty="0" smtClean="0"/>
                        <a:t> oriented and techy person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Excited</a:t>
                      </a:r>
                      <a:r>
                        <a:rPr lang="en-US" baseline="0" dirty="0" smtClean="0"/>
                        <a:t> about new technology</a:t>
                      </a:r>
                      <a:endParaRPr lang="en-US" dirty="0"/>
                    </a:p>
                  </a:txBody>
                  <a:tcPr>
                    <a:solidFill>
                      <a:srgbClr val="F88F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Not so techy but like to learn new things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mother of 2 kids</a:t>
                      </a:r>
                      <a:endParaRPr lang="en-US" dirty="0"/>
                    </a:p>
                  </a:txBody>
                  <a:tcPr>
                    <a:solidFill>
                      <a:srgbClr val="09F10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very shy girl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2834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Open &amp; Friendly </a:t>
                      </a:r>
                      <a:endParaRPr lang="en-US" dirty="0"/>
                    </a:p>
                  </a:txBody>
                  <a:tcPr>
                    <a:solidFill>
                      <a:srgbClr val="00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7649526"/>
                  </a:ext>
                </a:extLst>
              </a:tr>
              <a:tr h="8920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Other characteristics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Very patient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Like to know more</a:t>
                      </a:r>
                      <a:endParaRPr lang="en-US" dirty="0"/>
                    </a:p>
                  </a:txBody>
                  <a:tcPr>
                    <a:solidFill>
                      <a:srgbClr val="F88F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Smiley</a:t>
                      </a:r>
                      <a:r>
                        <a:rPr lang="en-US" baseline="0" dirty="0" smtClean="0"/>
                        <a:t> and very friendly 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interested in postnatal</a:t>
                      </a:r>
                      <a:r>
                        <a:rPr lang="en-US" sz="1800" baseline="0" dirty="0" smtClean="0"/>
                        <a:t> yoga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09F10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Super techy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2834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More defensive</a:t>
                      </a:r>
                      <a:endParaRPr lang="en-US" dirty="0"/>
                    </a:p>
                  </a:txBody>
                  <a:tcPr>
                    <a:solidFill>
                      <a:srgbClr val="00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2750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0193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35400" y="64655"/>
            <a:ext cx="45212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u="sng" dirty="0"/>
              <a:t>MOBILE USABILITY TEST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5698626"/>
              </p:ext>
            </p:extLst>
          </p:nvPr>
        </p:nvGraphicFramePr>
        <p:xfrm>
          <a:off x="828485" y="1662550"/>
          <a:ext cx="10535031" cy="41064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8781">
                  <a:extLst>
                    <a:ext uri="{9D8B030D-6E8A-4147-A177-3AD203B41FA5}">
                      <a16:colId xmlns:a16="http://schemas.microsoft.com/office/drawing/2014/main" val="1190513660"/>
                    </a:ext>
                  </a:extLst>
                </a:gridCol>
                <a:gridCol w="678726">
                  <a:extLst>
                    <a:ext uri="{9D8B030D-6E8A-4147-A177-3AD203B41FA5}">
                      <a16:colId xmlns:a16="http://schemas.microsoft.com/office/drawing/2014/main" val="1861252660"/>
                    </a:ext>
                  </a:extLst>
                </a:gridCol>
                <a:gridCol w="678727">
                  <a:extLst>
                    <a:ext uri="{9D8B030D-6E8A-4147-A177-3AD203B41FA5}">
                      <a16:colId xmlns:a16="http://schemas.microsoft.com/office/drawing/2014/main" val="891186246"/>
                    </a:ext>
                  </a:extLst>
                </a:gridCol>
                <a:gridCol w="678727">
                  <a:extLst>
                    <a:ext uri="{9D8B030D-6E8A-4147-A177-3AD203B41FA5}">
                      <a16:colId xmlns:a16="http://schemas.microsoft.com/office/drawing/2014/main" val="624093776"/>
                    </a:ext>
                  </a:extLst>
                </a:gridCol>
                <a:gridCol w="752501">
                  <a:extLst>
                    <a:ext uri="{9D8B030D-6E8A-4147-A177-3AD203B41FA5}">
                      <a16:colId xmlns:a16="http://schemas.microsoft.com/office/drawing/2014/main" val="1820854004"/>
                    </a:ext>
                  </a:extLst>
                </a:gridCol>
                <a:gridCol w="708237">
                  <a:extLst>
                    <a:ext uri="{9D8B030D-6E8A-4147-A177-3AD203B41FA5}">
                      <a16:colId xmlns:a16="http://schemas.microsoft.com/office/drawing/2014/main" val="448086162"/>
                    </a:ext>
                  </a:extLst>
                </a:gridCol>
                <a:gridCol w="693483">
                  <a:extLst>
                    <a:ext uri="{9D8B030D-6E8A-4147-A177-3AD203B41FA5}">
                      <a16:colId xmlns:a16="http://schemas.microsoft.com/office/drawing/2014/main" val="3860599681"/>
                    </a:ext>
                  </a:extLst>
                </a:gridCol>
                <a:gridCol w="1077111">
                  <a:extLst>
                    <a:ext uri="{9D8B030D-6E8A-4147-A177-3AD203B41FA5}">
                      <a16:colId xmlns:a16="http://schemas.microsoft.com/office/drawing/2014/main" val="2851435931"/>
                    </a:ext>
                  </a:extLst>
                </a:gridCol>
                <a:gridCol w="3688738">
                  <a:extLst>
                    <a:ext uri="{9D8B030D-6E8A-4147-A177-3AD203B41FA5}">
                      <a16:colId xmlns:a16="http://schemas.microsoft.com/office/drawing/2014/main" val="2777857619"/>
                    </a:ext>
                  </a:extLst>
                </a:gridCol>
              </a:tblGrid>
              <a:tr h="748145">
                <a:tc>
                  <a:txBody>
                    <a:bodyPr/>
                    <a:lstStyle/>
                    <a:p>
                      <a:r>
                        <a:rPr lang="en-US" dirty="0" smtClean="0"/>
                        <a:t>Content:</a:t>
                      </a:r>
                    </a:p>
                    <a:p>
                      <a:pPr algn="ctr"/>
                      <a:r>
                        <a:rPr lang="en-US" b="1" dirty="0" smtClean="0"/>
                        <a:t>Observations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P2</a:t>
                      </a:r>
                      <a:endParaRPr lang="en-US" dirty="0"/>
                    </a:p>
                  </a:txBody>
                  <a:tcPr>
                    <a:solidFill>
                      <a:srgbClr val="F88F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P4</a:t>
                      </a:r>
                      <a:endParaRPr lang="en-US" dirty="0"/>
                    </a:p>
                  </a:txBody>
                  <a:tcPr>
                    <a:solidFill>
                      <a:srgbClr val="09F10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P5</a:t>
                      </a:r>
                      <a:endParaRPr lang="en-US" dirty="0"/>
                    </a:p>
                  </a:txBody>
                  <a:tcPr>
                    <a:solidFill>
                      <a:srgbClr val="2834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P6</a:t>
                      </a:r>
                      <a:endParaRPr lang="en-US" dirty="0"/>
                    </a:p>
                  </a:txBody>
                  <a:tcP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POSSIBLE SOLUTIONS &amp; NEXT STEPS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96646"/>
                  </a:ext>
                </a:extLst>
              </a:tr>
              <a:tr h="683491">
                <a:tc gridSpan="9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Observations</a:t>
                      </a:r>
                      <a:r>
                        <a:rPr lang="en-US" b="0" dirty="0" smtClean="0"/>
                        <a:t>:</a:t>
                      </a:r>
                      <a:r>
                        <a:rPr lang="en-US" b="0" baseline="0" dirty="0" smtClean="0"/>
                        <a:t> </a:t>
                      </a:r>
                      <a:r>
                        <a:rPr lang="en-US" sz="1800" b="1" dirty="0" smtClean="0"/>
                        <a:t>Doing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88F2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2150574"/>
                  </a:ext>
                </a:extLst>
              </a:tr>
              <a:tr h="30479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Navigated through the app very easily 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9F10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Nothing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605890"/>
                  </a:ext>
                </a:extLst>
              </a:tr>
              <a:tr h="48022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Experts profile easy to find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88F2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More detail design in expert profile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702"/>
                  </a:ext>
                </a:extLst>
              </a:tr>
              <a:tr h="34919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struggled to opened up app 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Onboarding</a:t>
                      </a:r>
                      <a:r>
                        <a:rPr lang="en-US" sz="1200" baseline="0" dirty="0" smtClean="0"/>
                        <a:t> video will help to solve this 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978525"/>
                  </a:ext>
                </a:extLst>
              </a:tr>
              <a:tr h="48022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very confident for using app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2834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nothing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487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9025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35400" y="64655"/>
            <a:ext cx="45212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u="sng" dirty="0"/>
              <a:t>MOBILE USABILITY TEST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6360263"/>
              </p:ext>
            </p:extLst>
          </p:nvPr>
        </p:nvGraphicFramePr>
        <p:xfrm>
          <a:off x="828484" y="1330041"/>
          <a:ext cx="10535031" cy="46550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8781">
                  <a:extLst>
                    <a:ext uri="{9D8B030D-6E8A-4147-A177-3AD203B41FA5}">
                      <a16:colId xmlns:a16="http://schemas.microsoft.com/office/drawing/2014/main" val="1190513660"/>
                    </a:ext>
                  </a:extLst>
                </a:gridCol>
                <a:gridCol w="678726">
                  <a:extLst>
                    <a:ext uri="{9D8B030D-6E8A-4147-A177-3AD203B41FA5}">
                      <a16:colId xmlns:a16="http://schemas.microsoft.com/office/drawing/2014/main" val="1861252660"/>
                    </a:ext>
                  </a:extLst>
                </a:gridCol>
                <a:gridCol w="678727">
                  <a:extLst>
                    <a:ext uri="{9D8B030D-6E8A-4147-A177-3AD203B41FA5}">
                      <a16:colId xmlns:a16="http://schemas.microsoft.com/office/drawing/2014/main" val="891186246"/>
                    </a:ext>
                  </a:extLst>
                </a:gridCol>
                <a:gridCol w="678727">
                  <a:extLst>
                    <a:ext uri="{9D8B030D-6E8A-4147-A177-3AD203B41FA5}">
                      <a16:colId xmlns:a16="http://schemas.microsoft.com/office/drawing/2014/main" val="624093776"/>
                    </a:ext>
                  </a:extLst>
                </a:gridCol>
                <a:gridCol w="752501">
                  <a:extLst>
                    <a:ext uri="{9D8B030D-6E8A-4147-A177-3AD203B41FA5}">
                      <a16:colId xmlns:a16="http://schemas.microsoft.com/office/drawing/2014/main" val="1820854004"/>
                    </a:ext>
                  </a:extLst>
                </a:gridCol>
                <a:gridCol w="708237">
                  <a:extLst>
                    <a:ext uri="{9D8B030D-6E8A-4147-A177-3AD203B41FA5}">
                      <a16:colId xmlns:a16="http://schemas.microsoft.com/office/drawing/2014/main" val="448086162"/>
                    </a:ext>
                  </a:extLst>
                </a:gridCol>
                <a:gridCol w="693483">
                  <a:extLst>
                    <a:ext uri="{9D8B030D-6E8A-4147-A177-3AD203B41FA5}">
                      <a16:colId xmlns:a16="http://schemas.microsoft.com/office/drawing/2014/main" val="3860599681"/>
                    </a:ext>
                  </a:extLst>
                </a:gridCol>
                <a:gridCol w="1077111">
                  <a:extLst>
                    <a:ext uri="{9D8B030D-6E8A-4147-A177-3AD203B41FA5}">
                      <a16:colId xmlns:a16="http://schemas.microsoft.com/office/drawing/2014/main" val="2851435931"/>
                    </a:ext>
                  </a:extLst>
                </a:gridCol>
                <a:gridCol w="3688738">
                  <a:extLst>
                    <a:ext uri="{9D8B030D-6E8A-4147-A177-3AD203B41FA5}">
                      <a16:colId xmlns:a16="http://schemas.microsoft.com/office/drawing/2014/main" val="2777857619"/>
                    </a:ext>
                  </a:extLst>
                </a:gridCol>
              </a:tblGrid>
              <a:tr h="748145">
                <a:tc>
                  <a:txBody>
                    <a:bodyPr/>
                    <a:lstStyle/>
                    <a:p>
                      <a:r>
                        <a:rPr lang="en-US" dirty="0" smtClean="0"/>
                        <a:t>Content:</a:t>
                      </a:r>
                    </a:p>
                    <a:p>
                      <a:pPr algn="ctr"/>
                      <a:r>
                        <a:rPr lang="en-US" b="1" dirty="0" smtClean="0"/>
                        <a:t>Observations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P2</a:t>
                      </a:r>
                      <a:endParaRPr lang="en-US" dirty="0"/>
                    </a:p>
                  </a:txBody>
                  <a:tcPr>
                    <a:solidFill>
                      <a:srgbClr val="F88F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P4</a:t>
                      </a:r>
                      <a:endParaRPr lang="en-US" dirty="0"/>
                    </a:p>
                  </a:txBody>
                  <a:tcPr>
                    <a:solidFill>
                      <a:srgbClr val="09F10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P5</a:t>
                      </a:r>
                      <a:endParaRPr lang="en-US" dirty="0"/>
                    </a:p>
                  </a:txBody>
                  <a:tcPr>
                    <a:solidFill>
                      <a:srgbClr val="2834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P6</a:t>
                      </a:r>
                      <a:endParaRPr lang="en-US" dirty="0"/>
                    </a:p>
                  </a:txBody>
                  <a:tcP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POSSIBLE SOLUTIONS &amp; NEXT STEPS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96646"/>
                  </a:ext>
                </a:extLst>
              </a:tr>
              <a:tr h="683491">
                <a:tc gridSpan="9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Observations</a:t>
                      </a:r>
                      <a:r>
                        <a:rPr lang="en-US" b="0" dirty="0" smtClean="0"/>
                        <a:t>:</a:t>
                      </a:r>
                      <a:r>
                        <a:rPr lang="en-US" b="0" baseline="0" dirty="0" smtClean="0"/>
                        <a:t> </a:t>
                      </a:r>
                      <a:r>
                        <a:rPr lang="en-US" sz="1800" b="1" dirty="0" smtClean="0"/>
                        <a:t>Thinking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88F2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2150574"/>
                  </a:ext>
                </a:extLst>
              </a:tr>
              <a:tr h="30479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a voice search needed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Revise the search feature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605890"/>
                  </a:ext>
                </a:extLst>
              </a:tr>
              <a:tr h="48022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Auto suggestions while typing in search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More detail design in expert profile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702"/>
                  </a:ext>
                </a:extLst>
              </a:tr>
              <a:tr h="34919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Booking packages and payment process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88F2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Revise the booking and payment 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978525"/>
                  </a:ext>
                </a:extLst>
              </a:tr>
              <a:tr h="48022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Like to reviews and rating 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nothing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48772"/>
                  </a:ext>
                </a:extLst>
              </a:tr>
              <a:tr h="4802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Video calling option is very standard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9F10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Nothing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363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9370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35400" y="64655"/>
            <a:ext cx="45212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u="sng" dirty="0"/>
              <a:t>MOBILE USABILITY TEST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327777"/>
              </p:ext>
            </p:extLst>
          </p:nvPr>
        </p:nvGraphicFramePr>
        <p:xfrm>
          <a:off x="828484" y="1330041"/>
          <a:ext cx="10535031" cy="536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8781">
                  <a:extLst>
                    <a:ext uri="{9D8B030D-6E8A-4147-A177-3AD203B41FA5}">
                      <a16:colId xmlns:a16="http://schemas.microsoft.com/office/drawing/2014/main" val="1190513660"/>
                    </a:ext>
                  </a:extLst>
                </a:gridCol>
                <a:gridCol w="678726">
                  <a:extLst>
                    <a:ext uri="{9D8B030D-6E8A-4147-A177-3AD203B41FA5}">
                      <a16:colId xmlns:a16="http://schemas.microsoft.com/office/drawing/2014/main" val="1861252660"/>
                    </a:ext>
                  </a:extLst>
                </a:gridCol>
                <a:gridCol w="678727">
                  <a:extLst>
                    <a:ext uri="{9D8B030D-6E8A-4147-A177-3AD203B41FA5}">
                      <a16:colId xmlns:a16="http://schemas.microsoft.com/office/drawing/2014/main" val="891186246"/>
                    </a:ext>
                  </a:extLst>
                </a:gridCol>
                <a:gridCol w="678727">
                  <a:extLst>
                    <a:ext uri="{9D8B030D-6E8A-4147-A177-3AD203B41FA5}">
                      <a16:colId xmlns:a16="http://schemas.microsoft.com/office/drawing/2014/main" val="624093776"/>
                    </a:ext>
                  </a:extLst>
                </a:gridCol>
                <a:gridCol w="752501">
                  <a:extLst>
                    <a:ext uri="{9D8B030D-6E8A-4147-A177-3AD203B41FA5}">
                      <a16:colId xmlns:a16="http://schemas.microsoft.com/office/drawing/2014/main" val="1820854004"/>
                    </a:ext>
                  </a:extLst>
                </a:gridCol>
                <a:gridCol w="708237">
                  <a:extLst>
                    <a:ext uri="{9D8B030D-6E8A-4147-A177-3AD203B41FA5}">
                      <a16:colId xmlns:a16="http://schemas.microsoft.com/office/drawing/2014/main" val="448086162"/>
                    </a:ext>
                  </a:extLst>
                </a:gridCol>
                <a:gridCol w="693483">
                  <a:extLst>
                    <a:ext uri="{9D8B030D-6E8A-4147-A177-3AD203B41FA5}">
                      <a16:colId xmlns:a16="http://schemas.microsoft.com/office/drawing/2014/main" val="3860599681"/>
                    </a:ext>
                  </a:extLst>
                </a:gridCol>
                <a:gridCol w="1077111">
                  <a:extLst>
                    <a:ext uri="{9D8B030D-6E8A-4147-A177-3AD203B41FA5}">
                      <a16:colId xmlns:a16="http://schemas.microsoft.com/office/drawing/2014/main" val="2851435931"/>
                    </a:ext>
                  </a:extLst>
                </a:gridCol>
                <a:gridCol w="3688738">
                  <a:extLst>
                    <a:ext uri="{9D8B030D-6E8A-4147-A177-3AD203B41FA5}">
                      <a16:colId xmlns:a16="http://schemas.microsoft.com/office/drawing/2014/main" val="2777857619"/>
                    </a:ext>
                  </a:extLst>
                </a:gridCol>
              </a:tblGrid>
              <a:tr h="748145">
                <a:tc>
                  <a:txBody>
                    <a:bodyPr/>
                    <a:lstStyle/>
                    <a:p>
                      <a:r>
                        <a:rPr lang="en-US" dirty="0" smtClean="0"/>
                        <a:t>Content:</a:t>
                      </a:r>
                    </a:p>
                    <a:p>
                      <a:pPr algn="ctr"/>
                      <a:r>
                        <a:rPr lang="en-US" b="1" dirty="0" smtClean="0"/>
                        <a:t>Observations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P2</a:t>
                      </a:r>
                      <a:endParaRPr lang="en-US" dirty="0"/>
                    </a:p>
                  </a:txBody>
                  <a:tcPr>
                    <a:solidFill>
                      <a:srgbClr val="F88F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P4</a:t>
                      </a:r>
                      <a:endParaRPr lang="en-US" dirty="0"/>
                    </a:p>
                  </a:txBody>
                  <a:tcPr>
                    <a:solidFill>
                      <a:srgbClr val="09F10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P5</a:t>
                      </a:r>
                      <a:endParaRPr lang="en-US" dirty="0"/>
                    </a:p>
                  </a:txBody>
                  <a:tcPr>
                    <a:solidFill>
                      <a:srgbClr val="2834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P6</a:t>
                      </a:r>
                      <a:endParaRPr lang="en-US" dirty="0"/>
                    </a:p>
                  </a:txBody>
                  <a:tcP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POSSIBLE SOLUTIONS &amp; NEXT STEPS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96646"/>
                  </a:ext>
                </a:extLst>
              </a:tr>
              <a:tr h="683491">
                <a:tc gridSpan="9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Observations</a:t>
                      </a:r>
                      <a:r>
                        <a:rPr lang="en-US" b="0" dirty="0" smtClean="0"/>
                        <a:t>:</a:t>
                      </a:r>
                      <a:r>
                        <a:rPr lang="en-US" b="0" baseline="0" dirty="0" smtClean="0"/>
                        <a:t> 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Feeling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88F2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2150574"/>
                  </a:ext>
                </a:extLst>
              </a:tr>
              <a:tr h="30479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The experts should be verified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 yoga guru session verification </a:t>
                      </a:r>
                      <a:r>
                        <a:rPr lang="en-US" sz="1200" baseline="0" dirty="0" smtClean="0"/>
                        <a:t> features will be added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605890"/>
                  </a:ext>
                </a:extLst>
              </a:tr>
              <a:tr h="48022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The booking conformation by 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88F2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This</a:t>
                      </a:r>
                      <a:r>
                        <a:rPr lang="en-US" sz="1200" baseline="0" dirty="0" smtClean="0"/>
                        <a:t> feature will be added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702"/>
                  </a:ext>
                </a:extLst>
              </a:tr>
              <a:tr h="57726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functionality is good and things are clearly arranged 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Nothing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978525"/>
                  </a:ext>
                </a:extLst>
              </a:tr>
              <a:tr h="48022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compare the yoga guru before payment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9F10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Favorite list will be added,</a:t>
                      </a:r>
                      <a:r>
                        <a:rPr lang="en-US" sz="1200" baseline="0" dirty="0" smtClean="0"/>
                        <a:t> so that user will able to compare yoga expert 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48772"/>
                  </a:ext>
                </a:extLst>
              </a:tr>
              <a:tr h="48022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Reviewing expert is very fare and transparent 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Nothing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363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5257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35400" y="64655"/>
            <a:ext cx="45212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u="sng" dirty="0"/>
              <a:t>MOBILE USABILITY TEST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0925909"/>
              </p:ext>
            </p:extLst>
          </p:nvPr>
        </p:nvGraphicFramePr>
        <p:xfrm>
          <a:off x="828484" y="1330041"/>
          <a:ext cx="10535031" cy="44721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8781">
                  <a:extLst>
                    <a:ext uri="{9D8B030D-6E8A-4147-A177-3AD203B41FA5}">
                      <a16:colId xmlns:a16="http://schemas.microsoft.com/office/drawing/2014/main" val="1190513660"/>
                    </a:ext>
                  </a:extLst>
                </a:gridCol>
                <a:gridCol w="678726">
                  <a:extLst>
                    <a:ext uri="{9D8B030D-6E8A-4147-A177-3AD203B41FA5}">
                      <a16:colId xmlns:a16="http://schemas.microsoft.com/office/drawing/2014/main" val="1861252660"/>
                    </a:ext>
                  </a:extLst>
                </a:gridCol>
                <a:gridCol w="678727">
                  <a:extLst>
                    <a:ext uri="{9D8B030D-6E8A-4147-A177-3AD203B41FA5}">
                      <a16:colId xmlns:a16="http://schemas.microsoft.com/office/drawing/2014/main" val="891186246"/>
                    </a:ext>
                  </a:extLst>
                </a:gridCol>
                <a:gridCol w="678727">
                  <a:extLst>
                    <a:ext uri="{9D8B030D-6E8A-4147-A177-3AD203B41FA5}">
                      <a16:colId xmlns:a16="http://schemas.microsoft.com/office/drawing/2014/main" val="624093776"/>
                    </a:ext>
                  </a:extLst>
                </a:gridCol>
                <a:gridCol w="752501">
                  <a:extLst>
                    <a:ext uri="{9D8B030D-6E8A-4147-A177-3AD203B41FA5}">
                      <a16:colId xmlns:a16="http://schemas.microsoft.com/office/drawing/2014/main" val="1820854004"/>
                    </a:ext>
                  </a:extLst>
                </a:gridCol>
                <a:gridCol w="708237">
                  <a:extLst>
                    <a:ext uri="{9D8B030D-6E8A-4147-A177-3AD203B41FA5}">
                      <a16:colId xmlns:a16="http://schemas.microsoft.com/office/drawing/2014/main" val="448086162"/>
                    </a:ext>
                  </a:extLst>
                </a:gridCol>
                <a:gridCol w="693483">
                  <a:extLst>
                    <a:ext uri="{9D8B030D-6E8A-4147-A177-3AD203B41FA5}">
                      <a16:colId xmlns:a16="http://schemas.microsoft.com/office/drawing/2014/main" val="3860599681"/>
                    </a:ext>
                  </a:extLst>
                </a:gridCol>
                <a:gridCol w="1077111">
                  <a:extLst>
                    <a:ext uri="{9D8B030D-6E8A-4147-A177-3AD203B41FA5}">
                      <a16:colId xmlns:a16="http://schemas.microsoft.com/office/drawing/2014/main" val="2851435931"/>
                    </a:ext>
                  </a:extLst>
                </a:gridCol>
                <a:gridCol w="3688738">
                  <a:extLst>
                    <a:ext uri="{9D8B030D-6E8A-4147-A177-3AD203B41FA5}">
                      <a16:colId xmlns:a16="http://schemas.microsoft.com/office/drawing/2014/main" val="2777857619"/>
                    </a:ext>
                  </a:extLst>
                </a:gridCol>
              </a:tblGrid>
              <a:tr h="748145">
                <a:tc>
                  <a:txBody>
                    <a:bodyPr/>
                    <a:lstStyle/>
                    <a:p>
                      <a:r>
                        <a:rPr lang="en-US" dirty="0" smtClean="0"/>
                        <a:t>Content 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P2</a:t>
                      </a:r>
                      <a:endParaRPr lang="en-US" dirty="0"/>
                    </a:p>
                  </a:txBody>
                  <a:tcPr>
                    <a:solidFill>
                      <a:srgbClr val="F88F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P4</a:t>
                      </a:r>
                      <a:endParaRPr lang="en-US" dirty="0"/>
                    </a:p>
                  </a:txBody>
                  <a:tcPr>
                    <a:solidFill>
                      <a:srgbClr val="09F10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P5</a:t>
                      </a:r>
                      <a:endParaRPr lang="en-US" dirty="0"/>
                    </a:p>
                  </a:txBody>
                  <a:tcPr>
                    <a:solidFill>
                      <a:srgbClr val="2834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P6</a:t>
                      </a:r>
                      <a:endParaRPr lang="en-US" dirty="0"/>
                    </a:p>
                  </a:txBody>
                  <a:tcP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POSSIBLE SOLUTIONS &amp; NEXT STEPS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96646"/>
                  </a:ext>
                </a:extLst>
              </a:tr>
              <a:tr h="683491">
                <a:tc gridSpan="9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 Positive </a:t>
                      </a:r>
                      <a:r>
                        <a:rPr lang="en-US" b="1" dirty="0" smtClean="0"/>
                        <a:t>Quotes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88F2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2150574"/>
                  </a:ext>
                </a:extLst>
              </a:tr>
              <a:tr h="30479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The app useful, very straight forward 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88F2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9F10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Nothing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605890"/>
                  </a:ext>
                </a:extLst>
              </a:tr>
              <a:tr h="48022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liked the idea of app and unique concept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88F2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2834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NA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702"/>
                  </a:ext>
                </a:extLst>
              </a:tr>
              <a:tr h="57726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functionality is good and things are clearly arranged 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Nothing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978525"/>
                  </a:ext>
                </a:extLst>
              </a:tr>
              <a:tr h="48022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completed all the tasks without any assistance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2834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NA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487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0672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3195160"/>
              </p:ext>
            </p:extLst>
          </p:nvPr>
        </p:nvGraphicFramePr>
        <p:xfrm>
          <a:off x="846957" y="73895"/>
          <a:ext cx="10535031" cy="669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8781">
                  <a:extLst>
                    <a:ext uri="{9D8B030D-6E8A-4147-A177-3AD203B41FA5}">
                      <a16:colId xmlns:a16="http://schemas.microsoft.com/office/drawing/2014/main" val="1190513660"/>
                    </a:ext>
                  </a:extLst>
                </a:gridCol>
                <a:gridCol w="678726">
                  <a:extLst>
                    <a:ext uri="{9D8B030D-6E8A-4147-A177-3AD203B41FA5}">
                      <a16:colId xmlns:a16="http://schemas.microsoft.com/office/drawing/2014/main" val="1861252660"/>
                    </a:ext>
                  </a:extLst>
                </a:gridCol>
                <a:gridCol w="678727">
                  <a:extLst>
                    <a:ext uri="{9D8B030D-6E8A-4147-A177-3AD203B41FA5}">
                      <a16:colId xmlns:a16="http://schemas.microsoft.com/office/drawing/2014/main" val="891186246"/>
                    </a:ext>
                  </a:extLst>
                </a:gridCol>
                <a:gridCol w="678727">
                  <a:extLst>
                    <a:ext uri="{9D8B030D-6E8A-4147-A177-3AD203B41FA5}">
                      <a16:colId xmlns:a16="http://schemas.microsoft.com/office/drawing/2014/main" val="624093776"/>
                    </a:ext>
                  </a:extLst>
                </a:gridCol>
                <a:gridCol w="752501">
                  <a:extLst>
                    <a:ext uri="{9D8B030D-6E8A-4147-A177-3AD203B41FA5}">
                      <a16:colId xmlns:a16="http://schemas.microsoft.com/office/drawing/2014/main" val="1820854004"/>
                    </a:ext>
                  </a:extLst>
                </a:gridCol>
                <a:gridCol w="708237">
                  <a:extLst>
                    <a:ext uri="{9D8B030D-6E8A-4147-A177-3AD203B41FA5}">
                      <a16:colId xmlns:a16="http://schemas.microsoft.com/office/drawing/2014/main" val="448086162"/>
                    </a:ext>
                  </a:extLst>
                </a:gridCol>
                <a:gridCol w="693483">
                  <a:extLst>
                    <a:ext uri="{9D8B030D-6E8A-4147-A177-3AD203B41FA5}">
                      <a16:colId xmlns:a16="http://schemas.microsoft.com/office/drawing/2014/main" val="3860599681"/>
                    </a:ext>
                  </a:extLst>
                </a:gridCol>
                <a:gridCol w="1077111">
                  <a:extLst>
                    <a:ext uri="{9D8B030D-6E8A-4147-A177-3AD203B41FA5}">
                      <a16:colId xmlns:a16="http://schemas.microsoft.com/office/drawing/2014/main" val="2851435931"/>
                    </a:ext>
                  </a:extLst>
                </a:gridCol>
                <a:gridCol w="3688738">
                  <a:extLst>
                    <a:ext uri="{9D8B030D-6E8A-4147-A177-3AD203B41FA5}">
                      <a16:colId xmlns:a16="http://schemas.microsoft.com/office/drawing/2014/main" val="2777857619"/>
                    </a:ext>
                  </a:extLst>
                </a:gridCol>
              </a:tblGrid>
              <a:tr h="748145">
                <a:tc>
                  <a:txBody>
                    <a:bodyPr/>
                    <a:lstStyle/>
                    <a:p>
                      <a:r>
                        <a:rPr lang="en-US" dirty="0" smtClean="0"/>
                        <a:t>Content:</a:t>
                      </a:r>
                    </a:p>
                    <a:p>
                      <a:r>
                        <a:rPr lang="en-US" dirty="0" smtClean="0"/>
                        <a:t>Errors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P2</a:t>
                      </a:r>
                      <a:endParaRPr lang="en-US" dirty="0"/>
                    </a:p>
                  </a:txBody>
                  <a:tcPr>
                    <a:solidFill>
                      <a:srgbClr val="F88F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P4</a:t>
                      </a:r>
                      <a:endParaRPr lang="en-US" dirty="0"/>
                    </a:p>
                  </a:txBody>
                  <a:tcPr>
                    <a:solidFill>
                      <a:srgbClr val="09F10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P5</a:t>
                      </a:r>
                      <a:endParaRPr lang="en-US" dirty="0"/>
                    </a:p>
                  </a:txBody>
                  <a:tcPr>
                    <a:solidFill>
                      <a:srgbClr val="2834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P6</a:t>
                      </a:r>
                      <a:endParaRPr lang="en-US" dirty="0"/>
                    </a:p>
                  </a:txBody>
                  <a:tcP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POSSIBLE SOLUTIONS &amp; NEXT STEPS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96646"/>
                  </a:ext>
                </a:extLst>
              </a:tr>
              <a:tr h="6834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what happens when login as yoga guru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88F2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Design and develop all the pages for yoga guru login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605890"/>
                  </a:ext>
                </a:extLst>
              </a:tr>
              <a:tr h="48022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money refund option when </a:t>
                      </a:r>
                    </a:p>
                    <a:p>
                      <a:r>
                        <a:rPr lang="en-US" sz="1200" dirty="0" smtClean="0"/>
                        <a:t>cancel the booking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More detail design for</a:t>
                      </a:r>
                      <a:r>
                        <a:rPr lang="en-US" sz="1200" baseline="0" dirty="0" smtClean="0"/>
                        <a:t> payment and refund policy 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702"/>
                  </a:ext>
                </a:extLst>
              </a:tr>
              <a:tr h="4802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favorite list is required before booking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9F10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Favorite</a:t>
                      </a:r>
                      <a:r>
                        <a:rPr lang="en-US" sz="1200" baseline="0" dirty="0" smtClean="0"/>
                        <a:t> button will be added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978525"/>
                  </a:ext>
                </a:extLst>
              </a:tr>
              <a:tr h="4802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Back button is not working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2834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Add prototype for back button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017379"/>
                  </a:ext>
                </a:extLst>
              </a:tr>
              <a:tr h="335277">
                <a:tc gridSpan="9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/>
                        <a:t>Content: Negative Quotes</a:t>
                      </a:r>
                    </a:p>
                    <a:p>
                      <a:endParaRPr lang="en-US" sz="12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111492"/>
                  </a:ext>
                </a:extLst>
              </a:tr>
              <a:tr h="4802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Indicating icon needed for expert is online or offline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Show</a:t>
                      </a:r>
                      <a:r>
                        <a:rPr lang="en-US" sz="1200" baseline="0" dirty="0" smtClean="0"/>
                        <a:t> the status of online presence of yoga expert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48772"/>
                  </a:ext>
                </a:extLst>
              </a:tr>
              <a:tr h="5985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User did not know, what to do and how to start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Informative onboarding will be added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490514"/>
                  </a:ext>
                </a:extLst>
              </a:tr>
              <a:tr h="4802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avoiding to click on Payment button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Informative onboarding will encourage users to make</a:t>
                      </a:r>
                      <a:r>
                        <a:rPr lang="en-US" sz="1200" baseline="0" dirty="0" smtClean="0"/>
                        <a:t> payment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96001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2354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 ways for prototype </a:t>
            </a:r>
            <a:r>
              <a:rPr lang="en-US" dirty="0"/>
              <a:t>Changes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On boarding video is necessary to understand how app will works</a:t>
            </a:r>
          </a:p>
          <a:p>
            <a:r>
              <a:rPr lang="en-US" dirty="0" smtClean="0"/>
              <a:t>Email conformation for booking will be required</a:t>
            </a:r>
          </a:p>
          <a:p>
            <a:r>
              <a:rPr lang="en-US" dirty="0" smtClean="0"/>
              <a:t>Add to Favorite list feature will be added so that comparison of yoga expert should possible before booking</a:t>
            </a:r>
          </a:p>
          <a:p>
            <a:r>
              <a:rPr lang="en-US" dirty="0" smtClean="0"/>
              <a:t>Add the prototype for back button with all wireframes</a:t>
            </a:r>
          </a:p>
          <a:p>
            <a:r>
              <a:rPr lang="en-US" dirty="0" smtClean="0"/>
              <a:t>Add the Calendar option and </a:t>
            </a:r>
            <a:r>
              <a:rPr lang="en-US" dirty="0" smtClean="0"/>
              <a:t>payment package i.e. Special offers on </a:t>
            </a:r>
            <a:r>
              <a:rPr lang="en-US" dirty="0" smtClean="0"/>
              <a:t>the </a:t>
            </a:r>
            <a:r>
              <a:rPr lang="en-US" dirty="0" smtClean="0"/>
              <a:t>booking </a:t>
            </a:r>
            <a:r>
              <a:rPr lang="en-US" dirty="0" smtClean="0"/>
              <a:t>page. Provide more options for payment such as pay with Credit card, Internet banking and Visa/ master card on Payment page.</a:t>
            </a:r>
            <a:endParaRPr lang="en-US" dirty="0" smtClean="0"/>
          </a:p>
          <a:p>
            <a:r>
              <a:rPr lang="en-US" dirty="0" smtClean="0"/>
              <a:t>Add the icons for online presence of yoga expert</a:t>
            </a:r>
          </a:p>
          <a:p>
            <a:r>
              <a:rPr lang="en-US" dirty="0" smtClean="0"/>
              <a:t>Voice search will be added with the auto suggestions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562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828</Words>
  <Application>Microsoft Office PowerPoint</Application>
  <PresentationFormat>Widescreen</PresentationFormat>
  <Paragraphs>255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4.6 USABILITY TEST RESULTS &amp; PLANNING FOR FUTURE TEST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Take ways for prototype Changes </vt:lpstr>
    </vt:vector>
  </TitlesOfParts>
  <Company>GfK 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Bombatkar, Vivek (GfK)</dc:creator>
  <cp:lastModifiedBy>Bombatkar, Vivek (GfK)</cp:lastModifiedBy>
  <cp:revision>69</cp:revision>
  <dcterms:created xsi:type="dcterms:W3CDTF">2019-06-24T12:01:22Z</dcterms:created>
  <dcterms:modified xsi:type="dcterms:W3CDTF">2019-06-26T19:33:02Z</dcterms:modified>
</cp:coreProperties>
</file>