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258" r:id="rId3"/>
    <p:sldId id="259" r:id="rId4"/>
    <p:sldId id="261"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68" d="100"/>
          <a:sy n="68" d="100"/>
        </p:scale>
        <p:origin x="60" y="1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7DE6118-2437-4B30-8E3C-4D2BE6020583}"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94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0539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48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45378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33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1342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4064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8438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93558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383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65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7DE6118-2437-4B30-8E3C-4D2BE6020583}" type="datetimeFigureOut">
              <a:rPr lang="en-US" smtClean="0"/>
              <a:pPr/>
              <a:t>4/12/2019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9E57DC2-970A-4B3E-BB1C-7A09969E49DF}"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8806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72B9-E0C7-4BDB-8FA2-F6B15B84F415}"/>
              </a:ext>
            </a:extLst>
          </p:cNvPr>
          <p:cNvSpPr>
            <a:spLocks noGrp="1"/>
          </p:cNvSpPr>
          <p:nvPr>
            <p:ph type="ctrTitle"/>
          </p:nvPr>
        </p:nvSpPr>
        <p:spPr/>
        <p:txBody>
          <a:bodyPr/>
          <a:lstStyle/>
          <a:p>
            <a:r>
              <a:rPr lang="fr-FR" sz="5000" dirty="0"/>
              <a:t>1.8: Lean UX vs. Agile UX</a:t>
            </a:r>
            <a:br>
              <a:rPr lang="fr-FR" dirty="0"/>
            </a:br>
            <a:endParaRPr lang="en-IN" dirty="0"/>
          </a:p>
        </p:txBody>
      </p:sp>
      <p:sp>
        <p:nvSpPr>
          <p:cNvPr id="3" name="Subtitle 2">
            <a:extLst>
              <a:ext uri="{FF2B5EF4-FFF2-40B4-BE49-F238E27FC236}">
                <a16:creationId xmlns:a16="http://schemas.microsoft.com/office/drawing/2014/main" id="{ABB87F5B-2BCB-47D8-B70C-BA2B954194A5}"/>
              </a:ext>
            </a:extLst>
          </p:cNvPr>
          <p:cNvSpPr>
            <a:spLocks noGrp="1"/>
          </p:cNvSpPr>
          <p:nvPr>
            <p:ph type="subTitle" idx="1"/>
          </p:nvPr>
        </p:nvSpPr>
        <p:spPr/>
        <p:txBody>
          <a:bodyPr/>
          <a:lstStyle/>
          <a:p>
            <a:r>
              <a:rPr lang="en-IN" dirty="0"/>
              <a:t>By: </a:t>
            </a:r>
            <a:r>
              <a:rPr lang="en-IN" dirty="0" err="1"/>
              <a:t>Minal</a:t>
            </a:r>
            <a:r>
              <a:rPr lang="en-IN" dirty="0"/>
              <a:t> Bombatkar</a:t>
            </a:r>
          </a:p>
        </p:txBody>
      </p:sp>
    </p:spTree>
    <p:extLst>
      <p:ext uri="{BB962C8B-B14F-4D97-AF65-F5344CB8AC3E}">
        <p14:creationId xmlns:p14="http://schemas.microsoft.com/office/powerpoint/2010/main" val="379113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424D49C-C7E3-4397-823E-EBB2456CDEB8}"/>
              </a:ext>
            </a:extLst>
          </p:cNvPr>
          <p:cNvSpPr/>
          <p:nvPr/>
        </p:nvSpPr>
        <p:spPr>
          <a:xfrm>
            <a:off x="1077085" y="2322463"/>
            <a:ext cx="9991082" cy="230002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E525FED-7DD6-4FD8-9314-BECF03FA9583}"/>
              </a:ext>
            </a:extLst>
          </p:cNvPr>
          <p:cNvSpPr txBox="1"/>
          <p:nvPr/>
        </p:nvSpPr>
        <p:spPr>
          <a:xfrm>
            <a:off x="1742783" y="532937"/>
            <a:ext cx="8706434" cy="553998"/>
          </a:xfrm>
          <a:prstGeom prst="rect">
            <a:avLst/>
          </a:prstGeom>
          <a:noFill/>
        </p:spPr>
        <p:txBody>
          <a:bodyPr wrap="square" rtlCol="0">
            <a:spAutoFit/>
          </a:bodyPr>
          <a:lstStyle/>
          <a:p>
            <a:r>
              <a:rPr lang="en-IN" sz="3000" b="1" dirty="0">
                <a:solidFill>
                  <a:schemeClr val="bg1">
                    <a:lumMod val="95000"/>
                    <a:lumOff val="5000"/>
                  </a:schemeClr>
                </a:solidFill>
              </a:rPr>
              <a:t>FEATURE #1:  On boarding process - Sign in/ Sign up</a:t>
            </a:r>
            <a:endParaRPr lang="en-IN" sz="3000" dirty="0">
              <a:solidFill>
                <a:schemeClr val="bg1">
                  <a:lumMod val="95000"/>
                  <a:lumOff val="5000"/>
                </a:schemeClr>
              </a:solidFill>
            </a:endParaRPr>
          </a:p>
        </p:txBody>
      </p:sp>
      <p:sp>
        <p:nvSpPr>
          <p:cNvPr id="2" name="TextBox 1">
            <a:extLst>
              <a:ext uri="{FF2B5EF4-FFF2-40B4-BE49-F238E27FC236}">
                <a16:creationId xmlns:a16="http://schemas.microsoft.com/office/drawing/2014/main" id="{91C9C779-E97A-4DB9-A46E-AF99444A3C6F}"/>
              </a:ext>
            </a:extLst>
          </p:cNvPr>
          <p:cNvSpPr txBox="1"/>
          <p:nvPr/>
        </p:nvSpPr>
        <p:spPr>
          <a:xfrm>
            <a:off x="1318308" y="2656868"/>
            <a:ext cx="9508637" cy="1631216"/>
          </a:xfrm>
          <a:prstGeom prst="rect">
            <a:avLst/>
          </a:prstGeom>
          <a:noFill/>
        </p:spPr>
        <p:txBody>
          <a:bodyPr wrap="square" rtlCol="0">
            <a:spAutoFit/>
          </a:bodyPr>
          <a:lstStyle/>
          <a:p>
            <a:r>
              <a:rPr lang="en-IN" sz="2000" dirty="0"/>
              <a:t>Hypothesis:</a:t>
            </a:r>
            <a:br>
              <a:rPr lang="en-IN" sz="2000" dirty="0"/>
            </a:br>
            <a:endParaRPr lang="en-IN" sz="2000" dirty="0"/>
          </a:p>
          <a:p>
            <a:r>
              <a:rPr lang="en-IN" sz="2000" b="1" dirty="0"/>
              <a:t>We believe that by doing </a:t>
            </a:r>
            <a:r>
              <a:rPr lang="en-IN" sz="2000" dirty="0"/>
              <a:t>a simple onboarding process using social media will be a useful feature </a:t>
            </a:r>
            <a:r>
              <a:rPr lang="en-IN" sz="2000" b="1" dirty="0"/>
              <a:t>for busy users </a:t>
            </a:r>
            <a:r>
              <a:rPr lang="en-IN" sz="2000" dirty="0"/>
              <a:t>as it will save their time </a:t>
            </a:r>
            <a:r>
              <a:rPr lang="en-IN" sz="2000" b="1" dirty="0"/>
              <a:t>we will achieve </a:t>
            </a:r>
            <a:r>
              <a:rPr lang="en-IN" sz="2000" dirty="0"/>
              <a:t>to increase sign in rate by 20% more.</a:t>
            </a:r>
          </a:p>
        </p:txBody>
      </p:sp>
    </p:spTree>
    <p:extLst>
      <p:ext uri="{BB962C8B-B14F-4D97-AF65-F5344CB8AC3E}">
        <p14:creationId xmlns:p14="http://schemas.microsoft.com/office/powerpoint/2010/main" val="219997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7B18A7F-EC8C-4CFE-9A51-52460BC5976E}"/>
              </a:ext>
            </a:extLst>
          </p:cNvPr>
          <p:cNvSpPr/>
          <p:nvPr/>
        </p:nvSpPr>
        <p:spPr>
          <a:xfrm>
            <a:off x="205693" y="1034245"/>
            <a:ext cx="6744870" cy="564143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C752D9C-26B1-40C2-9E6F-167C441A6F2B}"/>
              </a:ext>
            </a:extLst>
          </p:cNvPr>
          <p:cNvSpPr txBox="1"/>
          <p:nvPr/>
        </p:nvSpPr>
        <p:spPr>
          <a:xfrm>
            <a:off x="1742783" y="271575"/>
            <a:ext cx="8706434" cy="553998"/>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3000" b="1" dirty="0">
                <a:solidFill>
                  <a:schemeClr val="tx1"/>
                </a:solidFill>
              </a:rPr>
              <a:t>FEATURE #1:  On boarding process - Sign in/ Sign up</a:t>
            </a:r>
            <a:endParaRPr lang="en-IN" sz="3000" dirty="0">
              <a:solidFill>
                <a:schemeClr val="tx1"/>
              </a:solidFill>
            </a:endParaRPr>
          </a:p>
        </p:txBody>
      </p:sp>
      <p:sp>
        <p:nvSpPr>
          <p:cNvPr id="6" name="TextBox 5">
            <a:extLst>
              <a:ext uri="{FF2B5EF4-FFF2-40B4-BE49-F238E27FC236}">
                <a16:creationId xmlns:a16="http://schemas.microsoft.com/office/drawing/2014/main" id="{8DBF737B-F69A-475D-AA42-BAAE37D8067C}"/>
              </a:ext>
            </a:extLst>
          </p:cNvPr>
          <p:cNvSpPr txBox="1"/>
          <p:nvPr/>
        </p:nvSpPr>
        <p:spPr>
          <a:xfrm>
            <a:off x="601183" y="1264249"/>
            <a:ext cx="5653762" cy="1323439"/>
          </a:xfrm>
          <a:prstGeom prst="rect">
            <a:avLst/>
          </a:prstGeom>
          <a:noFill/>
        </p:spPr>
        <p:txBody>
          <a:bodyPr wrap="square" rtlCol="0">
            <a:spAutoFit/>
          </a:bodyPr>
          <a:lstStyle/>
          <a:p>
            <a:r>
              <a:rPr lang="en-IN" sz="2000" dirty="0"/>
              <a:t>Build:</a:t>
            </a:r>
            <a:br>
              <a:rPr lang="en-IN" sz="2000" dirty="0"/>
            </a:br>
            <a:r>
              <a:rPr lang="en-IN" sz="2000" dirty="0"/>
              <a:t>We will build a low fidelity prototype to be able to the test how users react towards our assumptions regarding the boarding process.</a:t>
            </a:r>
          </a:p>
        </p:txBody>
      </p:sp>
      <p:sp>
        <p:nvSpPr>
          <p:cNvPr id="7" name="TextBox 6">
            <a:extLst>
              <a:ext uri="{FF2B5EF4-FFF2-40B4-BE49-F238E27FC236}">
                <a16:creationId xmlns:a16="http://schemas.microsoft.com/office/drawing/2014/main" id="{84E9AEEA-95FF-4BBC-B43D-D7686E8EFA61}"/>
              </a:ext>
            </a:extLst>
          </p:cNvPr>
          <p:cNvSpPr txBox="1"/>
          <p:nvPr/>
        </p:nvSpPr>
        <p:spPr>
          <a:xfrm>
            <a:off x="601183" y="2886259"/>
            <a:ext cx="6349379" cy="1323439"/>
          </a:xfrm>
          <a:prstGeom prst="rect">
            <a:avLst/>
          </a:prstGeom>
          <a:noFill/>
        </p:spPr>
        <p:txBody>
          <a:bodyPr wrap="square" rtlCol="0">
            <a:spAutoFit/>
          </a:bodyPr>
          <a:lstStyle/>
          <a:p>
            <a:r>
              <a:rPr lang="en-IN" sz="2000" dirty="0"/>
              <a:t>Measure:</a:t>
            </a:r>
            <a:br>
              <a:rPr lang="en-IN" sz="2000" dirty="0"/>
            </a:br>
            <a:r>
              <a:rPr lang="en-IN" sz="2000" dirty="0"/>
              <a:t>In measure, we will test with the low fidelity prototype. It will help the users to be able to learn onboarding process and how it will be necessary to keep the track of user’s data.</a:t>
            </a:r>
          </a:p>
        </p:txBody>
      </p:sp>
      <p:sp>
        <p:nvSpPr>
          <p:cNvPr id="8" name="TextBox 7">
            <a:extLst>
              <a:ext uri="{FF2B5EF4-FFF2-40B4-BE49-F238E27FC236}">
                <a16:creationId xmlns:a16="http://schemas.microsoft.com/office/drawing/2014/main" id="{0CB21769-7881-4054-9368-8A92D81FEE0A}"/>
              </a:ext>
            </a:extLst>
          </p:cNvPr>
          <p:cNvSpPr txBox="1"/>
          <p:nvPr/>
        </p:nvSpPr>
        <p:spPr>
          <a:xfrm>
            <a:off x="601183" y="4508270"/>
            <a:ext cx="6349379" cy="1631216"/>
          </a:xfrm>
          <a:prstGeom prst="rect">
            <a:avLst/>
          </a:prstGeom>
          <a:noFill/>
        </p:spPr>
        <p:txBody>
          <a:bodyPr wrap="square" rtlCol="0">
            <a:spAutoFit/>
          </a:bodyPr>
          <a:lstStyle/>
          <a:p>
            <a:r>
              <a:rPr lang="en-IN" sz="2000" dirty="0"/>
              <a:t>Learn:</a:t>
            </a:r>
          </a:p>
          <a:p>
            <a:r>
              <a:rPr lang="en-IN" sz="2000" dirty="0"/>
              <a:t>From our test results, we will learn which parts of our</a:t>
            </a:r>
          </a:p>
          <a:p>
            <a:r>
              <a:rPr lang="en-IN" sz="2000" dirty="0"/>
              <a:t>prototype succeed our goals and which parts need</a:t>
            </a:r>
          </a:p>
          <a:p>
            <a:r>
              <a:rPr lang="en-IN" sz="2000" dirty="0"/>
              <a:t>improvement. With these learnings, we will edit our</a:t>
            </a:r>
          </a:p>
          <a:p>
            <a:r>
              <a:rPr lang="en-IN" sz="2000" dirty="0"/>
              <a:t>hypothesis and prototype.</a:t>
            </a:r>
          </a:p>
        </p:txBody>
      </p:sp>
      <p:sp>
        <p:nvSpPr>
          <p:cNvPr id="9" name="TextBox 8">
            <a:extLst>
              <a:ext uri="{FF2B5EF4-FFF2-40B4-BE49-F238E27FC236}">
                <a16:creationId xmlns:a16="http://schemas.microsoft.com/office/drawing/2014/main" id="{A3648048-A5DC-4313-B402-E37F4419E154}"/>
              </a:ext>
            </a:extLst>
          </p:cNvPr>
          <p:cNvSpPr txBox="1"/>
          <p:nvPr/>
        </p:nvSpPr>
        <p:spPr>
          <a:xfrm>
            <a:off x="7226379" y="1314736"/>
            <a:ext cx="4695416" cy="1631216"/>
          </a:xfrm>
          <a:prstGeom prst="rect">
            <a:avLst/>
          </a:prstGeom>
          <a:noFill/>
        </p:spPr>
        <p:txBody>
          <a:bodyPr wrap="square" rtlCol="0">
            <a:spAutoFit/>
          </a:bodyPr>
          <a:lstStyle/>
          <a:p>
            <a:r>
              <a:rPr lang="en-IN" sz="2000" dirty="0"/>
              <a:t>SCRUM SPRINT GOAL 1:</a:t>
            </a:r>
          </a:p>
          <a:p>
            <a:endParaRPr lang="en-IN" sz="2000" dirty="0"/>
          </a:p>
          <a:p>
            <a:r>
              <a:rPr lang="en-IN" sz="2000" dirty="0"/>
              <a:t>Create fast comprehensible onboarding screens including all features for preparation of user guide.</a:t>
            </a:r>
          </a:p>
        </p:txBody>
      </p:sp>
      <p:cxnSp>
        <p:nvCxnSpPr>
          <p:cNvPr id="10" name="Straight Arrow Connector 9">
            <a:extLst>
              <a:ext uri="{FF2B5EF4-FFF2-40B4-BE49-F238E27FC236}">
                <a16:creationId xmlns:a16="http://schemas.microsoft.com/office/drawing/2014/main" id="{104E0B1A-CE63-46A2-8AB1-1AB14C13923F}"/>
              </a:ext>
            </a:extLst>
          </p:cNvPr>
          <p:cNvCxnSpPr>
            <a:cxnSpLocks/>
          </p:cNvCxnSpPr>
          <p:nvPr/>
        </p:nvCxnSpPr>
        <p:spPr>
          <a:xfrm flipH="1">
            <a:off x="6076368" y="2130344"/>
            <a:ext cx="1105134" cy="0"/>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EDA6D0E-72E8-4DD2-8AC2-C323AEA6A448}"/>
              </a:ext>
            </a:extLst>
          </p:cNvPr>
          <p:cNvSpPr txBox="1"/>
          <p:nvPr/>
        </p:nvSpPr>
        <p:spPr>
          <a:xfrm>
            <a:off x="7226379" y="4508270"/>
            <a:ext cx="4695416" cy="1631216"/>
          </a:xfrm>
          <a:prstGeom prst="rect">
            <a:avLst/>
          </a:prstGeom>
          <a:noFill/>
        </p:spPr>
        <p:txBody>
          <a:bodyPr wrap="square" rtlCol="0">
            <a:spAutoFit/>
          </a:bodyPr>
          <a:lstStyle/>
          <a:p>
            <a:r>
              <a:rPr lang="en-IN" sz="2000" dirty="0"/>
              <a:t>SCRUM SPRINT GOAL 2:</a:t>
            </a:r>
          </a:p>
          <a:p>
            <a:endParaRPr lang="en-IN" sz="2000" dirty="0"/>
          </a:p>
          <a:p>
            <a:r>
              <a:rPr lang="en-IN" sz="2000" dirty="0"/>
              <a:t>Revise the prototype and create a new prototype based on the learnings from the user tests.</a:t>
            </a:r>
          </a:p>
        </p:txBody>
      </p:sp>
      <p:cxnSp>
        <p:nvCxnSpPr>
          <p:cNvPr id="12" name="Straight Arrow Connector 11">
            <a:extLst>
              <a:ext uri="{FF2B5EF4-FFF2-40B4-BE49-F238E27FC236}">
                <a16:creationId xmlns:a16="http://schemas.microsoft.com/office/drawing/2014/main" id="{CD002F6D-CA67-4072-B525-68F3977DC958}"/>
              </a:ext>
            </a:extLst>
          </p:cNvPr>
          <p:cNvCxnSpPr>
            <a:cxnSpLocks/>
          </p:cNvCxnSpPr>
          <p:nvPr/>
        </p:nvCxnSpPr>
        <p:spPr>
          <a:xfrm flipH="1">
            <a:off x="6076368" y="5323878"/>
            <a:ext cx="1105134" cy="0"/>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182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424D49C-C7E3-4397-823E-EBB2456CDEB8}"/>
              </a:ext>
            </a:extLst>
          </p:cNvPr>
          <p:cNvSpPr/>
          <p:nvPr/>
        </p:nvSpPr>
        <p:spPr>
          <a:xfrm>
            <a:off x="1077085" y="2322463"/>
            <a:ext cx="9991082" cy="230002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E525FED-7DD6-4FD8-9314-BECF03FA9583}"/>
              </a:ext>
            </a:extLst>
          </p:cNvPr>
          <p:cNvSpPr txBox="1"/>
          <p:nvPr/>
        </p:nvSpPr>
        <p:spPr>
          <a:xfrm>
            <a:off x="3685649" y="532937"/>
            <a:ext cx="4820702" cy="553998"/>
          </a:xfrm>
          <a:prstGeom prst="rect">
            <a:avLst/>
          </a:prstGeom>
          <a:noFill/>
        </p:spPr>
        <p:txBody>
          <a:bodyPr wrap="square" rtlCol="0">
            <a:spAutoFit/>
          </a:bodyPr>
          <a:lstStyle/>
          <a:p>
            <a:r>
              <a:rPr lang="en-IN" sz="3000" b="1" dirty="0">
                <a:solidFill>
                  <a:schemeClr val="bg1">
                    <a:lumMod val="95000"/>
                    <a:lumOff val="5000"/>
                  </a:schemeClr>
                </a:solidFill>
              </a:rPr>
              <a:t>FEATURE #2:  Search feature</a:t>
            </a:r>
            <a:endParaRPr lang="en-IN" sz="3000" dirty="0">
              <a:solidFill>
                <a:schemeClr val="bg1">
                  <a:lumMod val="95000"/>
                  <a:lumOff val="5000"/>
                </a:schemeClr>
              </a:solidFill>
            </a:endParaRPr>
          </a:p>
        </p:txBody>
      </p:sp>
      <p:sp>
        <p:nvSpPr>
          <p:cNvPr id="2" name="TextBox 1">
            <a:extLst>
              <a:ext uri="{FF2B5EF4-FFF2-40B4-BE49-F238E27FC236}">
                <a16:creationId xmlns:a16="http://schemas.microsoft.com/office/drawing/2014/main" id="{91C9C779-E97A-4DB9-A46E-AF99444A3C6F}"/>
              </a:ext>
            </a:extLst>
          </p:cNvPr>
          <p:cNvSpPr txBox="1"/>
          <p:nvPr/>
        </p:nvSpPr>
        <p:spPr>
          <a:xfrm>
            <a:off x="1318308" y="2810757"/>
            <a:ext cx="9508637" cy="1323439"/>
          </a:xfrm>
          <a:prstGeom prst="rect">
            <a:avLst/>
          </a:prstGeom>
          <a:noFill/>
        </p:spPr>
        <p:txBody>
          <a:bodyPr wrap="square" rtlCol="0">
            <a:spAutoFit/>
          </a:bodyPr>
          <a:lstStyle/>
          <a:p>
            <a:r>
              <a:rPr lang="en-IN" sz="2000" dirty="0"/>
              <a:t>Hypothesis:</a:t>
            </a:r>
            <a:br>
              <a:rPr lang="en-IN" sz="2000" dirty="0"/>
            </a:br>
            <a:endParaRPr lang="en-IN" sz="2000" dirty="0"/>
          </a:p>
          <a:p>
            <a:r>
              <a:rPr lang="en-IN" sz="2000" b="1" dirty="0"/>
              <a:t>We believe that by doing </a:t>
            </a:r>
            <a:r>
              <a:rPr lang="en-IN" sz="2000" dirty="0"/>
              <a:t>quick, simple and easy search feature </a:t>
            </a:r>
            <a:r>
              <a:rPr lang="en-IN" sz="2000" b="1" dirty="0"/>
              <a:t>for users</a:t>
            </a:r>
            <a:r>
              <a:rPr lang="en-IN" sz="2000" dirty="0"/>
              <a:t> It will help to find the desire expert </a:t>
            </a:r>
            <a:r>
              <a:rPr lang="en-IN" sz="2000" b="1" dirty="0"/>
              <a:t>we will achieve </a:t>
            </a:r>
            <a:r>
              <a:rPr lang="en-IN" sz="2000" dirty="0"/>
              <a:t>having more 50% increase in successes of your app</a:t>
            </a:r>
            <a:r>
              <a:rPr lang="en-IN" sz="2000" b="1" dirty="0"/>
              <a:t>.</a:t>
            </a:r>
            <a:endParaRPr lang="en-IN" sz="2000" dirty="0"/>
          </a:p>
        </p:txBody>
      </p:sp>
    </p:spTree>
    <p:extLst>
      <p:ext uri="{BB962C8B-B14F-4D97-AF65-F5344CB8AC3E}">
        <p14:creationId xmlns:p14="http://schemas.microsoft.com/office/powerpoint/2010/main" val="68097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7B18A7F-EC8C-4CFE-9A51-52460BC5976E}"/>
              </a:ext>
            </a:extLst>
          </p:cNvPr>
          <p:cNvSpPr/>
          <p:nvPr/>
        </p:nvSpPr>
        <p:spPr>
          <a:xfrm>
            <a:off x="205693" y="1034245"/>
            <a:ext cx="6744870" cy="564143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C752D9C-26B1-40C2-9E6F-167C441A6F2B}"/>
              </a:ext>
            </a:extLst>
          </p:cNvPr>
          <p:cNvSpPr txBox="1"/>
          <p:nvPr/>
        </p:nvSpPr>
        <p:spPr>
          <a:xfrm>
            <a:off x="3736138" y="271575"/>
            <a:ext cx="4719725" cy="553998"/>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3000" b="1" dirty="0">
                <a:solidFill>
                  <a:schemeClr val="tx1"/>
                </a:solidFill>
              </a:rPr>
              <a:t>FEATURE #2: Search feature</a:t>
            </a:r>
            <a:endParaRPr lang="en-IN" sz="3000" dirty="0">
              <a:solidFill>
                <a:schemeClr val="tx1"/>
              </a:solidFill>
            </a:endParaRPr>
          </a:p>
        </p:txBody>
      </p:sp>
      <p:sp>
        <p:nvSpPr>
          <p:cNvPr id="6" name="TextBox 5">
            <a:extLst>
              <a:ext uri="{FF2B5EF4-FFF2-40B4-BE49-F238E27FC236}">
                <a16:creationId xmlns:a16="http://schemas.microsoft.com/office/drawing/2014/main" id="{8DBF737B-F69A-475D-AA42-BAAE37D8067C}"/>
              </a:ext>
            </a:extLst>
          </p:cNvPr>
          <p:cNvSpPr txBox="1"/>
          <p:nvPr/>
        </p:nvSpPr>
        <p:spPr>
          <a:xfrm>
            <a:off x="601183" y="1460594"/>
            <a:ext cx="5547175" cy="1323439"/>
          </a:xfrm>
          <a:prstGeom prst="rect">
            <a:avLst/>
          </a:prstGeom>
          <a:noFill/>
        </p:spPr>
        <p:txBody>
          <a:bodyPr wrap="square" rtlCol="0">
            <a:spAutoFit/>
          </a:bodyPr>
          <a:lstStyle/>
          <a:p>
            <a:r>
              <a:rPr lang="en-IN" sz="2000" dirty="0"/>
              <a:t>Build:</a:t>
            </a:r>
            <a:br>
              <a:rPr lang="en-IN" sz="2000" dirty="0"/>
            </a:br>
            <a:r>
              <a:rPr lang="en-IN" sz="2000" dirty="0"/>
              <a:t>Create a user flow and low-fidelity prototype on where the search feature will be displayed and how</a:t>
            </a:r>
            <a:br>
              <a:rPr lang="en-IN" sz="2000" dirty="0"/>
            </a:br>
            <a:r>
              <a:rPr lang="en-IN" sz="2000" dirty="0"/>
              <a:t>it will be used</a:t>
            </a:r>
          </a:p>
        </p:txBody>
      </p:sp>
      <p:sp>
        <p:nvSpPr>
          <p:cNvPr id="7" name="TextBox 6">
            <a:extLst>
              <a:ext uri="{FF2B5EF4-FFF2-40B4-BE49-F238E27FC236}">
                <a16:creationId xmlns:a16="http://schemas.microsoft.com/office/drawing/2014/main" id="{84E9AEEA-95FF-4BBC-B43D-D7686E8EFA61}"/>
              </a:ext>
            </a:extLst>
          </p:cNvPr>
          <p:cNvSpPr txBox="1"/>
          <p:nvPr/>
        </p:nvSpPr>
        <p:spPr>
          <a:xfrm>
            <a:off x="637178" y="3230881"/>
            <a:ext cx="5475185" cy="1015663"/>
          </a:xfrm>
          <a:prstGeom prst="rect">
            <a:avLst/>
          </a:prstGeom>
          <a:noFill/>
        </p:spPr>
        <p:txBody>
          <a:bodyPr wrap="square" rtlCol="0">
            <a:spAutoFit/>
          </a:bodyPr>
          <a:lstStyle/>
          <a:p>
            <a:r>
              <a:rPr lang="en-IN" sz="2000" dirty="0"/>
              <a:t>Measure:</a:t>
            </a:r>
            <a:br>
              <a:rPr lang="en-IN" sz="2000" dirty="0"/>
            </a:br>
            <a:r>
              <a:rPr lang="en-IN" sz="2000" dirty="0"/>
              <a:t>Usability testing with the low-fidelity prototype with the target audience</a:t>
            </a:r>
          </a:p>
        </p:txBody>
      </p:sp>
      <p:sp>
        <p:nvSpPr>
          <p:cNvPr id="8" name="TextBox 7">
            <a:extLst>
              <a:ext uri="{FF2B5EF4-FFF2-40B4-BE49-F238E27FC236}">
                <a16:creationId xmlns:a16="http://schemas.microsoft.com/office/drawing/2014/main" id="{0CB21769-7881-4054-9368-8A92D81FEE0A}"/>
              </a:ext>
            </a:extLst>
          </p:cNvPr>
          <p:cNvSpPr txBox="1"/>
          <p:nvPr/>
        </p:nvSpPr>
        <p:spPr>
          <a:xfrm>
            <a:off x="627362" y="4508270"/>
            <a:ext cx="5494817" cy="1323439"/>
          </a:xfrm>
          <a:prstGeom prst="rect">
            <a:avLst/>
          </a:prstGeom>
          <a:noFill/>
        </p:spPr>
        <p:txBody>
          <a:bodyPr wrap="square" rtlCol="0">
            <a:spAutoFit/>
          </a:bodyPr>
          <a:lstStyle/>
          <a:p>
            <a:r>
              <a:rPr lang="en-IN" sz="2000" dirty="0"/>
              <a:t>Learn:</a:t>
            </a:r>
          </a:p>
          <a:p>
            <a:r>
              <a:rPr lang="en-IN" sz="2000" dirty="0"/>
              <a:t>Use the feedback given from the usability testing and assist what changes need to be made in the next prototype for a better user experience.</a:t>
            </a:r>
          </a:p>
        </p:txBody>
      </p:sp>
      <p:sp>
        <p:nvSpPr>
          <p:cNvPr id="9" name="TextBox 8">
            <a:extLst>
              <a:ext uri="{FF2B5EF4-FFF2-40B4-BE49-F238E27FC236}">
                <a16:creationId xmlns:a16="http://schemas.microsoft.com/office/drawing/2014/main" id="{A3648048-A5DC-4313-B402-E37F4419E154}"/>
              </a:ext>
            </a:extLst>
          </p:cNvPr>
          <p:cNvSpPr txBox="1"/>
          <p:nvPr/>
        </p:nvSpPr>
        <p:spPr>
          <a:xfrm>
            <a:off x="7226379" y="1314736"/>
            <a:ext cx="4695416" cy="1323439"/>
          </a:xfrm>
          <a:prstGeom prst="rect">
            <a:avLst/>
          </a:prstGeom>
          <a:noFill/>
        </p:spPr>
        <p:txBody>
          <a:bodyPr wrap="square" rtlCol="0">
            <a:spAutoFit/>
          </a:bodyPr>
          <a:lstStyle/>
          <a:p>
            <a:r>
              <a:rPr lang="en-IN" sz="2000" dirty="0"/>
              <a:t>SCRUM SPRINT GOAL 1:</a:t>
            </a:r>
          </a:p>
          <a:p>
            <a:endParaRPr lang="en-IN" sz="2000" dirty="0"/>
          </a:p>
          <a:p>
            <a:r>
              <a:rPr lang="en-IN" sz="2000" dirty="0"/>
              <a:t>Create user flow design and low-fidelity prototype for search feature</a:t>
            </a:r>
          </a:p>
        </p:txBody>
      </p:sp>
      <p:cxnSp>
        <p:nvCxnSpPr>
          <p:cNvPr id="10" name="Straight Arrow Connector 9">
            <a:extLst>
              <a:ext uri="{FF2B5EF4-FFF2-40B4-BE49-F238E27FC236}">
                <a16:creationId xmlns:a16="http://schemas.microsoft.com/office/drawing/2014/main" id="{104E0B1A-CE63-46A2-8AB1-1AB14C13923F}"/>
              </a:ext>
            </a:extLst>
          </p:cNvPr>
          <p:cNvCxnSpPr>
            <a:cxnSpLocks/>
          </p:cNvCxnSpPr>
          <p:nvPr/>
        </p:nvCxnSpPr>
        <p:spPr>
          <a:xfrm flipH="1">
            <a:off x="6076368" y="2130344"/>
            <a:ext cx="1105134" cy="0"/>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EDA6D0E-72E8-4DD2-8AC2-C323AEA6A448}"/>
              </a:ext>
            </a:extLst>
          </p:cNvPr>
          <p:cNvSpPr txBox="1"/>
          <p:nvPr/>
        </p:nvSpPr>
        <p:spPr>
          <a:xfrm>
            <a:off x="7226379" y="4508270"/>
            <a:ext cx="4695416" cy="1631216"/>
          </a:xfrm>
          <a:prstGeom prst="rect">
            <a:avLst/>
          </a:prstGeom>
          <a:noFill/>
        </p:spPr>
        <p:txBody>
          <a:bodyPr wrap="square" rtlCol="0">
            <a:spAutoFit/>
          </a:bodyPr>
          <a:lstStyle/>
          <a:p>
            <a:r>
              <a:rPr lang="en-IN" sz="2000" dirty="0"/>
              <a:t>SCRUM SPRINT GOAL 2:</a:t>
            </a:r>
          </a:p>
          <a:p>
            <a:endParaRPr lang="en-IN" sz="2000" dirty="0"/>
          </a:p>
          <a:p>
            <a:r>
              <a:rPr lang="en-IN" sz="2000" dirty="0"/>
              <a:t>Revise the prototype search engine to</a:t>
            </a:r>
          </a:p>
          <a:p>
            <a:r>
              <a:rPr lang="en-IN" sz="2000" dirty="0"/>
              <a:t>allow user’s interests to be displayed once</a:t>
            </a:r>
          </a:p>
          <a:p>
            <a:r>
              <a:rPr lang="en-IN" sz="2000" dirty="0"/>
              <a:t>they enter the search feature.</a:t>
            </a:r>
          </a:p>
        </p:txBody>
      </p:sp>
      <p:cxnSp>
        <p:nvCxnSpPr>
          <p:cNvPr id="12" name="Straight Arrow Connector 11">
            <a:extLst>
              <a:ext uri="{FF2B5EF4-FFF2-40B4-BE49-F238E27FC236}">
                <a16:creationId xmlns:a16="http://schemas.microsoft.com/office/drawing/2014/main" id="{CD002F6D-CA67-4072-B525-68F3977DC958}"/>
              </a:ext>
            </a:extLst>
          </p:cNvPr>
          <p:cNvCxnSpPr>
            <a:cxnSpLocks/>
          </p:cNvCxnSpPr>
          <p:nvPr/>
        </p:nvCxnSpPr>
        <p:spPr>
          <a:xfrm flipH="1">
            <a:off x="6076368" y="5323878"/>
            <a:ext cx="1105134" cy="0"/>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830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424D49C-C7E3-4397-823E-EBB2456CDEB8}"/>
              </a:ext>
            </a:extLst>
          </p:cNvPr>
          <p:cNvSpPr/>
          <p:nvPr/>
        </p:nvSpPr>
        <p:spPr>
          <a:xfrm>
            <a:off x="1077085" y="1380015"/>
            <a:ext cx="9929374" cy="462809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E525FED-7DD6-4FD8-9314-BECF03FA9583}"/>
              </a:ext>
            </a:extLst>
          </p:cNvPr>
          <p:cNvSpPr txBox="1"/>
          <p:nvPr/>
        </p:nvSpPr>
        <p:spPr>
          <a:xfrm>
            <a:off x="3846464" y="532937"/>
            <a:ext cx="4499073" cy="553998"/>
          </a:xfrm>
          <a:prstGeom prst="rect">
            <a:avLst/>
          </a:prstGeom>
          <a:noFill/>
        </p:spPr>
        <p:txBody>
          <a:bodyPr wrap="square" rtlCol="0">
            <a:spAutoFit/>
          </a:bodyPr>
          <a:lstStyle/>
          <a:p>
            <a:r>
              <a:rPr lang="en-IN" sz="3000" b="1" dirty="0">
                <a:solidFill>
                  <a:schemeClr val="bg1">
                    <a:lumMod val="95000"/>
                    <a:lumOff val="5000"/>
                  </a:schemeClr>
                </a:solidFill>
              </a:rPr>
              <a:t>SCRUM: DAILY MEETINGS</a:t>
            </a:r>
            <a:endParaRPr lang="en-IN" sz="3000" dirty="0">
              <a:solidFill>
                <a:schemeClr val="bg1">
                  <a:lumMod val="95000"/>
                  <a:lumOff val="5000"/>
                </a:schemeClr>
              </a:solidFill>
            </a:endParaRPr>
          </a:p>
        </p:txBody>
      </p:sp>
      <p:sp>
        <p:nvSpPr>
          <p:cNvPr id="2" name="TextBox 1">
            <a:extLst>
              <a:ext uri="{FF2B5EF4-FFF2-40B4-BE49-F238E27FC236}">
                <a16:creationId xmlns:a16="http://schemas.microsoft.com/office/drawing/2014/main" id="{91C9C779-E97A-4DB9-A46E-AF99444A3C6F}"/>
              </a:ext>
            </a:extLst>
          </p:cNvPr>
          <p:cNvSpPr txBox="1"/>
          <p:nvPr/>
        </p:nvSpPr>
        <p:spPr>
          <a:xfrm>
            <a:off x="1354772" y="1801238"/>
            <a:ext cx="9452540" cy="3785652"/>
          </a:xfrm>
          <a:prstGeom prst="rect">
            <a:avLst/>
          </a:prstGeom>
          <a:noFill/>
        </p:spPr>
        <p:txBody>
          <a:bodyPr wrap="square" rtlCol="0">
            <a:spAutoFit/>
          </a:bodyPr>
          <a:lstStyle/>
          <a:p>
            <a:pPr marL="342900" indent="-342900">
              <a:buFont typeface="Arial" panose="020B0604020202020204" pitchFamily="34" charset="0"/>
              <a:buChar char="•"/>
            </a:pPr>
            <a:r>
              <a:rPr lang="en-IN" sz="2000" dirty="0"/>
              <a:t>Daily stand up Scrum meeting would be in morning around 10 am</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It will be for 10 to 15 min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For scrum meeting, not only designer team will come but also Development team will join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Discussion start with, who is working on which part of the projects. i.e. Asset creation, User flow, Logo design…etc</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We will decide our sprint goal and divide them in team</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We will look over topics such as User story, Persona, Competitive research,…etc</a:t>
            </a:r>
          </a:p>
        </p:txBody>
      </p:sp>
    </p:spTree>
    <p:extLst>
      <p:ext uri="{BB962C8B-B14F-4D97-AF65-F5344CB8AC3E}">
        <p14:creationId xmlns:p14="http://schemas.microsoft.com/office/powerpoint/2010/main" val="3180138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178</TotalTime>
  <Words>301</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Tw Cen MT</vt:lpstr>
      <vt:lpstr>Tw Cen MT Condensed</vt:lpstr>
      <vt:lpstr>Wingdings 3</vt:lpstr>
      <vt:lpstr>Integral</vt:lpstr>
      <vt:lpstr>1.8: Lean UX vs. Agile UX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bombatkar</dc:creator>
  <cp:lastModifiedBy>vivek bombatkar</cp:lastModifiedBy>
  <cp:revision>41</cp:revision>
  <dcterms:created xsi:type="dcterms:W3CDTF">2019-04-10T14:54:47Z</dcterms:created>
  <dcterms:modified xsi:type="dcterms:W3CDTF">2019-04-12T09:12:23Z</dcterms:modified>
</cp:coreProperties>
</file>