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9" r:id="rId3"/>
    <p:sldId id="260" r:id="rId4"/>
    <p:sldId id="264" r:id="rId5"/>
    <p:sldId id="263" r:id="rId6"/>
    <p:sldId id="257" r:id="rId7"/>
    <p:sldId id="261" r:id="rId8"/>
    <p:sldId id="262"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68" d="100"/>
          <a:sy n="68" d="100"/>
        </p:scale>
        <p:origin x="22"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4/2/2019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006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434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84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5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7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5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855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091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91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4/2/2019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20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4/2/2019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746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hyperlink" Target="https://www.sony.net/SonyInfo/CorporateInfo/History/capsule/21/index.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sony.net/SonyInfo/CorporateInfo/History/capsule/21/index.html"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s://www.sony.net/SonyInfo/design/" TargetMode="External"/><Relationship Id="rId3" Type="http://schemas.openxmlformats.org/officeDocument/2006/relationships/hyperlink" Target="https://thebridge.jp/en/2013/03/sony-tvs-through-the-years-timeline" TargetMode="External"/><Relationship Id="rId7" Type="http://schemas.openxmlformats.org/officeDocument/2006/relationships/hyperlink" Target="https://en.wikipedia.org/wiki/List_of_Sony_BRAVIA_televisions" TargetMode="External"/><Relationship Id="rId2" Type="http://schemas.openxmlformats.org/officeDocument/2006/relationships/hyperlink" Target="https://www.sony.net/SonyInfo/CorporateInfo/History/sonyhistory-c.html" TargetMode="External"/><Relationship Id="rId1" Type="http://schemas.openxmlformats.org/officeDocument/2006/relationships/slideLayout" Target="../slideLayouts/slideLayout6.xml"/><Relationship Id="rId6" Type="http://schemas.openxmlformats.org/officeDocument/2006/relationships/hyperlink" Target="https://www.retrothing.com/2005/11/the_first_trini.html" TargetMode="External"/><Relationship Id="rId5" Type="http://schemas.openxmlformats.org/officeDocument/2006/relationships/hyperlink" Target="https://www.sony.net/SonyInfo/News/Press/" TargetMode="External"/><Relationship Id="rId10" Type="http://schemas.openxmlformats.org/officeDocument/2006/relationships/hyperlink" Target="https://www.sony.net/SonyInfo/CorporateInfo/History/sonyhistory.html" TargetMode="External"/><Relationship Id="rId4" Type="http://schemas.openxmlformats.org/officeDocument/2006/relationships/hyperlink" Target="https://www.smartprix.com/bytes/sony-launches-4k-hdr-tv-lineup-in-india/" TargetMode="External"/><Relationship Id="rId9" Type="http://schemas.openxmlformats.org/officeDocument/2006/relationships/hyperlink" Target="https://dribbble.com/shots/826764-Timeline-Son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0B7-74E6-4A54-8FF2-2921550A5BAA}"/>
              </a:ext>
            </a:extLst>
          </p:cNvPr>
          <p:cNvSpPr>
            <a:spLocks noGrp="1"/>
          </p:cNvSpPr>
          <p:nvPr>
            <p:ph type="ctrTitle"/>
          </p:nvPr>
        </p:nvSpPr>
        <p:spPr/>
        <p:txBody>
          <a:bodyPr>
            <a:normAutofit fontScale="90000"/>
          </a:bodyPr>
          <a:lstStyle/>
          <a:p>
            <a:br>
              <a:rPr lang="en-IN" dirty="0"/>
            </a:br>
            <a:br>
              <a:rPr lang="en-IN" dirty="0"/>
            </a:br>
            <a:r>
              <a:rPr lang="en-IN" sz="4400" dirty="0"/>
              <a:t>1.2: A History of User Experience Design</a:t>
            </a:r>
            <a:br>
              <a:rPr lang="en-IN" sz="4400" dirty="0"/>
            </a:br>
            <a:endParaRPr lang="en-IN" sz="4400" dirty="0"/>
          </a:p>
        </p:txBody>
      </p:sp>
      <p:sp>
        <p:nvSpPr>
          <p:cNvPr id="3" name="Subtitle 2">
            <a:extLst>
              <a:ext uri="{FF2B5EF4-FFF2-40B4-BE49-F238E27FC236}">
                <a16:creationId xmlns:a16="http://schemas.microsoft.com/office/drawing/2014/main" id="{9416D32C-D0C1-4B1A-A290-6C3C4F1A258A}"/>
              </a:ext>
            </a:extLst>
          </p:cNvPr>
          <p:cNvSpPr>
            <a:spLocks noGrp="1"/>
          </p:cNvSpPr>
          <p:nvPr>
            <p:ph type="subTitle" idx="1"/>
          </p:nvPr>
        </p:nvSpPr>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38509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50486" y="863914"/>
            <a:ext cx="9716201" cy="3693319"/>
          </a:xfrm>
          <a:prstGeom prst="rect">
            <a:avLst/>
          </a:prstGeom>
          <a:noFill/>
        </p:spPr>
        <p:txBody>
          <a:bodyPr wrap="square" rtlCol="0">
            <a:spAutoFit/>
          </a:bodyPr>
          <a:lstStyle/>
          <a:p>
            <a:r>
              <a:rPr lang="en-IN" b="1" dirty="0"/>
              <a:t>Background</a:t>
            </a:r>
          </a:p>
          <a:p>
            <a:endParaRPr lang="en-IN" b="1" dirty="0"/>
          </a:p>
          <a:p>
            <a:r>
              <a:rPr lang="en-IN" b="1" dirty="0"/>
              <a:t>Sony Corporation</a:t>
            </a:r>
            <a:r>
              <a:rPr lang="en-IN" dirty="0"/>
              <a:t> is a Japanese Multinational corporation, having many electronics devices such as Camera, Radio, Tap recorder, TV, many others products also it is in gaming, finance, and in entertainment industries.</a:t>
            </a:r>
          </a:p>
          <a:p>
            <a:endParaRPr lang="en-IN" dirty="0"/>
          </a:p>
          <a:p>
            <a:r>
              <a:rPr lang="en-IN" b="1" dirty="0"/>
              <a:t>May 1960</a:t>
            </a:r>
            <a:r>
              <a:rPr lang="en-IN" dirty="0"/>
              <a:t>: The TV8-301 portable transistor TV launched by Sony.</a:t>
            </a:r>
          </a:p>
          <a:p>
            <a:r>
              <a:rPr lang="en-IN" dirty="0"/>
              <a:t>The TV8-301 was a small black and white. It had an eight-inch screen. </a:t>
            </a:r>
          </a:p>
          <a:p>
            <a:endParaRPr lang="en-IN" dirty="0"/>
          </a:p>
          <a:p>
            <a:r>
              <a:rPr lang="en-IN" b="1" dirty="0"/>
              <a:t>How does this change customer’s user experience and interaction with the brand?</a:t>
            </a:r>
          </a:p>
          <a:p>
            <a:r>
              <a:rPr lang="en-IN" dirty="0"/>
              <a:t>Until, users are aware with radio system but television concept was totally new to the world.</a:t>
            </a:r>
          </a:p>
          <a:p>
            <a:r>
              <a:rPr lang="en-IN" dirty="0"/>
              <a:t>It is notable for being the world's first all transistor television. It was priced high as it was innovative on multiple fronts. It was something of a luxury item and not a practical buy.</a:t>
            </a:r>
          </a:p>
        </p:txBody>
      </p:sp>
      <p:pic>
        <p:nvPicPr>
          <p:cNvPr id="9" name="Picture 8">
            <a:extLst>
              <a:ext uri="{FF2B5EF4-FFF2-40B4-BE49-F238E27FC236}">
                <a16:creationId xmlns:a16="http://schemas.microsoft.com/office/drawing/2014/main" id="{5F5CBD7F-4EE9-4A59-9AFC-5FBE8832DC29}"/>
              </a:ext>
            </a:extLst>
          </p:cNvPr>
          <p:cNvPicPr>
            <a:picLocks noChangeAspect="1"/>
          </p:cNvPicPr>
          <p:nvPr/>
        </p:nvPicPr>
        <p:blipFill>
          <a:blip r:embed="rId2"/>
          <a:stretch>
            <a:fillRect/>
          </a:stretch>
        </p:blipFill>
        <p:spPr>
          <a:xfrm>
            <a:off x="9632050" y="916138"/>
            <a:ext cx="2507593" cy="578086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F2E89A6-B58D-4E75-AC23-B5C0A7341454}"/>
              </a:ext>
            </a:extLst>
          </p:cNvPr>
          <p:cNvPicPr>
            <a:picLocks noChangeAspect="1"/>
          </p:cNvPicPr>
          <p:nvPr/>
        </p:nvPicPr>
        <p:blipFill>
          <a:blip r:embed="rId3"/>
          <a:stretch>
            <a:fillRect/>
          </a:stretch>
        </p:blipFill>
        <p:spPr>
          <a:xfrm>
            <a:off x="5709496" y="4558255"/>
            <a:ext cx="2946450" cy="200677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AC4261BD-B069-4335-A90F-39E1614F7865}"/>
              </a:ext>
            </a:extLst>
          </p:cNvPr>
          <p:cNvSpPr/>
          <p:nvPr/>
        </p:nvSpPr>
        <p:spPr>
          <a:xfrm>
            <a:off x="4663036" y="6611780"/>
            <a:ext cx="2438991" cy="246221"/>
          </a:xfrm>
          <a:prstGeom prst="rect">
            <a:avLst/>
          </a:prstGeom>
        </p:spPr>
        <p:txBody>
          <a:bodyPr wrap="square">
            <a:spAutoFit/>
          </a:bodyPr>
          <a:lstStyle/>
          <a:p>
            <a:r>
              <a:rPr lang="en-IN" sz="1000" dirty="0">
                <a:hlinkClick r:id="rId4"/>
              </a:rPr>
              <a:t>Image source: https://www.sony.net</a:t>
            </a:r>
            <a:endParaRPr lang="en-IN" sz="1000" dirty="0"/>
          </a:p>
        </p:txBody>
      </p:sp>
      <p:pic>
        <p:nvPicPr>
          <p:cNvPr id="14" name="Picture 13">
            <a:extLst>
              <a:ext uri="{FF2B5EF4-FFF2-40B4-BE49-F238E27FC236}">
                <a16:creationId xmlns:a16="http://schemas.microsoft.com/office/drawing/2014/main" id="{052D7DDC-75E5-4685-B78A-FCC3E07631B7}"/>
              </a:ext>
            </a:extLst>
          </p:cNvPr>
          <p:cNvPicPr>
            <a:picLocks noChangeAspect="1"/>
          </p:cNvPicPr>
          <p:nvPr/>
        </p:nvPicPr>
        <p:blipFill>
          <a:blip r:embed="rId5"/>
          <a:stretch>
            <a:fillRect/>
          </a:stretch>
        </p:blipFill>
        <p:spPr>
          <a:xfrm>
            <a:off x="1072026" y="4561327"/>
            <a:ext cx="3069633" cy="2153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68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626849"/>
            <a:ext cx="7691058" cy="4247317"/>
          </a:xfrm>
          <a:prstGeom prst="rect">
            <a:avLst/>
          </a:prstGeom>
          <a:noFill/>
        </p:spPr>
        <p:txBody>
          <a:bodyPr wrap="square" rtlCol="0">
            <a:spAutoFit/>
          </a:bodyPr>
          <a:lstStyle/>
          <a:p>
            <a:r>
              <a:rPr lang="en-IN" b="1" dirty="0"/>
              <a:t>1975: The First Trinitron launched by Sony</a:t>
            </a:r>
          </a:p>
          <a:p>
            <a:endParaRPr lang="en-IN" dirty="0"/>
          </a:p>
          <a:p>
            <a:r>
              <a:rPr lang="en-IN" dirty="0"/>
              <a:t>The Trinitron series come with colour display and 12 to 13 inches screen come with picture tube.  </a:t>
            </a:r>
          </a:p>
          <a:p>
            <a:endParaRPr lang="en-IN" dirty="0"/>
          </a:p>
          <a:p>
            <a:r>
              <a:rPr lang="en-IN" b="1" i="1" dirty="0"/>
              <a:t>How does this change customer’s user experience and interaction with the brand?</a:t>
            </a:r>
          </a:p>
          <a:p>
            <a:endParaRPr lang="en-IN" b="1" i="1" dirty="0"/>
          </a:p>
          <a:p>
            <a:r>
              <a:rPr lang="en-IN" dirty="0"/>
              <a:t>New innovation in the product gave users more options to experience the new technology.  Television users experiencing more real feature after launching the colour TV by Sony brand. This series had good  picture quality and sound quality was far superior. User noticed some cons was that colour fringing, visible tension wire, too sharp to be on edges, too soft to be a monitor.  It had low price as compared the first launch television.  </a:t>
            </a:r>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rotWithShape="1">
          <a:blip r:embed="rId2"/>
          <a:srcRect l="15466" r="16220"/>
          <a:stretch/>
        </p:blipFill>
        <p:spPr>
          <a:xfrm>
            <a:off x="7932278" y="1663706"/>
            <a:ext cx="4054390" cy="3530589"/>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5315704"/>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75012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626849"/>
            <a:ext cx="7691058" cy="4247317"/>
          </a:xfrm>
          <a:prstGeom prst="rect">
            <a:avLst/>
          </a:prstGeom>
          <a:noFill/>
        </p:spPr>
        <p:txBody>
          <a:bodyPr wrap="square" rtlCol="0">
            <a:spAutoFit/>
          </a:bodyPr>
          <a:lstStyle/>
          <a:p>
            <a:r>
              <a:rPr lang="en-IN" b="1" dirty="0"/>
              <a:t>1996: KV-28SF5</a:t>
            </a:r>
          </a:p>
          <a:p>
            <a:endParaRPr lang="en-IN" dirty="0"/>
          </a:p>
          <a:p>
            <a:r>
              <a:rPr lang="en-IN" dirty="0"/>
              <a:t>The industry's first TV with a vertically and horizontally flat screen, made possible by the inclusion of the "Super Flat Trinitron" tube. Reproduced picture naturally and without distortion throughout the entire screen.</a:t>
            </a:r>
          </a:p>
          <a:p>
            <a:endParaRPr lang="en-IN" dirty="0"/>
          </a:p>
          <a:p>
            <a:r>
              <a:rPr lang="en-IN" b="1" i="1" dirty="0"/>
              <a:t>How does this change customer’s user experience and interaction with the brand?</a:t>
            </a:r>
          </a:p>
          <a:p>
            <a:endParaRPr lang="en-IN" b="1" i="1" dirty="0"/>
          </a:p>
          <a:p>
            <a:r>
              <a:rPr lang="en-IN" dirty="0"/>
              <a:t>With advance technology, Sony able to introduce the concept of flat screen in the industry.  The Super Flat Trinitron feature allowed user to dramatically improve overall quality while reducing size. It’s vertically and horizontally flat screen design was not so popular but it stared the flat screen television era. </a:t>
            </a:r>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a:blip r:embed="rId2"/>
          <a:stretch>
            <a:fillRect/>
          </a:stretch>
        </p:blipFill>
        <p:spPr>
          <a:xfrm>
            <a:off x="8526919" y="1036424"/>
            <a:ext cx="2911495" cy="4710103"/>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6028152"/>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255558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626849"/>
            <a:ext cx="7691058" cy="4247317"/>
          </a:xfrm>
          <a:prstGeom prst="rect">
            <a:avLst/>
          </a:prstGeom>
          <a:noFill/>
        </p:spPr>
        <p:txBody>
          <a:bodyPr wrap="square" rtlCol="0">
            <a:spAutoFit/>
          </a:bodyPr>
          <a:lstStyle/>
          <a:p>
            <a:r>
              <a:rPr lang="en-IN" b="1" dirty="0"/>
              <a:t>2000:</a:t>
            </a:r>
            <a:r>
              <a:rPr lang="en-IN" dirty="0"/>
              <a:t> </a:t>
            </a:r>
            <a:r>
              <a:rPr lang="en-IN" b="1" dirty="0"/>
              <a:t>XEL-1</a:t>
            </a:r>
          </a:p>
          <a:p>
            <a:endParaRPr lang="en-IN" b="1" dirty="0"/>
          </a:p>
          <a:p>
            <a:r>
              <a:rPr lang="en-IN" dirty="0"/>
              <a:t>The worlds first organic light emitting television was called the XEL-1. The XEL-1 was an 11 inch television, that offered a ground breaking new design and extreme slimness. The television featured Sony's OLED panel that allows the TV to have high contrast, high peak brightness, colour reproduction and rapid response time.</a:t>
            </a:r>
          </a:p>
          <a:p>
            <a:endParaRPr lang="en-IN" b="1" i="1" dirty="0"/>
          </a:p>
          <a:p>
            <a:r>
              <a:rPr lang="en-IN" b="1" dirty="0"/>
              <a:t>How does this change customer’s user experience and interaction with the brand? </a:t>
            </a:r>
          </a:p>
          <a:p>
            <a:endParaRPr lang="en-IN" b="1" i="1" dirty="0"/>
          </a:p>
          <a:p>
            <a:r>
              <a:rPr lang="en-IN" dirty="0"/>
              <a:t>Users ware surprised with this flat screen television. Up till now everyone aware with bulky size CR Tube television. It came in small size, light weight and portable to move</a:t>
            </a:r>
            <a:r>
              <a:rPr lang="en-IN" i="1" dirty="0"/>
              <a:t>. </a:t>
            </a:r>
            <a:r>
              <a:rPr lang="en-IN" dirty="0"/>
              <a:t>Customer ware happy to switch from Trinitron TV to flat screen television. </a:t>
            </a:r>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a:blip r:embed="rId2"/>
          <a:stretch>
            <a:fillRect/>
          </a:stretch>
        </p:blipFill>
        <p:spPr>
          <a:xfrm>
            <a:off x="8222227" y="1663705"/>
            <a:ext cx="3530589" cy="3530589"/>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5315704"/>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222281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626849"/>
            <a:ext cx="7691058" cy="3693319"/>
          </a:xfrm>
          <a:prstGeom prst="rect">
            <a:avLst/>
          </a:prstGeom>
          <a:noFill/>
        </p:spPr>
        <p:txBody>
          <a:bodyPr wrap="square" rtlCol="0">
            <a:spAutoFit/>
          </a:bodyPr>
          <a:lstStyle/>
          <a:p>
            <a:r>
              <a:rPr lang="en-IN" b="1" dirty="0"/>
              <a:t>2005: KLV-17HR1 </a:t>
            </a:r>
          </a:p>
          <a:p>
            <a:r>
              <a:rPr lang="en-IN" b="1" dirty="0"/>
              <a:t>First-generation liquid crystal WEGA</a:t>
            </a:r>
          </a:p>
          <a:p>
            <a:endParaRPr lang="en-IN" dirty="0"/>
          </a:p>
          <a:p>
            <a:r>
              <a:rPr lang="en-IN" dirty="0"/>
              <a:t>In addition to its unique and innovative design, this model was based on WEGA signal processing technology, while retaining advanced picture quality.</a:t>
            </a:r>
          </a:p>
          <a:p>
            <a:endParaRPr lang="en-IN" b="1" i="1" dirty="0"/>
          </a:p>
          <a:p>
            <a:r>
              <a:rPr lang="en-IN" b="1" i="1" dirty="0"/>
              <a:t>How does this change customer’s user experience and interaction with the brand?</a:t>
            </a:r>
          </a:p>
          <a:p>
            <a:endParaRPr lang="en-IN" b="1" i="1" dirty="0"/>
          </a:p>
          <a:p>
            <a:r>
              <a:rPr lang="en-IN" dirty="0"/>
              <a:t>This televisions provide a bright picture, with high detail and natural colour display. Sony brand is now well known with pixel perfect picture quality. User </a:t>
            </a:r>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a:blip r:embed="rId2"/>
          <a:stretch>
            <a:fillRect/>
          </a:stretch>
        </p:blipFill>
        <p:spPr>
          <a:xfrm>
            <a:off x="8194178" y="1663705"/>
            <a:ext cx="3530589" cy="3530589"/>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5315704"/>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336121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626849"/>
            <a:ext cx="7691058" cy="4524315"/>
          </a:xfrm>
          <a:prstGeom prst="rect">
            <a:avLst/>
          </a:prstGeom>
          <a:noFill/>
        </p:spPr>
        <p:txBody>
          <a:bodyPr wrap="square" rtlCol="0">
            <a:spAutoFit/>
          </a:bodyPr>
          <a:lstStyle/>
          <a:p>
            <a:r>
              <a:rPr lang="en-IN" b="1" dirty="0"/>
              <a:t>2010: BRAVIA</a:t>
            </a:r>
          </a:p>
          <a:p>
            <a:endParaRPr lang="en-IN" dirty="0"/>
          </a:p>
          <a:p>
            <a:r>
              <a:rPr lang="en-IN" dirty="0"/>
              <a:t>BRAVIA is a brand of Sony Visual Products. Its backronym is "Best Resolution Audio Visual Integrated Architecture". All Sony high-definition flat-panel LCD televisions in North America have carried the logo for BRAVIA since 2005. BRAVIA replaces the "LCD WEGA”</a:t>
            </a:r>
          </a:p>
          <a:p>
            <a:endParaRPr lang="en-IN" dirty="0"/>
          </a:p>
          <a:p>
            <a:r>
              <a:rPr lang="en-IN" b="1" i="1" dirty="0"/>
              <a:t>How does this change customer’s user experience and interaction with the brand?</a:t>
            </a:r>
          </a:p>
          <a:p>
            <a:endParaRPr lang="en-IN" b="1" i="1" dirty="0"/>
          </a:p>
          <a:p>
            <a:r>
              <a:rPr lang="en-IN" dirty="0"/>
              <a:t>With a special architecture of </a:t>
            </a:r>
            <a:r>
              <a:rPr lang="en-IN" dirty="0" err="1"/>
              <a:t>Bravia</a:t>
            </a:r>
            <a:r>
              <a:rPr lang="en-IN" dirty="0"/>
              <a:t> series the user experience with High Definition (HD) feature with great picture quality also improved sound functions. </a:t>
            </a:r>
          </a:p>
          <a:p>
            <a:r>
              <a:rPr lang="en-IN" dirty="0"/>
              <a:t>Internet surfing was possible with this model. User don’t need to use computer for watching videos on You tube.</a:t>
            </a:r>
          </a:p>
          <a:p>
            <a:endParaRPr lang="en-IN" b="1" i="1" dirty="0"/>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a:blip r:embed="rId2"/>
          <a:stretch>
            <a:fillRect/>
          </a:stretch>
        </p:blipFill>
        <p:spPr>
          <a:xfrm>
            <a:off x="7728270" y="2144650"/>
            <a:ext cx="4280837" cy="2842475"/>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5315704"/>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425705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675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Product analysis and timeline for SONY Television</a:t>
            </a:r>
          </a:p>
        </p:txBody>
      </p:sp>
      <p:sp>
        <p:nvSpPr>
          <p:cNvPr id="7" name="TextBox 6">
            <a:extLst>
              <a:ext uri="{FF2B5EF4-FFF2-40B4-BE49-F238E27FC236}">
                <a16:creationId xmlns:a16="http://schemas.microsoft.com/office/drawing/2014/main" id="{C97340C5-F20B-4A8F-89DA-F5918DDB8313}"/>
              </a:ext>
            </a:extLst>
          </p:cNvPr>
          <p:cNvSpPr txBox="1"/>
          <p:nvPr/>
        </p:nvSpPr>
        <p:spPr>
          <a:xfrm>
            <a:off x="117807" y="1598800"/>
            <a:ext cx="7691058" cy="4801314"/>
          </a:xfrm>
          <a:prstGeom prst="rect">
            <a:avLst/>
          </a:prstGeom>
          <a:noFill/>
        </p:spPr>
        <p:txBody>
          <a:bodyPr wrap="square" rtlCol="0">
            <a:spAutoFit/>
          </a:bodyPr>
          <a:lstStyle/>
          <a:p>
            <a:r>
              <a:rPr lang="en-IN" b="1" dirty="0"/>
              <a:t>2017: The Game &amp; Networks and Life Space UX</a:t>
            </a:r>
          </a:p>
          <a:p>
            <a:endParaRPr lang="en-IN" dirty="0"/>
          </a:p>
          <a:p>
            <a:r>
              <a:rPr lang="en-IN" dirty="0"/>
              <a:t>PlayStation is a virtual reality (VR) system that takes to the next level of immersion and enriches the gaming experience and New 4K Projector. Sony will display for the first time a concept model called "New 4K Projector " </a:t>
            </a:r>
          </a:p>
          <a:p>
            <a:endParaRPr lang="en-IN" b="1" i="1" dirty="0"/>
          </a:p>
          <a:p>
            <a:r>
              <a:rPr lang="en-IN" b="1" i="1" dirty="0"/>
              <a:t>How does this change customer’s user experience and interaction with the brand?</a:t>
            </a:r>
          </a:p>
          <a:p>
            <a:endParaRPr lang="en-IN" b="1" i="1" dirty="0"/>
          </a:p>
          <a:p>
            <a:r>
              <a:rPr lang="en-IN" dirty="0"/>
              <a:t>The Life Space UX concept is defined by delivering unique experiences and facilitating new ways to transform the living space. which proposes new encounters with various content such as books, films and music. Naturally, user can use it as a conventional projector, creating a big screen in your home by projecting images onto an adjacent wall, in order to view content. But the concept behind is all about the joy of discovering new content.</a:t>
            </a:r>
          </a:p>
        </p:txBody>
      </p:sp>
      <p:pic>
        <p:nvPicPr>
          <p:cNvPr id="16" name="Picture 15">
            <a:extLst>
              <a:ext uri="{FF2B5EF4-FFF2-40B4-BE49-F238E27FC236}">
                <a16:creationId xmlns:a16="http://schemas.microsoft.com/office/drawing/2014/main" id="{54A0DBBE-8E30-40AA-9089-C5A16FF7F098}"/>
              </a:ext>
            </a:extLst>
          </p:cNvPr>
          <p:cNvPicPr>
            <a:picLocks noChangeAspect="1"/>
          </p:cNvPicPr>
          <p:nvPr/>
        </p:nvPicPr>
        <p:blipFill>
          <a:blip r:embed="rId2"/>
          <a:stretch>
            <a:fillRect/>
          </a:stretch>
        </p:blipFill>
        <p:spPr>
          <a:xfrm>
            <a:off x="7932278" y="2077537"/>
            <a:ext cx="4054390" cy="2702926"/>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0C7D4401-A6D6-45CF-9A8A-98B9B6641886}"/>
              </a:ext>
            </a:extLst>
          </p:cNvPr>
          <p:cNvSpPr/>
          <p:nvPr/>
        </p:nvSpPr>
        <p:spPr>
          <a:xfrm>
            <a:off x="8831426" y="5315704"/>
            <a:ext cx="2438991" cy="246221"/>
          </a:xfrm>
          <a:prstGeom prst="rect">
            <a:avLst/>
          </a:prstGeom>
        </p:spPr>
        <p:txBody>
          <a:bodyPr wrap="square">
            <a:spAutoFit/>
          </a:bodyPr>
          <a:lstStyle/>
          <a:p>
            <a:r>
              <a:rPr lang="en-IN" sz="1000" dirty="0">
                <a:hlinkClick r:id="rId3"/>
              </a:rPr>
              <a:t>Image source: https://www.sony.net</a:t>
            </a:r>
            <a:endParaRPr lang="en-IN" sz="1000" dirty="0"/>
          </a:p>
        </p:txBody>
      </p:sp>
    </p:spTree>
    <p:extLst>
      <p:ext uri="{BB962C8B-B14F-4D97-AF65-F5344CB8AC3E}">
        <p14:creationId xmlns:p14="http://schemas.microsoft.com/office/powerpoint/2010/main" val="208327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16E9E-D99C-461A-B621-64DFD2F0380C}"/>
              </a:ext>
            </a:extLst>
          </p:cNvPr>
          <p:cNvSpPr>
            <a:spLocks noChangeAspect="1"/>
          </p:cNvSpPr>
          <p:nvPr/>
        </p:nvSpPr>
        <p:spPr>
          <a:xfrm>
            <a:off x="-5610" y="0"/>
            <a:ext cx="12197610" cy="852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064E22-3435-46C2-8006-88F7922DE530}"/>
              </a:ext>
            </a:extLst>
          </p:cNvPr>
          <p:cNvSpPr txBox="1"/>
          <p:nvPr/>
        </p:nvSpPr>
        <p:spPr>
          <a:xfrm>
            <a:off x="11215" y="17037"/>
            <a:ext cx="9514248" cy="773738"/>
          </a:xfrm>
          <a:prstGeom prst="rect">
            <a:avLst/>
          </a:prstGeom>
        </p:spPr>
        <p:txBody>
          <a:bodyPr vert="horz" lIns="228600" tIns="228600" rIns="228600" bIns="0" rtlCol="0" anchor="b">
            <a:normAutofit fontScale="90000" lnSpcReduction="20000"/>
          </a:bodyPr>
          <a:lstStyle>
            <a:lvl1pPr algn="ctr" defTabSz="914400">
              <a:lnSpc>
                <a:spcPct val="80000"/>
              </a:lnSpc>
              <a:spcBef>
                <a:spcPct val="0"/>
              </a:spcBef>
              <a:buNone/>
              <a:defRPr sz="5400" b="0" i="0" cap="none" spc="-150">
                <a:solidFill>
                  <a:srgbClr val="FFFEFF"/>
                </a:solidFill>
                <a:effectLst/>
                <a:latin typeface="+mj-lt"/>
                <a:ea typeface="+mj-ea"/>
                <a:cs typeface="+mj-cs"/>
              </a:defRPr>
            </a:lvl1pPr>
          </a:lstStyle>
          <a:p>
            <a:r>
              <a:rPr lang="en-IN" dirty="0"/>
              <a:t>References and image sources</a:t>
            </a:r>
          </a:p>
        </p:txBody>
      </p:sp>
      <p:sp>
        <p:nvSpPr>
          <p:cNvPr id="7" name="TextBox 6">
            <a:extLst>
              <a:ext uri="{FF2B5EF4-FFF2-40B4-BE49-F238E27FC236}">
                <a16:creationId xmlns:a16="http://schemas.microsoft.com/office/drawing/2014/main" id="{C97340C5-F20B-4A8F-89DA-F5918DDB8313}"/>
              </a:ext>
            </a:extLst>
          </p:cNvPr>
          <p:cNvSpPr txBox="1"/>
          <p:nvPr/>
        </p:nvSpPr>
        <p:spPr>
          <a:xfrm>
            <a:off x="291710" y="992938"/>
            <a:ext cx="8190332" cy="3693319"/>
          </a:xfrm>
          <a:prstGeom prst="rect">
            <a:avLst/>
          </a:prstGeom>
          <a:noFill/>
        </p:spPr>
        <p:txBody>
          <a:bodyPr wrap="square" rtlCol="0">
            <a:spAutoFit/>
          </a:bodyPr>
          <a:lstStyle/>
          <a:p>
            <a:r>
              <a:rPr lang="en-IN" dirty="0">
                <a:hlinkClick r:id="rId2"/>
              </a:rPr>
              <a:t>https://www.sony.net/SonyInfo/CorporateInfo/History/sonyhistory-c.html</a:t>
            </a:r>
            <a:endParaRPr lang="en-IN" dirty="0"/>
          </a:p>
          <a:p>
            <a:endParaRPr lang="en-IN" dirty="0"/>
          </a:p>
          <a:p>
            <a:r>
              <a:rPr lang="en-IN" dirty="0">
                <a:hlinkClick r:id="rId3"/>
              </a:rPr>
              <a:t>https://thebridge.jp/en/2013/03/sony-tvs-through-the-years-timeline</a:t>
            </a:r>
            <a:endParaRPr lang="en-IN" dirty="0"/>
          </a:p>
          <a:p>
            <a:endParaRPr lang="en-IN" dirty="0"/>
          </a:p>
          <a:p>
            <a:r>
              <a:rPr lang="en-IN" dirty="0">
                <a:hlinkClick r:id="rId4"/>
              </a:rPr>
              <a:t>https://www.smartprix.com/bytes/sony-launches-4k-hdr-tv-lineup-in-india/</a:t>
            </a:r>
            <a:endParaRPr lang="en-IN" dirty="0"/>
          </a:p>
          <a:p>
            <a:endParaRPr lang="en-IN" dirty="0"/>
          </a:p>
          <a:p>
            <a:r>
              <a:rPr lang="en-IN" dirty="0">
                <a:hlinkClick r:id="rId5"/>
              </a:rPr>
              <a:t>https://www.sony.net/SonyInfo/News/Press/</a:t>
            </a:r>
            <a:endParaRPr lang="en-IN" dirty="0"/>
          </a:p>
          <a:p>
            <a:endParaRPr lang="en-IN" dirty="0"/>
          </a:p>
          <a:p>
            <a:r>
              <a:rPr lang="en-IN" dirty="0">
                <a:hlinkClick r:id="rId6"/>
              </a:rPr>
              <a:t>https://www.retrothing.com/2005/11/the_first_trini.html</a:t>
            </a:r>
            <a:endParaRPr lang="en-IN" dirty="0"/>
          </a:p>
          <a:p>
            <a:endParaRPr lang="en-IN" dirty="0"/>
          </a:p>
          <a:p>
            <a:r>
              <a:rPr lang="en-IN" dirty="0">
                <a:hlinkClick r:id="rId7"/>
              </a:rPr>
              <a:t>https://en.wikipedia.org/wiki/List_of_Sony_BRAVIA_televisions</a:t>
            </a:r>
            <a:endParaRPr lang="en-IN" dirty="0"/>
          </a:p>
          <a:p>
            <a:endParaRPr lang="en-IN" dirty="0"/>
          </a:p>
          <a:p>
            <a:r>
              <a:rPr lang="en-IN" dirty="0">
                <a:hlinkClick r:id="rId8"/>
              </a:rPr>
              <a:t>https://www.sony.net/SonyInfo/design/</a:t>
            </a:r>
            <a:endParaRPr lang="en-IN" dirty="0"/>
          </a:p>
        </p:txBody>
      </p:sp>
      <p:sp>
        <p:nvSpPr>
          <p:cNvPr id="8" name="TextBox 7">
            <a:extLst>
              <a:ext uri="{FF2B5EF4-FFF2-40B4-BE49-F238E27FC236}">
                <a16:creationId xmlns:a16="http://schemas.microsoft.com/office/drawing/2014/main" id="{A71CEFE9-E9BB-4BEA-886D-AB92A7AEF3FD}"/>
              </a:ext>
            </a:extLst>
          </p:cNvPr>
          <p:cNvSpPr txBox="1"/>
          <p:nvPr/>
        </p:nvSpPr>
        <p:spPr>
          <a:xfrm>
            <a:off x="337523" y="5414409"/>
            <a:ext cx="8190332" cy="1477328"/>
          </a:xfrm>
          <a:prstGeom prst="rect">
            <a:avLst/>
          </a:prstGeom>
          <a:noFill/>
        </p:spPr>
        <p:txBody>
          <a:bodyPr wrap="square" rtlCol="0">
            <a:spAutoFit/>
          </a:bodyPr>
          <a:lstStyle/>
          <a:p>
            <a:r>
              <a:rPr lang="en-IN" dirty="0">
                <a:hlinkClick r:id="rId9"/>
              </a:rPr>
              <a:t>https://dribbble.com/shots/826764-Timeline-Sony</a:t>
            </a:r>
            <a:endParaRPr lang="en-IN" dirty="0"/>
          </a:p>
          <a:p>
            <a:endParaRPr lang="en-IN" dirty="0"/>
          </a:p>
          <a:p>
            <a:r>
              <a:rPr lang="en-IN" dirty="0">
                <a:hlinkClick r:id="rId6"/>
              </a:rPr>
              <a:t>https://www.retrothing.com/2005/11/the_first_trini.html</a:t>
            </a:r>
            <a:endParaRPr lang="en-IN" dirty="0"/>
          </a:p>
          <a:p>
            <a:endParaRPr lang="en-IN" dirty="0"/>
          </a:p>
          <a:p>
            <a:r>
              <a:rPr lang="en-IN" dirty="0">
                <a:hlinkClick r:id="rId10"/>
              </a:rPr>
              <a:t>https://www.sony.net/SonyInfo/CorporateInfo/History/sonyhistory.html</a:t>
            </a:r>
            <a:endParaRPr lang="en-IN" dirty="0"/>
          </a:p>
        </p:txBody>
      </p:sp>
      <p:sp>
        <p:nvSpPr>
          <p:cNvPr id="9" name="Rectangle 8">
            <a:extLst>
              <a:ext uri="{FF2B5EF4-FFF2-40B4-BE49-F238E27FC236}">
                <a16:creationId xmlns:a16="http://schemas.microsoft.com/office/drawing/2014/main" id="{EADCE665-9727-450B-B46B-FAF2778E3BCC}"/>
              </a:ext>
            </a:extLst>
          </p:cNvPr>
          <p:cNvSpPr/>
          <p:nvPr/>
        </p:nvSpPr>
        <p:spPr>
          <a:xfrm>
            <a:off x="5437635" y="4973505"/>
            <a:ext cx="1316731" cy="246221"/>
          </a:xfrm>
          <a:prstGeom prst="rect">
            <a:avLst/>
          </a:prstGeom>
        </p:spPr>
        <p:txBody>
          <a:bodyPr wrap="square">
            <a:spAutoFit/>
          </a:bodyPr>
          <a:lstStyle/>
          <a:p>
            <a:r>
              <a:rPr lang="en-IN" sz="1000" dirty="0"/>
              <a:t>Image resource</a:t>
            </a:r>
          </a:p>
        </p:txBody>
      </p:sp>
    </p:spTree>
    <p:extLst>
      <p:ext uri="{BB962C8B-B14F-4D97-AF65-F5344CB8AC3E}">
        <p14:creationId xmlns:p14="http://schemas.microsoft.com/office/powerpoint/2010/main" val="2978485543"/>
      </p:ext>
    </p:extLst>
  </p:cSld>
  <p:clrMapOvr>
    <a:masterClrMapping/>
  </p:clrMapOvr>
</p:sld>
</file>

<file path=ppt/theme/theme1.xml><?xml version="1.0" encoding="utf-8"?>
<a:theme xmlns:a="http://schemas.openxmlformats.org/drawingml/2006/main" name="Atla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TM16401371[[fn=Atlas]]</Template>
  <TotalTime>336</TotalTime>
  <Words>841</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 Light</vt:lpstr>
      <vt:lpstr>Rockwell</vt:lpstr>
      <vt:lpstr>Wingdings</vt:lpstr>
      <vt:lpstr>Atlas</vt:lpstr>
      <vt:lpstr>  1.2: A History of User Experience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A History of User Experience Design</dc:title>
  <dc:creator>vivek bombatkar</dc:creator>
  <cp:lastModifiedBy>vivek bombatkar</cp:lastModifiedBy>
  <cp:revision>90</cp:revision>
  <dcterms:created xsi:type="dcterms:W3CDTF">2019-04-02T09:13:28Z</dcterms:created>
  <dcterms:modified xsi:type="dcterms:W3CDTF">2019-04-02T16:02:31Z</dcterms:modified>
</cp:coreProperties>
</file>