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bombatkar" initials="vb" lastIdx="1" clrIdx="0">
    <p:extLst>
      <p:ext uri="{19B8F6BF-5375-455C-9EA6-DF929625EA0E}">
        <p15:presenceInfo xmlns:p15="http://schemas.microsoft.com/office/powerpoint/2012/main" userId="0f93167bc86694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4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64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22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243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796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90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51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074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900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196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7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4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67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80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78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03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471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4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31380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6.jpg"/><Relationship Id="rId12"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jpg"/><Relationship Id="rId3" Type="http://schemas.openxmlformats.org/officeDocument/2006/relationships/image" Target="../media/image5.png"/><Relationship Id="rId7" Type="http://schemas.openxmlformats.org/officeDocument/2006/relationships/image" Target="../media/image19.jpg"/><Relationship Id="rId12"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22E7-0EC8-4AF6-9744-A080561CFBF9}"/>
              </a:ext>
            </a:extLst>
          </p:cNvPr>
          <p:cNvSpPr>
            <a:spLocks noGrp="1"/>
          </p:cNvSpPr>
          <p:nvPr>
            <p:ph type="ctrTitle"/>
          </p:nvPr>
        </p:nvSpPr>
        <p:spPr>
          <a:xfrm>
            <a:off x="1371600" y="2033407"/>
            <a:ext cx="9448800" cy="1825096"/>
          </a:xfrm>
        </p:spPr>
        <p:txBody>
          <a:bodyPr>
            <a:normAutofit/>
          </a:bodyPr>
          <a:lstStyle/>
          <a:p>
            <a:r>
              <a:rPr lang="en-IN" sz="4000" dirty="0"/>
              <a:t>Task 1.3</a:t>
            </a:r>
            <a:br>
              <a:rPr lang="en-IN" sz="4000" dirty="0"/>
            </a:br>
            <a:r>
              <a:rPr lang="en-IN" sz="4000" dirty="0"/>
              <a:t>Human Needs &amp; Motivations</a:t>
            </a:r>
            <a:br>
              <a:rPr lang="en-IN" sz="4000" dirty="0"/>
            </a:br>
            <a:endParaRPr lang="en-IN" sz="4000" dirty="0"/>
          </a:p>
        </p:txBody>
      </p:sp>
      <p:sp>
        <p:nvSpPr>
          <p:cNvPr id="3" name="Subtitle 2">
            <a:extLst>
              <a:ext uri="{FF2B5EF4-FFF2-40B4-BE49-F238E27FC236}">
                <a16:creationId xmlns:a16="http://schemas.microsoft.com/office/drawing/2014/main" id="{44239BA9-FC99-44CB-9E7C-99E4AE9F5C73}"/>
              </a:ext>
            </a:extLst>
          </p:cNvPr>
          <p:cNvSpPr>
            <a:spLocks noGrp="1"/>
          </p:cNvSpPr>
          <p:nvPr>
            <p:ph type="subTitle" idx="1"/>
          </p:nvPr>
        </p:nvSpPr>
        <p:spPr>
          <a:xfrm>
            <a:off x="4481776" y="4041717"/>
            <a:ext cx="3228449" cy="440526"/>
          </a:xfrm>
        </p:spPr>
        <p:txBody>
          <a:bodyPr/>
          <a:lstStyle/>
          <a:p>
            <a:r>
              <a:rPr lang="en-IN" dirty="0"/>
              <a:t>By : </a:t>
            </a:r>
            <a:r>
              <a:rPr lang="en-IN" dirty="0" err="1"/>
              <a:t>Minal</a:t>
            </a:r>
            <a:r>
              <a:rPr lang="en-IN" dirty="0"/>
              <a:t> Bombatkar</a:t>
            </a:r>
          </a:p>
        </p:txBody>
      </p:sp>
    </p:spTree>
    <p:extLst>
      <p:ext uri="{BB962C8B-B14F-4D97-AF65-F5344CB8AC3E}">
        <p14:creationId xmlns:p14="http://schemas.microsoft.com/office/powerpoint/2010/main" val="210117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89FCC-BEC3-445B-AF70-95971EB5F350}"/>
              </a:ext>
            </a:extLst>
          </p:cNvPr>
          <p:cNvSpPr txBox="1"/>
          <p:nvPr/>
        </p:nvSpPr>
        <p:spPr>
          <a:xfrm>
            <a:off x="660089" y="384240"/>
            <a:ext cx="10871823" cy="630942"/>
          </a:xfrm>
          <a:prstGeom prst="rect">
            <a:avLst/>
          </a:prstGeom>
          <a:noFill/>
        </p:spPr>
        <p:txBody>
          <a:bodyPr wrap="square" rtlCol="0">
            <a:spAutoFit/>
          </a:bodyPr>
          <a:lstStyle/>
          <a:p>
            <a:r>
              <a:rPr lang="en-IN" sz="3500" dirty="0"/>
              <a:t>A Study on Triggers &amp; Frictions: Airbnb Application</a:t>
            </a:r>
          </a:p>
        </p:txBody>
      </p:sp>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2084857" y="1709905"/>
            <a:ext cx="8022285" cy="2506961"/>
          </a:xfrm>
          <a:prstGeom prst="rect">
            <a:avLst/>
          </a:prstGeom>
        </p:spPr>
      </p:pic>
      <p:sp>
        <p:nvSpPr>
          <p:cNvPr id="9" name="TextBox 8">
            <a:extLst>
              <a:ext uri="{FF2B5EF4-FFF2-40B4-BE49-F238E27FC236}">
                <a16:creationId xmlns:a16="http://schemas.microsoft.com/office/drawing/2014/main" id="{7914419C-EA5A-43E5-9937-45E066D5EF8E}"/>
              </a:ext>
            </a:extLst>
          </p:cNvPr>
          <p:cNvSpPr txBox="1"/>
          <p:nvPr/>
        </p:nvSpPr>
        <p:spPr>
          <a:xfrm>
            <a:off x="1408064" y="5002052"/>
            <a:ext cx="9375872" cy="1129477"/>
          </a:xfrm>
          <a:prstGeom prst="rect">
            <a:avLst/>
          </a:prstGeom>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pPr algn="ctr"/>
            <a:r>
              <a:rPr lang="en-IN" dirty="0"/>
              <a:t>As frequent traveller, I want to book a house or apartment for my stay, so that I can be comfortable and feel at home during my vacation.</a:t>
            </a:r>
          </a:p>
        </p:txBody>
      </p:sp>
    </p:spTree>
    <p:extLst>
      <p:ext uri="{BB962C8B-B14F-4D97-AF65-F5344CB8AC3E}">
        <p14:creationId xmlns:p14="http://schemas.microsoft.com/office/powerpoint/2010/main" val="16679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5153553" y="33660"/>
            <a:ext cx="1888383" cy="590119"/>
          </a:xfrm>
          <a:prstGeom prst="rect">
            <a:avLst/>
          </a:prstGeom>
        </p:spPr>
      </p:pic>
      <p:sp>
        <p:nvSpPr>
          <p:cNvPr id="9" name="TextBox 8">
            <a:extLst>
              <a:ext uri="{FF2B5EF4-FFF2-40B4-BE49-F238E27FC236}">
                <a16:creationId xmlns:a16="http://schemas.microsoft.com/office/drawing/2014/main" id="{7914419C-EA5A-43E5-9937-45E066D5EF8E}"/>
              </a:ext>
            </a:extLst>
          </p:cNvPr>
          <p:cNvSpPr txBox="1"/>
          <p:nvPr/>
        </p:nvSpPr>
        <p:spPr>
          <a:xfrm>
            <a:off x="134635" y="410548"/>
            <a:ext cx="4488429" cy="6036905"/>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Creativity</a:t>
            </a:r>
          </a:p>
          <a:p>
            <a:endParaRPr lang="en-IN" sz="1800" dirty="0"/>
          </a:p>
          <a:p>
            <a:r>
              <a:rPr lang="en-IN" sz="1800" dirty="0"/>
              <a:t>After sign in/ sign up process, it open the explorer page, where user find it’s three main menus – Homes, Experiences, Restaurant. This page allow the user to scroll down through its News, Blogs and Sale </a:t>
            </a:r>
          </a:p>
          <a:p>
            <a:endParaRPr lang="en-IN" sz="1800" dirty="0"/>
          </a:p>
          <a:p>
            <a:r>
              <a:rPr lang="en-IN" sz="1800" dirty="0"/>
              <a:t>FRICTION: Usability</a:t>
            </a:r>
          </a:p>
          <a:p>
            <a:endParaRPr lang="en-IN" sz="1800" dirty="0"/>
          </a:p>
          <a:p>
            <a:r>
              <a:rPr lang="en-IN" sz="1800" dirty="0"/>
              <a:t>If the user need to find the home for booking , the search option is too small as compare to the list of news on explorer page. Some time user district from the goals. After entering the details such as date and number of guests, it again shows same explorer page with users selection of data. Instate of showing the list of Homes.</a:t>
            </a:r>
          </a:p>
        </p:txBody>
      </p:sp>
      <p:grpSp>
        <p:nvGrpSpPr>
          <p:cNvPr id="96" name="Group 95">
            <a:extLst>
              <a:ext uri="{FF2B5EF4-FFF2-40B4-BE49-F238E27FC236}">
                <a16:creationId xmlns:a16="http://schemas.microsoft.com/office/drawing/2014/main" id="{A565139D-5D34-489D-9546-6DD022C7AC62}"/>
              </a:ext>
            </a:extLst>
          </p:cNvPr>
          <p:cNvGrpSpPr/>
          <p:nvPr/>
        </p:nvGrpSpPr>
        <p:grpSpPr>
          <a:xfrm>
            <a:off x="7041936" y="1770547"/>
            <a:ext cx="2163600" cy="3243600"/>
            <a:chOff x="5388824" y="1067646"/>
            <a:chExt cx="2063470" cy="3012631"/>
          </a:xfrm>
        </p:grpSpPr>
        <p:sp>
          <p:nvSpPr>
            <p:cNvPr id="80" name="Shape 204">
              <a:extLst>
                <a:ext uri="{FF2B5EF4-FFF2-40B4-BE49-F238E27FC236}">
                  <a16:creationId xmlns:a16="http://schemas.microsoft.com/office/drawing/2014/main" id="{9D06CB1E-93BE-4D9B-995F-12C169B87F92}"/>
                </a:ext>
              </a:extLst>
            </p:cNvPr>
            <p:cNvSpPr/>
            <p:nvPr/>
          </p:nvSpPr>
          <p:spPr>
            <a:xfrm>
              <a:off x="5611897" y="3944960"/>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5388824" y="3952175"/>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5642389" y="1067646"/>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5661647" y="1082076"/>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5701769" y="1441380"/>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6192851" y="1258121"/>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6205692" y="1268220"/>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6210508" y="1272549"/>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6432572" y="1270928"/>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8"/>
            <a:stretch>
              <a:fillRect/>
            </a:stretch>
          </p:blipFill>
          <p:spPr>
            <a:xfrm>
              <a:off x="5696129" y="1443281"/>
              <a:ext cx="1519200" cy="22464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6351735" y="1268220"/>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6343710" y="3725626"/>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6353339" y="3732838"/>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6470493" y="3835287"/>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6353342" y="3835294"/>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167515"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Explore page</a:t>
            </a:r>
          </a:p>
        </p:txBody>
      </p:sp>
      <p:grpSp>
        <p:nvGrpSpPr>
          <p:cNvPr id="38" name="Group 37">
            <a:extLst>
              <a:ext uri="{FF2B5EF4-FFF2-40B4-BE49-F238E27FC236}">
                <a16:creationId xmlns:a16="http://schemas.microsoft.com/office/drawing/2014/main" id="{7E6B17A0-9D36-4FF8-8D79-349AFDAD376D}"/>
              </a:ext>
            </a:extLst>
          </p:cNvPr>
          <p:cNvGrpSpPr/>
          <p:nvPr/>
        </p:nvGrpSpPr>
        <p:grpSpPr>
          <a:xfrm>
            <a:off x="4707097" y="1770547"/>
            <a:ext cx="2194551" cy="3243800"/>
            <a:chOff x="3166280" y="527323"/>
            <a:chExt cx="2063470" cy="3012631"/>
          </a:xfrm>
        </p:grpSpPr>
        <p:sp>
          <p:nvSpPr>
            <p:cNvPr id="39" name="Shape 204">
              <a:extLst>
                <a:ext uri="{FF2B5EF4-FFF2-40B4-BE49-F238E27FC236}">
                  <a16:creationId xmlns:a16="http://schemas.microsoft.com/office/drawing/2014/main" id="{435BE70F-128B-41F0-80C5-333539D27839}"/>
                </a:ext>
              </a:extLst>
            </p:cNvPr>
            <p:cNvSpPr/>
            <p:nvPr/>
          </p:nvSpPr>
          <p:spPr>
            <a:xfrm>
              <a:off x="3389353" y="3404637"/>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3166280" y="3411852"/>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3419845" y="527323"/>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3439103" y="541753"/>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3479225" y="901057"/>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3970307" y="717798"/>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3"/>
            <a:stretch>
              <a:fillRect/>
            </a:stretch>
          </p:blipFill>
          <p:spPr>
            <a:xfrm>
              <a:off x="3477125" y="902958"/>
              <a:ext cx="1519852" cy="22464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3983148" y="727897"/>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3987964" y="732226"/>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4210028" y="730605"/>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4129191" y="727897"/>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4121166" y="3185303"/>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4130795" y="3192515"/>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4247949" y="3294964"/>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4130798" y="3294971"/>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920010" cy="325879"/>
          </a:xfrm>
          <a:prstGeom prst="wedgeRoundRectCallout">
            <a:avLst>
              <a:gd name="adj1" fmla="val -5188"/>
              <a:gd name="adj2" fmla="val -245597"/>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Home page</a:t>
            </a:r>
          </a:p>
        </p:txBody>
      </p:sp>
      <p:grpSp>
        <p:nvGrpSpPr>
          <p:cNvPr id="55" name="Group 54">
            <a:extLst>
              <a:ext uri="{FF2B5EF4-FFF2-40B4-BE49-F238E27FC236}">
                <a16:creationId xmlns:a16="http://schemas.microsoft.com/office/drawing/2014/main" id="{A292CC42-4B82-43DC-91D3-796A20C4B838}"/>
              </a:ext>
            </a:extLst>
          </p:cNvPr>
          <p:cNvGrpSpPr/>
          <p:nvPr/>
        </p:nvGrpSpPr>
        <p:grpSpPr>
          <a:xfrm>
            <a:off x="9345825" y="1770547"/>
            <a:ext cx="2163600" cy="3243600"/>
            <a:chOff x="5388824" y="1067646"/>
            <a:chExt cx="2063470" cy="3012631"/>
          </a:xfrm>
        </p:grpSpPr>
        <p:sp>
          <p:nvSpPr>
            <p:cNvPr id="56" name="Shape 204">
              <a:extLst>
                <a:ext uri="{FF2B5EF4-FFF2-40B4-BE49-F238E27FC236}">
                  <a16:creationId xmlns:a16="http://schemas.microsoft.com/office/drawing/2014/main" id="{D4E77F9E-F248-4A22-937D-CECBC51C7ADE}"/>
                </a:ext>
              </a:extLst>
            </p:cNvPr>
            <p:cNvSpPr/>
            <p:nvPr/>
          </p:nvSpPr>
          <p:spPr>
            <a:xfrm>
              <a:off x="5611897" y="3944960"/>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5388824" y="3952175"/>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5642389" y="1067646"/>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5661647" y="1082076"/>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5701769" y="1441380"/>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6192851" y="1258121"/>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6205692" y="1268220"/>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6210508" y="1272549"/>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6432572" y="1270928"/>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4"/>
            <a:stretch>
              <a:fillRect/>
            </a:stretch>
          </p:blipFill>
          <p:spPr>
            <a:xfrm>
              <a:off x="5699802" y="1438071"/>
              <a:ext cx="1517560" cy="2250278"/>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6351735" y="1268220"/>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6343710" y="3725626"/>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6353339" y="3732838"/>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6470493" y="3835287"/>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6353342" y="3835294"/>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714633" y="1328819"/>
            <a:ext cx="1426461" cy="370521"/>
          </a:xfrm>
          <a:prstGeom prst="wedgeRoundRectCallout">
            <a:avLst>
              <a:gd name="adj1" fmla="val -35326"/>
              <a:gd name="adj2" fmla="val 213053"/>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Again at Explore page with user data</a:t>
            </a:r>
          </a:p>
        </p:txBody>
      </p:sp>
    </p:spTree>
    <p:extLst>
      <p:ext uri="{BB962C8B-B14F-4D97-AF65-F5344CB8AC3E}">
        <p14:creationId xmlns:p14="http://schemas.microsoft.com/office/powerpoint/2010/main" val="17343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4419C-EA5A-43E5-9937-45E066D5EF8E}"/>
              </a:ext>
            </a:extLst>
          </p:cNvPr>
          <p:cNvSpPr txBox="1"/>
          <p:nvPr/>
        </p:nvSpPr>
        <p:spPr>
          <a:xfrm>
            <a:off x="134636" y="583612"/>
            <a:ext cx="4298280" cy="5690776"/>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Functionality</a:t>
            </a:r>
          </a:p>
          <a:p>
            <a:endParaRPr lang="en-IN" sz="1800" dirty="0"/>
          </a:p>
          <a:p>
            <a:r>
              <a:rPr lang="en-IN" sz="1800" dirty="0"/>
              <a:t>When user searching through list of Homes, able to save into favourite and would create own list as per user requirement. It provide very good view of property and amenities provided by host. Also at the bottom user can read reviews and rating of that property. </a:t>
            </a:r>
          </a:p>
          <a:p>
            <a:endParaRPr lang="en-IN" sz="1800" dirty="0"/>
          </a:p>
          <a:p>
            <a:r>
              <a:rPr lang="en-IN" sz="1800" dirty="0"/>
              <a:t>FRICTION: Functionality</a:t>
            </a:r>
          </a:p>
          <a:p>
            <a:endParaRPr lang="en-IN" sz="1800" dirty="0"/>
          </a:p>
          <a:p>
            <a:r>
              <a:rPr lang="en-IN" sz="1800" dirty="0"/>
              <a:t>If the user want to add multiple items in list before booking  to compare, it allows to do it. But when click on “Saved” button to see the saved  list, it shows just recent saved one item. </a:t>
            </a:r>
          </a:p>
        </p:txBody>
      </p:sp>
      <p:sp>
        <p:nvSpPr>
          <p:cNvPr id="80" name="Shape 204">
            <a:extLst>
              <a:ext uri="{FF2B5EF4-FFF2-40B4-BE49-F238E27FC236}">
                <a16:creationId xmlns:a16="http://schemas.microsoft.com/office/drawing/2014/main" id="{9D06CB1E-93BE-4D9B-995F-12C169B87F92}"/>
              </a:ext>
            </a:extLst>
          </p:cNvPr>
          <p:cNvSpPr/>
          <p:nvPr/>
        </p:nvSpPr>
        <p:spPr>
          <a:xfrm>
            <a:off x="7275834"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7041936"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7307805"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7327998"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7370067"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7884978"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7898443"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7903492"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8136332"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7"/>
          <a:stretch>
            <a:fillRect/>
          </a:stretch>
        </p:blipFill>
        <p:spPr>
          <a:xfrm>
            <a:off x="7362564" y="2107661"/>
            <a:ext cx="1594800" cy="24840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8051572"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8043158"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8053254"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8176093"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8053257"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728499"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Inside view of list</a:t>
            </a:r>
          </a:p>
        </p:txBody>
      </p:sp>
      <p:sp>
        <p:nvSpPr>
          <p:cNvPr id="39" name="Shape 204">
            <a:extLst>
              <a:ext uri="{FF2B5EF4-FFF2-40B4-BE49-F238E27FC236}">
                <a16:creationId xmlns:a16="http://schemas.microsoft.com/office/drawing/2014/main" id="{435BE70F-128B-41F0-80C5-333539D27839}"/>
              </a:ext>
            </a:extLst>
          </p:cNvPr>
          <p:cNvSpPr/>
          <p:nvPr/>
        </p:nvSpPr>
        <p:spPr>
          <a:xfrm>
            <a:off x="4944341" y="4868647"/>
            <a:ext cx="1957307" cy="145700"/>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4707097" y="4876415"/>
            <a:ext cx="330734" cy="111522"/>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4976770" y="1770547"/>
            <a:ext cx="1732009" cy="318786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4997251" y="1786084"/>
            <a:ext cx="1692754" cy="3149021"/>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5039922" y="2172959"/>
            <a:ext cx="1610827" cy="2420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5562199" y="1975638"/>
            <a:ext cx="59358" cy="50933"/>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2"/>
          <a:stretch>
            <a:fillRect/>
          </a:stretch>
        </p:blipFill>
        <p:spPr>
          <a:xfrm>
            <a:off x="5030968" y="2107686"/>
            <a:ext cx="1634922" cy="24840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5575856" y="1986512"/>
            <a:ext cx="30361" cy="276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5580978" y="1991173"/>
            <a:ext cx="26935" cy="21429"/>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5817149" y="1989427"/>
            <a:ext cx="5300"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5731176" y="1986512"/>
            <a:ext cx="282943" cy="27638"/>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5722642" y="4632482"/>
            <a:ext cx="264169" cy="234261"/>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5732882" y="4640248"/>
            <a:ext cx="245394" cy="217171"/>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5857479" y="4750558"/>
            <a:ext cx="120801" cy="108411"/>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5732886" y="4750566"/>
            <a:ext cx="245394" cy="108411"/>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920010" cy="325879"/>
          </a:xfrm>
          <a:prstGeom prst="wedgeRoundRectCallout">
            <a:avLst>
              <a:gd name="adj1" fmla="val -37505"/>
              <a:gd name="adj2" fmla="val -2490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Save to the favourite</a:t>
            </a:r>
          </a:p>
        </p:txBody>
      </p:sp>
      <p:sp>
        <p:nvSpPr>
          <p:cNvPr id="56" name="Shape 204">
            <a:extLst>
              <a:ext uri="{FF2B5EF4-FFF2-40B4-BE49-F238E27FC236}">
                <a16:creationId xmlns:a16="http://schemas.microsoft.com/office/drawing/2014/main" id="{D4E77F9E-F248-4A22-937D-CECBC51C7ADE}"/>
              </a:ext>
            </a:extLst>
          </p:cNvPr>
          <p:cNvSpPr/>
          <p:nvPr/>
        </p:nvSpPr>
        <p:spPr>
          <a:xfrm>
            <a:off x="9579723"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9345825"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9611694"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9631887"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9673956"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10188867"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10202332"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10207381"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10440221"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3"/>
          <a:stretch>
            <a:fillRect/>
          </a:stretch>
        </p:blipFill>
        <p:spPr>
          <a:xfrm>
            <a:off x="9668269" y="2085221"/>
            <a:ext cx="1594800" cy="2520000"/>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10355461"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10347047"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10357143"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10479982"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10357146"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781706" y="5129787"/>
            <a:ext cx="1426461" cy="370521"/>
          </a:xfrm>
          <a:prstGeom prst="wedgeRoundRectCallout">
            <a:avLst>
              <a:gd name="adj1" fmla="val -22741"/>
              <a:gd name="adj2" fmla="val -20633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Only one item in the list of saved</a:t>
            </a:r>
          </a:p>
        </p:txBody>
      </p:sp>
      <p:pic>
        <p:nvPicPr>
          <p:cNvPr id="55" name="Picture 54">
            <a:extLst>
              <a:ext uri="{FF2B5EF4-FFF2-40B4-BE49-F238E27FC236}">
                <a16:creationId xmlns:a16="http://schemas.microsoft.com/office/drawing/2014/main" id="{E1EA7BFE-A35D-4010-BCBD-CC6AD496D66F}"/>
              </a:ext>
            </a:extLst>
          </p:cNvPr>
          <p:cNvPicPr>
            <a:picLocks noChangeAspect="1"/>
          </p:cNvPicPr>
          <p:nvPr/>
        </p:nvPicPr>
        <p:blipFill>
          <a:blip r:embed="rId14"/>
          <a:stretch>
            <a:fillRect/>
          </a:stretch>
        </p:blipFill>
        <p:spPr>
          <a:xfrm>
            <a:off x="5153553" y="33660"/>
            <a:ext cx="1888383" cy="590119"/>
          </a:xfrm>
          <a:prstGeom prst="rect">
            <a:avLst/>
          </a:prstGeom>
        </p:spPr>
      </p:pic>
    </p:spTree>
    <p:extLst>
      <p:ext uri="{BB962C8B-B14F-4D97-AF65-F5344CB8AC3E}">
        <p14:creationId xmlns:p14="http://schemas.microsoft.com/office/powerpoint/2010/main" val="154737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4419C-EA5A-43E5-9937-45E066D5EF8E}"/>
              </a:ext>
            </a:extLst>
          </p:cNvPr>
          <p:cNvSpPr txBox="1"/>
          <p:nvPr/>
        </p:nvSpPr>
        <p:spPr>
          <a:xfrm>
            <a:off x="134635" y="335846"/>
            <a:ext cx="4568133" cy="6171541"/>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Creativity</a:t>
            </a:r>
          </a:p>
          <a:p>
            <a:endParaRPr lang="en-IN" sz="1800" dirty="0"/>
          </a:p>
          <a:p>
            <a:r>
              <a:rPr lang="en-IN" sz="1800" dirty="0"/>
              <a:t>When user finalised with the Home and ready to book, it is simple to do online payment options is available. It help  the user to connect with the Host, so that user would discuss the plan before reached out.</a:t>
            </a:r>
          </a:p>
          <a:p>
            <a:endParaRPr lang="en-IN" sz="1800" dirty="0"/>
          </a:p>
          <a:p>
            <a:r>
              <a:rPr lang="en-IN" sz="1800" dirty="0"/>
              <a:t>FRICTION: Usability</a:t>
            </a:r>
          </a:p>
          <a:p>
            <a:endParaRPr lang="en-IN" sz="1800" dirty="0"/>
          </a:p>
          <a:p>
            <a:r>
              <a:rPr lang="en-IN" sz="1800" dirty="0"/>
              <a:t>To complete the Booking process user go through the  5 steps and on 3 ed step, app shows the “Things to keep in mind” page. There are mention the facts like “No pets, Not suitable for Kids, No smoke detector in home”. This page would be mention on the home page of that property. So that it will save time of user, If user don’t agree on these facts. </a:t>
            </a:r>
          </a:p>
        </p:txBody>
      </p:sp>
      <p:sp>
        <p:nvSpPr>
          <p:cNvPr id="80" name="Shape 204">
            <a:extLst>
              <a:ext uri="{FF2B5EF4-FFF2-40B4-BE49-F238E27FC236}">
                <a16:creationId xmlns:a16="http://schemas.microsoft.com/office/drawing/2014/main" id="{9D06CB1E-93BE-4D9B-995F-12C169B87F92}"/>
              </a:ext>
            </a:extLst>
          </p:cNvPr>
          <p:cNvSpPr/>
          <p:nvPr/>
        </p:nvSpPr>
        <p:spPr>
          <a:xfrm>
            <a:off x="7275834"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7041936"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7307805"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7327998"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7370067"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7884978"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7898443"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7903492"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8136332"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7"/>
          <a:stretch>
            <a:fillRect/>
          </a:stretch>
        </p:blipFill>
        <p:spPr>
          <a:xfrm>
            <a:off x="7344931" y="2107661"/>
            <a:ext cx="1630800" cy="24840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8051572"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8043158"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8053254"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8176093"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8053257"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728499"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Friction page</a:t>
            </a:r>
          </a:p>
        </p:txBody>
      </p:sp>
      <p:sp>
        <p:nvSpPr>
          <p:cNvPr id="39" name="Shape 204">
            <a:extLst>
              <a:ext uri="{FF2B5EF4-FFF2-40B4-BE49-F238E27FC236}">
                <a16:creationId xmlns:a16="http://schemas.microsoft.com/office/drawing/2014/main" id="{435BE70F-128B-41F0-80C5-333539D27839}"/>
              </a:ext>
            </a:extLst>
          </p:cNvPr>
          <p:cNvSpPr/>
          <p:nvPr/>
        </p:nvSpPr>
        <p:spPr>
          <a:xfrm>
            <a:off x="4944341" y="4868647"/>
            <a:ext cx="1957307" cy="145700"/>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4707097" y="4876415"/>
            <a:ext cx="330734" cy="111522"/>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4976770" y="1770547"/>
            <a:ext cx="1732009" cy="318786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4997251" y="1786084"/>
            <a:ext cx="1692754" cy="3149021"/>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5039922" y="2172959"/>
            <a:ext cx="1610827" cy="2420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5562199" y="1975638"/>
            <a:ext cx="59358" cy="50933"/>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2"/>
          <a:stretch>
            <a:fillRect/>
          </a:stretch>
        </p:blipFill>
        <p:spPr>
          <a:xfrm>
            <a:off x="5022176" y="2107686"/>
            <a:ext cx="1630800" cy="24840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5575856" y="1986512"/>
            <a:ext cx="30361" cy="276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5580978" y="1991173"/>
            <a:ext cx="26935" cy="21429"/>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5817149" y="1989427"/>
            <a:ext cx="5300"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5731176" y="1986512"/>
            <a:ext cx="282943" cy="27638"/>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5722642" y="4632482"/>
            <a:ext cx="264169" cy="234261"/>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5732882" y="4640248"/>
            <a:ext cx="245394" cy="217171"/>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5857479" y="4750558"/>
            <a:ext cx="120801" cy="108411"/>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5732886" y="4750566"/>
            <a:ext cx="245394" cy="108411"/>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1005326" cy="325879"/>
          </a:xfrm>
          <a:prstGeom prst="wedgeRoundRectCallout">
            <a:avLst>
              <a:gd name="adj1" fmla="val -37505"/>
              <a:gd name="adj2" fmla="val -2490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Booking page</a:t>
            </a:r>
          </a:p>
        </p:txBody>
      </p:sp>
      <p:sp>
        <p:nvSpPr>
          <p:cNvPr id="56" name="Shape 204">
            <a:extLst>
              <a:ext uri="{FF2B5EF4-FFF2-40B4-BE49-F238E27FC236}">
                <a16:creationId xmlns:a16="http://schemas.microsoft.com/office/drawing/2014/main" id="{D4E77F9E-F248-4A22-937D-CECBC51C7ADE}"/>
              </a:ext>
            </a:extLst>
          </p:cNvPr>
          <p:cNvSpPr/>
          <p:nvPr/>
        </p:nvSpPr>
        <p:spPr>
          <a:xfrm>
            <a:off x="9579723"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9345825"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9611694"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9631887"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9673956"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10188867"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10202332"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10207381"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10440221"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3"/>
          <a:stretch>
            <a:fillRect/>
          </a:stretch>
        </p:blipFill>
        <p:spPr>
          <a:xfrm>
            <a:off x="9652314" y="2107661"/>
            <a:ext cx="1630800" cy="2484000"/>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10355461"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10347047"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10357143"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10479982"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10357146"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888537" y="5278121"/>
            <a:ext cx="1426461" cy="370521"/>
          </a:xfrm>
          <a:prstGeom prst="wedgeRoundRectCallout">
            <a:avLst>
              <a:gd name="adj1" fmla="val -25494"/>
              <a:gd name="adj2" fmla="val -2608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Get to know the Host of Home</a:t>
            </a:r>
          </a:p>
        </p:txBody>
      </p:sp>
      <p:pic>
        <p:nvPicPr>
          <p:cNvPr id="55" name="Picture 54">
            <a:extLst>
              <a:ext uri="{FF2B5EF4-FFF2-40B4-BE49-F238E27FC236}">
                <a16:creationId xmlns:a16="http://schemas.microsoft.com/office/drawing/2014/main" id="{7D4B9AC9-FB47-4871-BD3B-804BF9C75918}"/>
              </a:ext>
            </a:extLst>
          </p:cNvPr>
          <p:cNvPicPr>
            <a:picLocks noChangeAspect="1"/>
          </p:cNvPicPr>
          <p:nvPr/>
        </p:nvPicPr>
        <p:blipFill>
          <a:blip r:embed="rId14"/>
          <a:stretch>
            <a:fillRect/>
          </a:stretch>
        </p:blipFill>
        <p:spPr>
          <a:xfrm>
            <a:off x="5153553" y="33660"/>
            <a:ext cx="1888383" cy="590119"/>
          </a:xfrm>
          <a:prstGeom prst="rect">
            <a:avLst/>
          </a:prstGeom>
        </p:spPr>
      </p:pic>
    </p:spTree>
    <p:extLst>
      <p:ext uri="{BB962C8B-B14F-4D97-AF65-F5344CB8AC3E}">
        <p14:creationId xmlns:p14="http://schemas.microsoft.com/office/powerpoint/2010/main" val="391647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5151809" y="33080"/>
            <a:ext cx="1888383" cy="590119"/>
          </a:xfrm>
          <a:prstGeom prst="rect">
            <a:avLst/>
          </a:prstGeom>
        </p:spPr>
      </p:pic>
      <p:sp>
        <p:nvSpPr>
          <p:cNvPr id="55" name="TextBox 54">
            <a:extLst>
              <a:ext uri="{FF2B5EF4-FFF2-40B4-BE49-F238E27FC236}">
                <a16:creationId xmlns:a16="http://schemas.microsoft.com/office/drawing/2014/main" id="{FF2C524D-F9F3-431F-A4FB-FFF95E6E9F08}"/>
              </a:ext>
            </a:extLst>
          </p:cNvPr>
          <p:cNvSpPr txBox="1"/>
          <p:nvPr/>
        </p:nvSpPr>
        <p:spPr>
          <a:xfrm>
            <a:off x="334719" y="2120353"/>
            <a:ext cx="11522562" cy="3152873"/>
          </a:xfrm>
          <a:prstGeom prst="rect">
            <a:avLst/>
          </a:prstGeom>
        </p:spPr>
        <p:txBody>
          <a:bodyPr vert="horz" lIns="91440" tIns="45720" rIns="91440" bIns="45720" rtlCol="0">
            <a:no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3000" dirty="0"/>
              <a:t>Airbnb is widely used application for booking the Home during holiday. It help to make holidays more comfortable by providing  the Homes and apartments. It proves that developers use all possible scenario's and testing tools to be effective to satisfies the users requirements. This app does not have much friction except some suggestions.</a:t>
            </a:r>
          </a:p>
        </p:txBody>
      </p:sp>
      <p:sp>
        <p:nvSpPr>
          <p:cNvPr id="2" name="TextBox 1">
            <a:extLst>
              <a:ext uri="{FF2B5EF4-FFF2-40B4-BE49-F238E27FC236}">
                <a16:creationId xmlns:a16="http://schemas.microsoft.com/office/drawing/2014/main" id="{4170507D-9CD8-4FFD-AA44-649A3C5759D3}"/>
              </a:ext>
            </a:extLst>
          </p:cNvPr>
          <p:cNvSpPr txBox="1"/>
          <p:nvPr/>
        </p:nvSpPr>
        <p:spPr>
          <a:xfrm>
            <a:off x="67320" y="1217331"/>
            <a:ext cx="2249536" cy="553998"/>
          </a:xfrm>
          <a:prstGeom prst="rect">
            <a:avLst/>
          </a:prstGeom>
          <a:noFill/>
        </p:spPr>
        <p:txBody>
          <a:bodyPr wrap="square" rtlCol="0">
            <a:spAutoFit/>
          </a:bodyPr>
          <a:lstStyle/>
          <a:p>
            <a:pPr algn="ctr"/>
            <a:r>
              <a:rPr lang="en-IN" sz="3000" b="1" dirty="0"/>
              <a:t>Overview:</a:t>
            </a:r>
          </a:p>
        </p:txBody>
      </p:sp>
    </p:spTree>
    <p:extLst>
      <p:ext uri="{BB962C8B-B14F-4D97-AF65-F5344CB8AC3E}">
        <p14:creationId xmlns:p14="http://schemas.microsoft.com/office/powerpoint/2010/main" val="14954488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211</TotalTime>
  <Words>493</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 Antiqua</vt:lpstr>
      <vt:lpstr>Century Gothic</vt:lpstr>
      <vt:lpstr>Vapor Trail</vt:lpstr>
      <vt:lpstr>Task 1.3 Human Needs &amp; Motivations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1.3 Human Needs &amp; Motivations</dc:title>
  <dc:creator>vivek bombatkar</dc:creator>
  <cp:lastModifiedBy>vivek bombatkar</cp:lastModifiedBy>
  <cp:revision>72</cp:revision>
  <dcterms:created xsi:type="dcterms:W3CDTF">2019-04-03T10:25:25Z</dcterms:created>
  <dcterms:modified xsi:type="dcterms:W3CDTF">2019-04-04T09:53:04Z</dcterms:modified>
</cp:coreProperties>
</file>