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1" r:id="rId2"/>
  </p:sldMasterIdLst>
  <p:notesMasterIdLst>
    <p:notesMasterId r:id="rId10"/>
  </p:notesMasterIdLst>
  <p:handoutMasterIdLst>
    <p:handoutMasterId r:id="rId11"/>
  </p:handoutMasterIdLst>
  <p:sldIdLst>
    <p:sldId id="273" r:id="rId3"/>
    <p:sldId id="311" r:id="rId4"/>
    <p:sldId id="306" r:id="rId5"/>
    <p:sldId id="307" r:id="rId6"/>
    <p:sldId id="308" r:id="rId7"/>
    <p:sldId id="309" r:id="rId8"/>
    <p:sldId id="310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DB"/>
    <a:srgbClr val="663300"/>
    <a:srgbClr val="CC6600"/>
    <a:srgbClr val="FF99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3" autoAdjust="0"/>
    <p:restoredTop sz="87104" autoAdjust="0"/>
  </p:normalViewPr>
  <p:slideViewPr>
    <p:cSldViewPr>
      <p:cViewPr varScale="1">
        <p:scale>
          <a:sx n="74" d="100"/>
          <a:sy n="74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9B2BF9B-5351-461E-A518-62040ABB3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668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9691A52-59D1-486C-9868-F3CB7B491D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82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2247900"/>
            <a:ext cx="9144000" cy="1857375"/>
          </a:xfrm>
          <a:prstGeom prst="rect">
            <a:avLst/>
          </a:prstGeom>
          <a:gradFill>
            <a:gsLst>
              <a:gs pos="0">
                <a:srgbClr val="A3C1DB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39078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3108" y="4105292"/>
            <a:ext cx="6400800" cy="1752600"/>
          </a:xfrm>
        </p:spPr>
        <p:txBody>
          <a:bodyPr/>
          <a:lstStyle>
            <a:lvl1pPr marL="0" indent="0" algn="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54061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20" rIns="91439" bIns="45720">
            <a:spAutoFit/>
          </a:bodyPr>
          <a:lstStyle/>
          <a:p>
            <a:pPr algn="ctr" defTabSz="914302"/>
            <a:r>
              <a:rPr lang="de-DE" sz="1100" b="0" dirty="0">
                <a:latin typeface="+mn-lt"/>
              </a:rPr>
              <a:t>Institut für Simulation und </a:t>
            </a:r>
            <a:r>
              <a:rPr lang="de-DE" sz="1100" b="0" dirty="0" smtClean="0">
                <a:latin typeface="+mn-lt"/>
              </a:rPr>
              <a:t>Graphik,</a:t>
            </a:r>
            <a:r>
              <a:rPr lang="de-DE" sz="1100" b="0" baseline="0" dirty="0" smtClean="0">
                <a:latin typeface="+mn-lt"/>
              </a:rPr>
              <a:t> </a:t>
            </a:r>
            <a:r>
              <a:rPr lang="de-DE" sz="1100" b="0" dirty="0" smtClean="0">
                <a:latin typeface="+mn-lt"/>
              </a:rPr>
              <a:t>Otto-von-Guericke </a:t>
            </a:r>
            <a:r>
              <a:rPr lang="de-DE" sz="1100" b="0" dirty="0">
                <a:latin typeface="+mn-lt"/>
              </a:rPr>
              <a:t>Universität Magdeburg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8244409" y="6550247"/>
            <a:ext cx="883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fld id="{43C24BDB-0BC9-4C00-B279-CB5FB4B00A27}" type="slidenum">
              <a:rPr lang="de-DE" sz="1400" b="1" smtClean="0">
                <a:latin typeface="Calibri" pitchFamily="34" charset="0"/>
              </a:rPr>
              <a:pPr>
                <a:defRPr/>
              </a:pPr>
              <a:t>‹Nr.›</a:t>
            </a:fld>
            <a:r>
              <a:rPr lang="de-DE" sz="1400" b="1" dirty="0" smtClean="0">
                <a:latin typeface="Calibri" pitchFamily="34" charset="0"/>
              </a:rPr>
              <a:t>/7</a:t>
            </a:r>
            <a:endParaRPr lang="de-DE" sz="1400" b="1" dirty="0"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-35496" y="6551766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20" rIns="91439" bIns="45720">
            <a:spAutoFit/>
          </a:bodyPr>
          <a:lstStyle/>
          <a:p>
            <a:pPr algn="ctr" defTabSz="914302"/>
            <a:r>
              <a:rPr lang="de-DE" sz="1100" b="0" dirty="0">
                <a:latin typeface="+mn-lt"/>
              </a:rPr>
              <a:t>Institut für Simulation und </a:t>
            </a:r>
            <a:r>
              <a:rPr lang="de-DE" sz="1100" b="0" dirty="0" smtClean="0">
                <a:latin typeface="+mn-lt"/>
              </a:rPr>
              <a:t>Graphik,</a:t>
            </a:r>
            <a:r>
              <a:rPr lang="de-DE" sz="1100" b="0" baseline="0" dirty="0" smtClean="0">
                <a:latin typeface="+mn-lt"/>
              </a:rPr>
              <a:t> </a:t>
            </a:r>
            <a:r>
              <a:rPr lang="de-DE" sz="1100" b="0" dirty="0" smtClean="0">
                <a:latin typeface="+mn-lt"/>
              </a:rPr>
              <a:t>Otto-von-Guericke </a:t>
            </a:r>
            <a:r>
              <a:rPr lang="de-DE" sz="1100" b="0" dirty="0">
                <a:latin typeface="+mn-lt"/>
              </a:rPr>
              <a:t>Universität Magdeburg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285720" y="857233"/>
            <a:ext cx="8501122" cy="4948031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:\Material\VisLayout\new Vis-Logo\vis-logo_slid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1" y="6098932"/>
            <a:ext cx="1104900" cy="75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161925" y="28575"/>
            <a:ext cx="8772525" cy="504825"/>
          </a:xfrm>
          <a:ln>
            <a:noFill/>
          </a:ln>
        </p:spPr>
        <p:txBody>
          <a:bodyPr/>
          <a:lstStyle>
            <a:lvl1pPr algn="ctr">
              <a:buNone/>
              <a:defRPr sz="2800" baseline="0"/>
            </a:lvl1pPr>
          </a:lstStyle>
          <a:p>
            <a:pPr lvl="0"/>
            <a:r>
              <a:rPr lang="de-DE" dirty="0" smtClean="0"/>
              <a:t>Titel durch Klicken bearbeiten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>
          <a:xfrm>
            <a:off x="409576" y="885825"/>
            <a:ext cx="8382000" cy="503872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052513"/>
            <a:ext cx="770413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-24"/>
            <a:ext cx="9144000" cy="571500"/>
          </a:xfrm>
          <a:prstGeom prst="rect">
            <a:avLst/>
          </a:prstGeom>
          <a:solidFill>
            <a:srgbClr val="CBDB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284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HEADING ONE</a:t>
            </a:r>
          </a:p>
        </p:txBody>
      </p:sp>
      <p:sp>
        <p:nvSpPr>
          <p:cNvPr id="9" name="Rechteck 8"/>
          <p:cNvSpPr/>
          <p:nvPr userDrawn="1"/>
        </p:nvSpPr>
        <p:spPr>
          <a:xfrm rot="10800000">
            <a:off x="0" y="6500469"/>
            <a:ext cx="9144000" cy="357554"/>
          </a:xfrm>
          <a:prstGeom prst="rect">
            <a:avLst/>
          </a:prstGeom>
          <a:solidFill>
            <a:srgbClr val="CBDB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 rot="10800000" flipV="1">
            <a:off x="0" y="6500833"/>
            <a:ext cx="9144000" cy="0"/>
          </a:xfrm>
          <a:prstGeom prst="line">
            <a:avLst/>
          </a:prstGeom>
          <a:ln w="38100">
            <a:solidFill>
              <a:srgbClr val="5371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Calibri" pitchFamily="34" charset="0"/>
              </a:defRPr>
            </a:lvl1pPr>
          </a:lstStyle>
          <a:p>
            <a:pPr>
              <a:defRPr/>
            </a:pPr>
            <a:fld id="{9D87CB37-C916-4B9E-8875-4E610FDDB72D}" type="slidenum">
              <a:rPr lang="de-DE" smtClean="0"/>
              <a:pPr>
                <a:defRPr/>
              </a:pPr>
              <a:t>‹Nr.›</a:t>
            </a:fld>
            <a:r>
              <a:rPr lang="de-DE" dirty="0" smtClean="0"/>
              <a:t>/18</a:t>
            </a:r>
            <a:endParaRPr lang="de-DE" dirty="0"/>
          </a:p>
        </p:txBody>
      </p:sp>
      <p:pic>
        <p:nvPicPr>
          <p:cNvPr id="14" name="Picture 4" descr="M:\Material\VisLayout\new Vis-Logo\vis-logo_slide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6098931"/>
            <a:ext cx="1104900" cy="75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3C1DB"/>
        </a:buClr>
        <a:buChar char="•"/>
        <a:defRPr lang="de-DE" sz="2400" b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C1DB"/>
        </a:buClr>
        <a:buFont typeface="Wingdings" pitchFamily="2" charset="2"/>
        <a:buChar char="§"/>
        <a:defRPr lang="de-DE" sz="2200" b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3C1DB"/>
        </a:buClr>
        <a:buFont typeface="Calibri" pitchFamily="34" charset="0"/>
        <a:buChar char="»"/>
        <a:defRPr lang="de-DE" sz="2000" b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3C1DB"/>
        </a:buClr>
        <a:buFont typeface="Symbol" pitchFamily="18" charset="2"/>
        <a:buChar char="-"/>
        <a:defRPr lang="de-DE" sz="2000" b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3C1DB"/>
        </a:buClr>
        <a:buFont typeface="Symbol" pitchFamily="18" charset="2"/>
        <a:buChar char="-"/>
        <a:defRPr lang="de-DE" sz="2000" b="0" dirty="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 rot="10800000">
            <a:off x="0" y="6500446"/>
            <a:ext cx="9144000" cy="357554"/>
          </a:xfrm>
          <a:prstGeom prst="rect">
            <a:avLst/>
          </a:prstGeom>
          <a:solidFill>
            <a:srgbClr val="CBDB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232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HEADING ONE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052146"/>
            <a:ext cx="7704138" cy="49691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 rot="10800000" flipV="1">
            <a:off x="0" y="6500446"/>
            <a:ext cx="9144000" cy="0"/>
          </a:xfrm>
          <a:prstGeom prst="line">
            <a:avLst/>
          </a:prstGeom>
          <a:ln w="38100">
            <a:solidFill>
              <a:srgbClr val="5371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CBDB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0" y="654061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20" rIns="91439" bIns="45720">
            <a:spAutoFit/>
          </a:bodyPr>
          <a:lstStyle/>
          <a:p>
            <a:pPr algn="ctr" defTabSz="914302"/>
            <a:r>
              <a:rPr lang="de-DE" sz="1100" b="0" dirty="0">
                <a:latin typeface="+mn-lt"/>
              </a:rPr>
              <a:t>Institut für Simulation und </a:t>
            </a:r>
            <a:r>
              <a:rPr lang="de-DE" sz="1100" b="0" dirty="0" smtClean="0">
                <a:latin typeface="+mn-lt"/>
              </a:rPr>
              <a:t>Graphik,</a:t>
            </a:r>
            <a:r>
              <a:rPr lang="de-DE" sz="1100" b="0" baseline="0" dirty="0" smtClean="0">
                <a:latin typeface="+mn-lt"/>
              </a:rPr>
              <a:t> </a:t>
            </a:r>
            <a:r>
              <a:rPr lang="de-DE" sz="1100" b="0" dirty="0" smtClean="0">
                <a:latin typeface="+mn-lt"/>
              </a:rPr>
              <a:t>Otto-von-Guericke </a:t>
            </a:r>
            <a:r>
              <a:rPr lang="de-DE" sz="1100" b="0" dirty="0">
                <a:latin typeface="+mn-lt"/>
              </a:rPr>
              <a:t>Universität Magdeburg</a:t>
            </a: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356600" y="6529388"/>
            <a:ext cx="7844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022E737-CA2E-4E43-B761-DB0C4070D0F9}" type="slidenum">
              <a:rPr lang="de-DE" sz="1400" b="1">
                <a:latin typeface="Calibri" pitchFamily="34" charset="0"/>
              </a:rPr>
              <a:pPr>
                <a:defRPr/>
              </a:pPr>
              <a:t>‹Nr.›</a:t>
            </a:fld>
            <a:r>
              <a:rPr lang="de-DE" sz="1400" b="1" dirty="0" smtClean="0">
                <a:latin typeface="Calibri" pitchFamily="34" charset="0"/>
              </a:rPr>
              <a:t>/18</a:t>
            </a:r>
            <a:endParaRPr lang="de-DE" sz="1400" b="1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3718B"/>
        </a:buClr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3718B"/>
        </a:buClr>
        <a:buFont typeface="Symbol" pitchFamily="18" charset="2"/>
        <a:buChar char="-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3718B"/>
        </a:buClr>
        <a:buFont typeface="Wingdings" pitchFamily="2" charset="2"/>
        <a:buChar char="Ø"/>
        <a:defRPr b="1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b="1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VotierGedöns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André Henniger, Hans Ulrich </a:t>
            </a:r>
            <a:r>
              <a:rPr lang="de-DE" dirty="0" err="1" smtClean="0"/>
              <a:t>Bätjer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51520" y="692696"/>
            <a:ext cx="8280920" cy="49688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smtClean="0"/>
              <a:t>Beschreibung:</a:t>
            </a:r>
          </a:p>
          <a:p>
            <a:pPr lvl="2"/>
            <a:r>
              <a:rPr lang="de-DE" dirty="0" err="1" smtClean="0"/>
              <a:t>Votiersoftware</a:t>
            </a:r>
            <a:r>
              <a:rPr lang="de-DE" dirty="0" smtClean="0"/>
              <a:t> für die Uni</a:t>
            </a:r>
            <a:endParaRPr lang="de-DE" dirty="0" smtClean="0"/>
          </a:p>
          <a:p>
            <a:pPr lvl="2"/>
            <a:r>
              <a:rPr lang="de-DE" dirty="0" smtClean="0"/>
              <a:t>Möglichkeit Fächer zu verwalten</a:t>
            </a:r>
            <a:endParaRPr lang="de-DE" dirty="0" smtClean="0"/>
          </a:p>
          <a:p>
            <a:pPr lvl="2"/>
            <a:r>
              <a:rPr lang="de-DE" dirty="0" smtClean="0"/>
              <a:t>Zeigt erledigte, und noch zu erledigende Aufgaben an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AutoShape 2" descr="http://isgwww.cs.uni-magdeburg.de/cv/lehre/InteractiveSystems/wiki/lib/exe/fetch.php?media=projects:2012:temp_project:hell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 - 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51520" y="692696"/>
            <a:ext cx="8280920" cy="49688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smtClean="0"/>
              <a:t>Zielgruppe:</a:t>
            </a:r>
          </a:p>
          <a:p>
            <a:pPr lvl="2"/>
            <a:r>
              <a:rPr lang="de-DE" dirty="0" smtClean="0"/>
              <a:t>Studenten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r>
              <a:rPr lang="de-DE" dirty="0" smtClean="0"/>
              <a:t>Unterstützter Workflow:</a:t>
            </a:r>
          </a:p>
          <a:p>
            <a:pPr lvl="2"/>
            <a:r>
              <a:rPr lang="de-DE" dirty="0" smtClean="0"/>
              <a:t>PC</a:t>
            </a:r>
            <a:endParaRPr lang="de-DE" dirty="0" smtClean="0"/>
          </a:p>
          <a:p>
            <a:pPr lvl="2"/>
            <a:r>
              <a:rPr lang="de-DE" dirty="0" smtClean="0"/>
              <a:t>Tablet</a:t>
            </a:r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AutoShape 2" descr="http://isgwww.cs.uni-magdeburg.de/cv/lehre/InteractiveSystems/wiki/lib/exe/fetch.php?media=projects:2012:temp_project:hell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68760"/>
            <a:ext cx="4717217" cy="4758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 - Bedienung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51520" y="692696"/>
            <a:ext cx="8280920" cy="49688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err="1" smtClean="0"/>
              <a:t>Affordances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Beschriebene Buttons</a:t>
            </a:r>
            <a:endParaRPr lang="de-DE" dirty="0" smtClean="0"/>
          </a:p>
          <a:p>
            <a:pPr lvl="2"/>
            <a:r>
              <a:rPr lang="de-DE" dirty="0" err="1" smtClean="0"/>
              <a:t>Textbox</a:t>
            </a:r>
            <a:r>
              <a:rPr lang="de-DE" dirty="0" smtClean="0"/>
              <a:t> als Eingabefeld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r>
              <a:rPr lang="de-DE" dirty="0" smtClean="0"/>
              <a:t>Systemzustand:</a:t>
            </a:r>
          </a:p>
          <a:p>
            <a:pPr lvl="2"/>
            <a:r>
              <a:rPr lang="de-DE" dirty="0" smtClean="0"/>
              <a:t>Fachübersicht </a:t>
            </a:r>
          </a:p>
          <a:p>
            <a:pPr marL="914400" lvl="2" indent="0">
              <a:buNone/>
            </a:pPr>
            <a:r>
              <a:rPr lang="de-DE" dirty="0" smtClean="0"/>
              <a:t>+ Erstellen/Ändern</a:t>
            </a:r>
            <a:endParaRPr lang="de-DE" dirty="0" smtClean="0"/>
          </a:p>
          <a:p>
            <a:pPr lvl="2"/>
            <a:r>
              <a:rPr lang="de-DE" dirty="0" smtClean="0"/>
              <a:t>Übungsübersicht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r>
              <a:rPr lang="de-DE" dirty="0" err="1" smtClean="0"/>
              <a:t>Constraints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Keine leeren Fachnamen</a:t>
            </a:r>
            <a:endParaRPr lang="de-DE" dirty="0" smtClean="0"/>
          </a:p>
          <a:p>
            <a:pPr lvl="2"/>
            <a:r>
              <a:rPr lang="de-DE" dirty="0" smtClean="0"/>
              <a:t>Nur positive Zahlen als </a:t>
            </a:r>
          </a:p>
          <a:p>
            <a:pPr marL="914400" lvl="2" indent="0">
              <a:buNone/>
            </a:pPr>
            <a:r>
              <a:rPr lang="de-DE" dirty="0" smtClean="0"/>
              <a:t>Mengenangaben</a:t>
            </a:r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AutoShape 2" descr="http://isgwww.cs.uni-magdeburg.de/cv/lehre/InteractiveSystems/wiki/lib/exe/fetch.php?media=projects:2012:temp_project:hell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01" y="1173119"/>
            <a:ext cx="4645102" cy="47059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 -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51520" y="692696"/>
            <a:ext cx="8280920" cy="49688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smtClean="0"/>
              <a:t>Regularität/Reihenfolge:</a:t>
            </a:r>
          </a:p>
          <a:p>
            <a:pPr lvl="2"/>
            <a:r>
              <a:rPr lang="de-DE" dirty="0" smtClean="0"/>
              <a:t>Einheitliche Optik</a:t>
            </a:r>
          </a:p>
          <a:p>
            <a:pPr lvl="2"/>
            <a:r>
              <a:rPr lang="de-DE" dirty="0" smtClean="0"/>
              <a:t>Vom Fach gelangt man </a:t>
            </a:r>
          </a:p>
          <a:p>
            <a:pPr marL="914400" lvl="2" indent="0">
              <a:buNone/>
            </a:pPr>
            <a:r>
              <a:rPr lang="de-DE" dirty="0" smtClean="0"/>
              <a:t>zu den jeweiligen Übungen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r>
              <a:rPr lang="de-DE" dirty="0"/>
              <a:t>Vorhersagbarkeit:</a:t>
            </a:r>
          </a:p>
          <a:p>
            <a:pPr lvl="2"/>
            <a:r>
              <a:rPr lang="de-DE" dirty="0"/>
              <a:t>Buttons sind mit Tätigkeit </a:t>
            </a:r>
          </a:p>
          <a:p>
            <a:pPr marL="914400" lvl="2" indent="0">
              <a:buNone/>
            </a:pPr>
            <a:r>
              <a:rPr lang="de-DE" dirty="0"/>
              <a:t>beschriftet</a:t>
            </a:r>
          </a:p>
          <a:p>
            <a:pPr lvl="2"/>
            <a:r>
              <a:rPr lang="de-DE" dirty="0"/>
              <a:t>„Fach“-Button öffnet die </a:t>
            </a:r>
          </a:p>
          <a:p>
            <a:pPr marL="914400" lvl="2" indent="0">
              <a:buNone/>
            </a:pPr>
            <a:r>
              <a:rPr lang="de-DE" dirty="0"/>
              <a:t>Übungsübersicht des Faches</a:t>
            </a:r>
          </a:p>
          <a:p>
            <a:pPr lvl="2"/>
            <a:r>
              <a:rPr lang="de-DE" dirty="0"/>
              <a:t>Von oben nach unten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AutoShape 2" descr="http://isgwww.cs.uni-magdeburg.de/cv/lehre/InteractiveSystems/wiki/lib/exe/fetch.php?media=projects:2012:temp_project:hell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0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376" y="4205"/>
            <a:ext cx="9144000" cy="457200"/>
          </a:xfrm>
        </p:spPr>
        <p:txBody>
          <a:bodyPr/>
          <a:lstStyle/>
          <a:p>
            <a:r>
              <a:rPr lang="de-DE" dirty="0" smtClean="0"/>
              <a:t>Projektpräsentation -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251520" y="692696"/>
            <a:ext cx="8280920" cy="4968875"/>
          </a:xfrm>
          <a:prstGeom prst="rect">
            <a:avLst/>
          </a:prstGeom>
        </p:spPr>
        <p:txBody>
          <a:bodyPr/>
          <a:lstStyle/>
          <a:p>
            <a:pPr lvl="1"/>
            <a:r>
              <a:rPr lang="de-DE" dirty="0" smtClean="0"/>
              <a:t>Ökonomie:</a:t>
            </a:r>
          </a:p>
          <a:p>
            <a:pPr lvl="2"/>
            <a:r>
              <a:rPr lang="de-DE" dirty="0" smtClean="0"/>
              <a:t>Einfache Bedienung</a:t>
            </a:r>
          </a:p>
          <a:p>
            <a:pPr marL="914400" lvl="2" indent="0">
              <a:buNone/>
            </a:pPr>
            <a:r>
              <a:rPr lang="de-DE"/>
              <a:t>d</a:t>
            </a:r>
            <a:r>
              <a:rPr lang="de-DE" smtClean="0"/>
              <a:t>urch Buttons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r>
              <a:rPr lang="de-DE" dirty="0" smtClean="0"/>
              <a:t>Gruppierung:</a:t>
            </a:r>
          </a:p>
          <a:p>
            <a:pPr lvl="2"/>
            <a:r>
              <a:rPr lang="de-DE" dirty="0" smtClean="0"/>
              <a:t>Fächer</a:t>
            </a:r>
          </a:p>
          <a:p>
            <a:pPr lvl="2"/>
            <a:r>
              <a:rPr lang="de-DE" dirty="0" smtClean="0"/>
              <a:t>Übungen</a:t>
            </a:r>
            <a:endParaRPr lang="de-DE" dirty="0" smtClean="0"/>
          </a:p>
          <a:p>
            <a:pPr lvl="2"/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AutoShape 2" descr="http://isgwww.cs.uni-magdeburg.de/cv/lehre/InteractiveSystems/wiki/lib/exe/fetch.php?media=projects:2012:temp_project:hell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80728"/>
            <a:ext cx="5154028" cy="52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7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2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FF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E7E7"/>
      </a:accent6>
      <a:hlink>
        <a:srgbClr val="84C1FF"/>
      </a:hlink>
      <a:folHlink>
        <a:srgbClr val="808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1">
  <a:themeElements>
    <a:clrScheme name="Benutzerdefiniert 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FFFF"/>
      </a:accent2>
      <a:accent3>
        <a:srgbClr val="FFFFFF"/>
      </a:accent3>
      <a:accent4>
        <a:srgbClr val="000000"/>
      </a:accent4>
      <a:accent5>
        <a:srgbClr val="ADCAFF"/>
      </a:accent5>
      <a:accent6>
        <a:srgbClr val="5CE7E7"/>
      </a:accent6>
      <a:hlink>
        <a:srgbClr val="C00000"/>
      </a:hlink>
      <a:folHlink>
        <a:srgbClr val="808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FF9999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114</Words>
  <Application>Microsoft Office PowerPoint</Application>
  <PresentationFormat>Bildschirmpräsentation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Standarddesign</vt:lpstr>
      <vt:lpstr>Design1</vt:lpstr>
      <vt:lpstr>VotierGedöns</vt:lpstr>
      <vt:lpstr>Projektpräsentation</vt:lpstr>
      <vt:lpstr>Projektpräsentation - Nutzer</vt:lpstr>
      <vt:lpstr>Projektpräsentation - Bedienung</vt:lpstr>
      <vt:lpstr>Projektpräsentation - Interface</vt:lpstr>
      <vt:lpstr>Projektpräsentation - Interface</vt:lpstr>
      <vt:lpstr>Projektpräsentation</vt:lpstr>
    </vt:vector>
  </TitlesOfParts>
  <Company>FIN-ISG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Ragnar</dc:creator>
  <cp:lastModifiedBy>Arbeit</cp:lastModifiedBy>
  <cp:revision>1206</cp:revision>
  <dcterms:created xsi:type="dcterms:W3CDTF">2003-10-21T09:04:04Z</dcterms:created>
  <dcterms:modified xsi:type="dcterms:W3CDTF">2017-06-22T10:23:10Z</dcterms:modified>
</cp:coreProperties>
</file>