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2" r:id="rId1"/>
    <p:sldMasterId id="2147483663" r:id="rId2"/>
  </p:sldMasterIdLst>
  <p:notesMasterIdLst>
    <p:notesMasterId r:id="rId22"/>
  </p:notesMasterIdLst>
  <p:sldIdLst>
    <p:sldId id="256" r:id="rId3"/>
    <p:sldId id="257" r:id="rId4"/>
    <p:sldId id="271" r:id="rId5"/>
    <p:sldId id="258" r:id="rId6"/>
    <p:sldId id="259" r:id="rId7"/>
    <p:sldId id="272" r:id="rId8"/>
    <p:sldId id="274" r:id="rId9"/>
    <p:sldId id="275" r:id="rId10"/>
    <p:sldId id="276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70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f32117b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ff32117b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f32117b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ff32117b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f32117b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ff32117b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f32117b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1ff32117b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f32117b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ff32117b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f32117b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ff32117b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f32117b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ff32117b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1985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11ed58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2611ed58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f32117b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ff32117b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f32117b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ff32117b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7732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11ed58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2611ed58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2983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11ed58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2611ed58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241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11ed58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2611ed58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848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3908150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SzPts val="20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B102"/>
              </a:buClr>
              <a:buSzPts val="16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6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t="17809" b="17499"/>
          <a:stretch/>
        </p:blipFill>
        <p:spPr>
          <a:xfrm>
            <a:off x="7357375" y="457200"/>
            <a:ext cx="1474924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3357625"/>
            <a:ext cx="8520599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>
                <a:solidFill>
                  <a:srgbClr val="000000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>
                <a:solidFill>
                  <a:srgbClr val="000000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>
                <a:solidFill>
                  <a:srgbClr val="000000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>
                <a:solidFill>
                  <a:srgbClr val="000000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>
                <a:solidFill>
                  <a:srgbClr val="000000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>
                <a:solidFill>
                  <a:srgbClr val="000000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>
                <a:solidFill>
                  <a:srgbClr val="000000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785752" y="4847798"/>
            <a:ext cx="358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0875"/>
            <a:ext cx="7000222" cy="311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důraznění informací">
  <p:cSld name="zdůraznění informací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75" y="-22800"/>
            <a:ext cx="9144000" cy="740700"/>
          </a:xfrm>
          <a:prstGeom prst="rect">
            <a:avLst/>
          </a:prstGeom>
          <a:solidFill>
            <a:srgbClr val="6BB102"/>
          </a:solidFill>
          <a:ln w="9525" cap="flat" cmpd="sng">
            <a:solidFill>
              <a:srgbClr val="6BB1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106225" y="1000075"/>
            <a:ext cx="8520600" cy="3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SzPts val="2000"/>
              <a:buFont typeface="Arial"/>
              <a:buChar char="■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198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BB102"/>
              </a:buClr>
              <a:buSzPts val="16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D966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785752" y="4847798"/>
            <a:ext cx="3582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33474" y="1000075"/>
            <a:ext cx="1852275" cy="239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75" y="-22800"/>
            <a:ext cx="9144000" cy="740700"/>
          </a:xfrm>
          <a:prstGeom prst="rect">
            <a:avLst/>
          </a:prstGeom>
          <a:solidFill>
            <a:srgbClr val="6BB102"/>
          </a:solidFill>
          <a:ln w="9525" cap="flat" cmpd="sng">
            <a:solidFill>
              <a:srgbClr val="6BB1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BB10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BB10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785752" y="4847798"/>
            <a:ext cx="3582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75" y="-22800"/>
            <a:ext cx="9144000" cy="740700"/>
          </a:xfrm>
          <a:prstGeom prst="rect">
            <a:avLst/>
          </a:prstGeom>
          <a:solidFill>
            <a:srgbClr val="6BB102"/>
          </a:solidFill>
          <a:ln w="9525" cap="flat" cmpd="sng">
            <a:solidFill>
              <a:srgbClr val="6BB1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785752" y="4847798"/>
            <a:ext cx="3582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785752" y="4847798"/>
            <a:ext cx="3582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75" y="-22800"/>
            <a:ext cx="9144000" cy="740700"/>
          </a:xfrm>
          <a:prstGeom prst="rect">
            <a:avLst/>
          </a:prstGeom>
          <a:solidFill>
            <a:srgbClr val="6BB102"/>
          </a:solidFill>
          <a:ln w="9525" cap="flat" cmpd="sng">
            <a:solidFill>
              <a:srgbClr val="6BB1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06225" y="1000075"/>
            <a:ext cx="8520599" cy="36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SzPts val="2000"/>
              <a:buFont typeface="Arial"/>
              <a:buChar char="■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198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BB102"/>
              </a:buClr>
              <a:buSzPts val="16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D966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785752" y="4847798"/>
            <a:ext cx="3582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řechodový slajd">
  <p:cSld name="přechodový slajd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3402425" y="2209900"/>
            <a:ext cx="4266599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>
                <a:solidFill>
                  <a:srgbClr val="000000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>
                <a:solidFill>
                  <a:srgbClr val="000000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>
                <a:solidFill>
                  <a:srgbClr val="000000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>
                <a:solidFill>
                  <a:srgbClr val="000000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>
                <a:solidFill>
                  <a:srgbClr val="000000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>
                <a:solidFill>
                  <a:srgbClr val="000000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>
                <a:solidFill>
                  <a:srgbClr val="000000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t="17809" b="17499"/>
          <a:stretch/>
        </p:blipFill>
        <p:spPr>
          <a:xfrm>
            <a:off x="7310825" y="457200"/>
            <a:ext cx="1474924" cy="39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10321">
            <a:off x="-92274" y="1931975"/>
            <a:ext cx="2560223" cy="331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785752" y="4847798"/>
            <a:ext cx="3582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důraznění informací">
  <p:cSld name="zdůraznění informací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75" y="-22800"/>
            <a:ext cx="9144000" cy="740700"/>
          </a:xfrm>
          <a:prstGeom prst="rect">
            <a:avLst/>
          </a:prstGeom>
          <a:solidFill>
            <a:srgbClr val="6BB102"/>
          </a:solidFill>
          <a:ln w="9525" cap="flat" cmpd="sng">
            <a:solidFill>
              <a:srgbClr val="6BB1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06225" y="1000075"/>
            <a:ext cx="8520599" cy="36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SzPts val="2000"/>
              <a:buFont typeface="Arial"/>
              <a:buChar char="■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198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BB102"/>
              </a:buClr>
              <a:buSzPts val="16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D966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33474" y="1000075"/>
            <a:ext cx="1852275" cy="239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785752" y="4847798"/>
            <a:ext cx="3582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75" y="-22800"/>
            <a:ext cx="9144000" cy="740700"/>
          </a:xfrm>
          <a:prstGeom prst="rect">
            <a:avLst/>
          </a:prstGeom>
          <a:solidFill>
            <a:srgbClr val="6BB102"/>
          </a:solidFill>
          <a:ln w="9525" cap="flat" cmpd="sng">
            <a:solidFill>
              <a:srgbClr val="6BB1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BB10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BB10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785752" y="4847798"/>
            <a:ext cx="3582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75" y="-22800"/>
            <a:ext cx="9144000" cy="740700"/>
          </a:xfrm>
          <a:prstGeom prst="rect">
            <a:avLst/>
          </a:prstGeom>
          <a:solidFill>
            <a:srgbClr val="6BB102"/>
          </a:solidFill>
          <a:ln w="9525" cap="flat" cmpd="sng">
            <a:solidFill>
              <a:srgbClr val="6BB1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785752" y="4847798"/>
            <a:ext cx="3582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785752" y="4847798"/>
            <a:ext cx="3582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75" y="-22800"/>
            <a:ext cx="9144000" cy="740700"/>
          </a:xfrm>
          <a:prstGeom prst="rect">
            <a:avLst/>
          </a:prstGeom>
          <a:solidFill>
            <a:srgbClr val="6BB102"/>
          </a:solidFill>
          <a:ln w="9525" cap="flat" cmpd="sng">
            <a:solidFill>
              <a:srgbClr val="6BB1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106225" y="1000075"/>
            <a:ext cx="8520600" cy="3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SzPts val="2000"/>
              <a:buFont typeface="Arial"/>
              <a:buChar char="■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198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BB102"/>
              </a:buClr>
              <a:buSzPts val="16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D966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785752" y="4847798"/>
            <a:ext cx="3582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řechodový slajd">
  <p:cSld name="přechodový slajd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785752" y="4847798"/>
            <a:ext cx="3582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3402425" y="2209900"/>
            <a:ext cx="42666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>
                <a:solidFill>
                  <a:srgbClr val="000000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>
                <a:solidFill>
                  <a:srgbClr val="000000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>
                <a:solidFill>
                  <a:srgbClr val="000000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>
                <a:solidFill>
                  <a:srgbClr val="000000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>
                <a:solidFill>
                  <a:srgbClr val="000000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>
                <a:solidFill>
                  <a:srgbClr val="000000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>
                <a:solidFill>
                  <a:srgbClr val="000000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 t="17809" b="17499"/>
          <a:stretch/>
        </p:blipFill>
        <p:spPr>
          <a:xfrm>
            <a:off x="7310825" y="457200"/>
            <a:ext cx="1474924" cy="39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10321">
            <a:off x="-92274" y="1931975"/>
            <a:ext cx="2560224" cy="33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59300" y="1000075"/>
            <a:ext cx="8520599" cy="36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SzPts val="2000"/>
              <a:buFont typeface="Arial"/>
              <a:buChar char="■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198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BB102"/>
              </a:buClr>
              <a:buSzPts val="16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D966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85752" y="4847798"/>
            <a:ext cx="3582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785752" y="4847798"/>
            <a:ext cx="3582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59300" y="1000075"/>
            <a:ext cx="8520600" cy="3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SzPts val="2000"/>
              <a:buFont typeface="Arial"/>
              <a:buChar char="■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198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BB102"/>
              </a:buClr>
              <a:buSzPts val="16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D966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311700" y="3908150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Font typeface="Arial"/>
              <a:buNone/>
            </a:pPr>
            <a:r>
              <a:rPr lang="en-US" dirty="0"/>
              <a:t>David Bohmann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Font typeface="Arial"/>
              <a:buNone/>
            </a:pPr>
            <a:r>
              <a:rPr lang="cs" dirty="0"/>
              <a:t>14</a:t>
            </a:r>
            <a:r>
              <a:rPr lang="cs" sz="2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cs" sz="2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.201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311700" y="3357625"/>
            <a:ext cx="8520599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dirty="0"/>
              <a:t>Integration platform development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0" y="740250"/>
            <a:ext cx="8921700" cy="3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Font typeface="Arial"/>
              <a:buNone/>
            </a:pPr>
            <a:r>
              <a:rPr lang="cs" dirty="0"/>
              <a:t>ActiveMQ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dirty="0"/>
              <a:t>Saving and routing of messages among queues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cs" dirty="0"/>
              <a:t>DeadQueue – </a:t>
            </a:r>
            <a:r>
              <a:rPr lang="en-US" dirty="0"/>
              <a:t>if the sending of message fails</a:t>
            </a:r>
            <a:r>
              <a:rPr lang="cs" dirty="0"/>
              <a:t>, </a:t>
            </a:r>
            <a:r>
              <a:rPr lang="en-US" dirty="0"/>
              <a:t>can be repeated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/>
              <a:t>Karaf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-US" dirty="0"/>
              <a:t>Enables</a:t>
            </a:r>
            <a:r>
              <a:rPr lang="cs" dirty="0"/>
              <a:t> deploy </a:t>
            </a:r>
            <a:r>
              <a:rPr lang="en-US" dirty="0"/>
              <a:t>of </a:t>
            </a:r>
            <a:r>
              <a:rPr lang="cs" dirty="0"/>
              <a:t>plugin</a:t>
            </a:r>
            <a:r>
              <a:rPr lang="en-US" dirty="0"/>
              <a:t>s or custom </a:t>
            </a:r>
            <a:r>
              <a:rPr lang="cs" dirty="0"/>
              <a:t>ap</a:t>
            </a:r>
            <a:r>
              <a:rPr lang="en-US" dirty="0" err="1"/>
              <a:t>ps</a:t>
            </a:r>
            <a:r>
              <a:rPr lang="cs" dirty="0"/>
              <a:t> (monitor</a:t>
            </a:r>
            <a:r>
              <a:rPr lang="en-US" dirty="0" err="1"/>
              <a:t>ing</a:t>
            </a:r>
            <a:r>
              <a:rPr lang="cs" dirty="0"/>
              <a:t> </a:t>
            </a:r>
            <a:r>
              <a:rPr lang="en-US" dirty="0"/>
              <a:t>c</a:t>
            </a:r>
            <a:r>
              <a:rPr lang="cs" dirty="0"/>
              <a:t>on</a:t>
            </a:r>
            <a:r>
              <a:rPr lang="en-US" dirty="0"/>
              <a:t>s</a:t>
            </a:r>
            <a:r>
              <a:rPr lang="cs" dirty="0"/>
              <a:t>ole)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cs" dirty="0"/>
              <a:t>JMX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-US" dirty="0"/>
              <a:t>Enables access to </a:t>
            </a:r>
            <a:r>
              <a:rPr lang="cs" dirty="0"/>
              <a:t>MBeans 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cs" dirty="0"/>
              <a:t>Monitor</a:t>
            </a:r>
            <a:r>
              <a:rPr lang="en-US" dirty="0" err="1"/>
              <a:t>ing</a:t>
            </a:r>
            <a:r>
              <a:rPr lang="cs" dirty="0"/>
              <a:t> </a:t>
            </a:r>
            <a:r>
              <a:rPr lang="en-US" dirty="0"/>
              <a:t>c</a:t>
            </a:r>
            <a:r>
              <a:rPr lang="cs" dirty="0"/>
              <a:t>on</a:t>
            </a:r>
            <a:r>
              <a:rPr lang="en-US" dirty="0"/>
              <a:t>s</a:t>
            </a:r>
            <a:r>
              <a:rPr lang="cs" dirty="0"/>
              <a:t>ole </a:t>
            </a:r>
            <a:r>
              <a:rPr lang="en-US" dirty="0" err="1"/>
              <a:t>recieves</a:t>
            </a:r>
            <a:r>
              <a:rPr lang="cs" dirty="0"/>
              <a:t> data </a:t>
            </a:r>
            <a:r>
              <a:rPr lang="en-US" dirty="0"/>
              <a:t>from</a:t>
            </a:r>
            <a:r>
              <a:rPr lang="cs" dirty="0"/>
              <a:t> server </a:t>
            </a:r>
            <a:r>
              <a:rPr lang="en-US" dirty="0"/>
              <a:t>via</a:t>
            </a:r>
            <a:r>
              <a:rPr lang="cs" dirty="0"/>
              <a:t> Jolokia</a:t>
            </a:r>
            <a:r>
              <a:rPr lang="en-US" dirty="0"/>
              <a:t> library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s" dirty="0"/>
              <a:t>Freemarker</a:t>
            </a:r>
            <a:endParaRPr dirty="0"/>
          </a:p>
          <a:p>
            <a:pPr marL="457200" lvl="0" indent="-355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cs" dirty="0"/>
              <a:t>template language</a:t>
            </a:r>
            <a:endParaRPr dirty="0"/>
          </a:p>
          <a:p>
            <a:pPr marL="457200" lvl="0" indent="-355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dirty="0"/>
              <a:t>Parses</a:t>
            </a:r>
            <a:r>
              <a:rPr lang="cs" dirty="0"/>
              <a:t> XML a</a:t>
            </a:r>
            <a:r>
              <a:rPr lang="en-US" dirty="0" err="1"/>
              <a:t>nd</a:t>
            </a:r>
            <a:r>
              <a:rPr lang="cs" dirty="0"/>
              <a:t> </a:t>
            </a:r>
            <a:r>
              <a:rPr lang="en-US" dirty="0"/>
              <a:t>fills </a:t>
            </a:r>
            <a:r>
              <a:rPr lang="en-US" dirty="0" err="1"/>
              <a:t>exctracted</a:t>
            </a:r>
            <a:r>
              <a:rPr lang="cs" dirty="0"/>
              <a:t> </a:t>
            </a:r>
            <a:r>
              <a:rPr lang="en-US" dirty="0"/>
              <a:t>values to</a:t>
            </a:r>
            <a:r>
              <a:rPr lang="cs" dirty="0"/>
              <a:t> </a:t>
            </a:r>
            <a:r>
              <a:rPr lang="en-US" dirty="0"/>
              <a:t>predefined template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cs">
                <a:solidFill>
                  <a:schemeClr val="lt1"/>
                </a:solidFill>
              </a:rPr>
              <a:t>Middle-ware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763000" y="4847798"/>
            <a:ext cx="380952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cs" dirty="0">
                <a:solidFill>
                  <a:schemeClr val="lt1"/>
                </a:solidFill>
              </a:rPr>
              <a:t>Middle-ware</a:t>
            </a:r>
            <a:r>
              <a:rPr lang="en-US" dirty="0">
                <a:solidFill>
                  <a:schemeClr val="lt1"/>
                </a:solidFill>
              </a:rPr>
              <a:t> – definition of data flow in Java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8750300" y="4847798"/>
            <a:ext cx="393652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2" descr="01-routebuild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400" y="836750"/>
            <a:ext cx="5575200" cy="41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cs" dirty="0">
                <a:solidFill>
                  <a:schemeClr val="lt1"/>
                </a:solidFill>
              </a:rPr>
              <a:t>Middle-ware</a:t>
            </a:r>
            <a:r>
              <a:rPr lang="en-US" dirty="0">
                <a:solidFill>
                  <a:schemeClr val="lt1"/>
                </a:solidFill>
              </a:rPr>
              <a:t> – custom Processor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 txBox="1">
            <a:spLocks noGrp="1"/>
          </p:cNvSpPr>
          <p:nvPr>
            <p:ph type="sldNum" idx="12"/>
          </p:nvPr>
        </p:nvSpPr>
        <p:spPr>
          <a:xfrm>
            <a:off x="8756650" y="4847798"/>
            <a:ext cx="387302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3" descr="03-process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75" y="1017850"/>
            <a:ext cx="56578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265151" y="951350"/>
            <a:ext cx="3681000" cy="3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15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4008A"/>
              </a:buClr>
              <a:buSzPts val="2000"/>
              <a:buFont typeface="Arial"/>
              <a:buNone/>
            </a:pPr>
            <a:r>
              <a:rPr lang="en-US" dirty="0"/>
              <a:t>C</a:t>
            </a:r>
            <a:r>
              <a:rPr lang="cs" dirty="0"/>
              <a:t>onver</a:t>
            </a:r>
            <a:r>
              <a:rPr lang="en-US" dirty="0" err="1"/>
              <a:t>sion</a:t>
            </a:r>
            <a:r>
              <a:rPr lang="cs" dirty="0"/>
              <a:t> JSON </a:t>
            </a:r>
            <a:r>
              <a:rPr lang="en-US" dirty="0"/>
              <a:t>/</a:t>
            </a:r>
            <a:r>
              <a:rPr lang="cs" dirty="0"/>
              <a:t> XML</a:t>
            </a:r>
            <a:endParaRPr dirty="0"/>
          </a:p>
          <a:p>
            <a:pPr marL="342900" marR="0" lvl="0" indent="-215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4008A"/>
              </a:buClr>
              <a:buSzPts val="2000"/>
              <a:buFont typeface="Arial"/>
              <a:buNone/>
            </a:pPr>
            <a:r>
              <a:rPr lang="en-US" dirty="0"/>
              <a:t>From</a:t>
            </a:r>
            <a:r>
              <a:rPr lang="cs" dirty="0"/>
              <a:t> XML </a:t>
            </a:r>
            <a:r>
              <a:rPr lang="en-US" dirty="0"/>
              <a:t>t</a:t>
            </a:r>
            <a:r>
              <a:rPr lang="cs" dirty="0"/>
              <a:t>o JSON </a:t>
            </a:r>
            <a:r>
              <a:rPr lang="en-US" dirty="0"/>
              <a:t>via predefined </a:t>
            </a:r>
            <a:r>
              <a:rPr lang="cs" dirty="0"/>
              <a:t>freemarker </a:t>
            </a:r>
            <a:r>
              <a:rPr lang="en-US" dirty="0"/>
              <a:t>templates</a:t>
            </a:r>
            <a:endParaRPr dirty="0"/>
          </a:p>
          <a:p>
            <a:pPr marL="342900" marR="0" lvl="0" indent="-215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4008A"/>
              </a:buClr>
              <a:buSzPts val="2000"/>
              <a:buFont typeface="Arial"/>
              <a:buNone/>
            </a:pPr>
            <a:r>
              <a:rPr lang="en-US" dirty="0"/>
              <a:t>From</a:t>
            </a:r>
            <a:r>
              <a:rPr lang="cs" dirty="0"/>
              <a:t> JSON </a:t>
            </a:r>
            <a:r>
              <a:rPr lang="en-US" dirty="0"/>
              <a:t>t</a:t>
            </a:r>
            <a:r>
              <a:rPr lang="cs" dirty="0"/>
              <a:t>o XML </a:t>
            </a:r>
            <a:r>
              <a:rPr lang="en-US" dirty="0"/>
              <a:t>via </a:t>
            </a:r>
            <a:r>
              <a:rPr lang="cs" dirty="0"/>
              <a:t>X</a:t>
            </a:r>
            <a:r>
              <a:rPr lang="en-US" dirty="0"/>
              <a:t>S</a:t>
            </a:r>
            <a:r>
              <a:rPr lang="cs" dirty="0"/>
              <a:t>tream</a:t>
            </a:r>
            <a:r>
              <a:rPr lang="en-US" dirty="0"/>
              <a:t> library</a:t>
            </a:r>
            <a:endParaRPr dirty="0"/>
          </a:p>
          <a:p>
            <a:pPr marL="1270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4008A"/>
              </a:buClr>
              <a:buSzPts val="2000"/>
              <a:buFont typeface="Arial"/>
              <a:buNone/>
            </a:pPr>
            <a:endParaRPr dirty="0"/>
          </a:p>
          <a:p>
            <a:pPr marL="1270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4008A"/>
              </a:buClr>
              <a:buSzPts val="2000"/>
              <a:buFont typeface="Arial"/>
              <a:buNone/>
            </a:pPr>
            <a:endParaRPr dirty="0"/>
          </a:p>
        </p:txBody>
      </p:sp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cs" dirty="0"/>
              <a:t>Middle-ware</a:t>
            </a:r>
            <a:r>
              <a:rPr lang="en-US" dirty="0"/>
              <a:t> – </a:t>
            </a:r>
            <a:r>
              <a:rPr lang="en-US" dirty="0" err="1"/>
              <a:t>Freemarker</a:t>
            </a:r>
            <a:r>
              <a:rPr lang="en-US" dirty="0"/>
              <a:t> conversion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8763000" y="4847798"/>
            <a:ext cx="380952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4" descr="02-freemark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201" y="870300"/>
            <a:ext cx="3703612" cy="41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265150" y="951350"/>
            <a:ext cx="4905300" cy="3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15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4008A"/>
              </a:buClr>
              <a:buSzPts val="2000"/>
              <a:buFont typeface="Arial"/>
              <a:buNone/>
            </a:pPr>
            <a:r>
              <a:rPr lang="cs" dirty="0"/>
              <a:t>Log</a:t>
            </a:r>
            <a:r>
              <a:rPr lang="en-US" dirty="0" err="1"/>
              <a:t>ging</a:t>
            </a:r>
            <a:r>
              <a:rPr lang="cs" dirty="0"/>
              <a:t> </a:t>
            </a:r>
            <a:r>
              <a:rPr lang="en-US" dirty="0"/>
              <a:t>t</a:t>
            </a:r>
            <a:r>
              <a:rPr lang="cs" dirty="0"/>
              <a:t>o </a:t>
            </a:r>
            <a:r>
              <a:rPr lang="en-US" dirty="0"/>
              <a:t>database</a:t>
            </a:r>
            <a:endParaRPr dirty="0"/>
          </a:p>
          <a:p>
            <a:pPr marL="457200" marR="0" lvl="0" indent="-355599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-US" dirty="0"/>
              <a:t>In every data flow</a:t>
            </a:r>
            <a:r>
              <a:rPr lang="cs" dirty="0"/>
              <a:t> </a:t>
            </a:r>
            <a:r>
              <a:rPr lang="en-US" dirty="0"/>
              <a:t>and</a:t>
            </a:r>
            <a:r>
              <a:rPr lang="cs" dirty="0"/>
              <a:t> proces</a:t>
            </a:r>
            <a:r>
              <a:rPr lang="en-US" dirty="0"/>
              <a:t>s</a:t>
            </a:r>
            <a:r>
              <a:rPr lang="cs" dirty="0"/>
              <a:t>or</a:t>
            </a:r>
            <a:endParaRPr dirty="0"/>
          </a:p>
          <a:p>
            <a:pPr marL="457200" marR="0" lvl="0" indent="-355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cs" dirty="0"/>
              <a:t>JDBC </a:t>
            </a:r>
            <a:r>
              <a:rPr lang="en-US" dirty="0"/>
              <a:t>connection to</a:t>
            </a:r>
            <a:r>
              <a:rPr lang="cs" dirty="0"/>
              <a:t> MySQL</a:t>
            </a:r>
            <a:endParaRPr dirty="0"/>
          </a:p>
          <a:p>
            <a:pPr marL="342900" marR="0" lvl="0" indent="-215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4008A"/>
              </a:buClr>
              <a:buSzPts val="2000"/>
              <a:buFont typeface="Arial"/>
              <a:buNone/>
            </a:pPr>
            <a:r>
              <a:rPr lang="cs" dirty="0"/>
              <a:t>Monitoring </a:t>
            </a:r>
            <a:r>
              <a:rPr lang="en-US" dirty="0"/>
              <a:t>console</a:t>
            </a:r>
            <a:endParaRPr dirty="0"/>
          </a:p>
          <a:p>
            <a:pPr marL="457200" marR="0" lvl="0" indent="-355599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-US" dirty="0"/>
              <a:t>View of logs in database</a:t>
            </a:r>
            <a:endParaRPr dirty="0"/>
          </a:p>
          <a:p>
            <a:pPr marL="457200" marR="0" lvl="0" indent="-355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dirty="0"/>
              <a:t>Filter and advanced search</a:t>
            </a:r>
            <a:endParaRPr dirty="0"/>
          </a:p>
          <a:p>
            <a:pPr marL="457200" marR="0" lvl="0" indent="-355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dirty="0"/>
              <a:t>Access via </a:t>
            </a:r>
            <a:r>
              <a:rPr lang="en-US" dirty="0" err="1"/>
              <a:t>Jolokia</a:t>
            </a:r>
            <a:r>
              <a:rPr lang="en-US" dirty="0"/>
              <a:t> library</a:t>
            </a:r>
            <a:endParaRPr dirty="0"/>
          </a:p>
          <a:p>
            <a:pPr marL="1270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4008A"/>
              </a:buClr>
              <a:buSzPts val="2000"/>
              <a:buFont typeface="Arial"/>
              <a:buNone/>
            </a:pPr>
            <a:endParaRPr dirty="0"/>
          </a:p>
        </p:txBody>
      </p:sp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cs" dirty="0"/>
              <a:t>Monitoring </a:t>
            </a:r>
            <a:r>
              <a:rPr lang="en-US" dirty="0"/>
              <a:t>cons</a:t>
            </a:r>
            <a:r>
              <a:rPr lang="cs" dirty="0"/>
              <a:t>ole</a:t>
            </a:r>
            <a:r>
              <a:rPr lang="en-US" dirty="0"/>
              <a:t> – </a:t>
            </a:r>
            <a:r>
              <a:rPr lang="en-US" dirty="0" err="1"/>
              <a:t>Jolokia</a:t>
            </a:r>
            <a:r>
              <a:rPr lang="en-US" dirty="0"/>
              <a:t> access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8743950" y="4847798"/>
            <a:ext cx="400002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5" descr="06-joloki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850" y="870300"/>
            <a:ext cx="3668750" cy="3662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cs" dirty="0">
                <a:solidFill>
                  <a:schemeClr val="lt1"/>
                </a:solidFill>
              </a:rPr>
              <a:t>Monitoring </a:t>
            </a:r>
            <a:r>
              <a:rPr lang="en-US" dirty="0">
                <a:solidFill>
                  <a:schemeClr val="lt1"/>
                </a:solidFill>
              </a:rPr>
              <a:t>console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6"/>
          <p:cNvSpPr txBox="1">
            <a:spLocks noGrp="1"/>
          </p:cNvSpPr>
          <p:nvPr>
            <p:ph type="sldNum" idx="12"/>
          </p:nvPr>
        </p:nvSpPr>
        <p:spPr>
          <a:xfrm>
            <a:off x="8751325" y="4847800"/>
            <a:ext cx="3927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6" descr="04-konzo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38" y="863575"/>
            <a:ext cx="8123136" cy="412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cs" dirty="0">
                <a:solidFill>
                  <a:schemeClr val="lt1"/>
                </a:solidFill>
              </a:rPr>
              <a:t>Monitoring </a:t>
            </a:r>
            <a:r>
              <a:rPr lang="en-US" dirty="0">
                <a:solidFill>
                  <a:schemeClr val="lt1"/>
                </a:solidFill>
              </a:rPr>
              <a:t>console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7"/>
          <p:cNvSpPr txBox="1">
            <a:spLocks noGrp="1"/>
          </p:cNvSpPr>
          <p:nvPr>
            <p:ph type="sldNum" idx="12"/>
          </p:nvPr>
        </p:nvSpPr>
        <p:spPr>
          <a:xfrm>
            <a:off x="8744625" y="4847800"/>
            <a:ext cx="3993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7" descr="05-konzoledetai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00" y="877025"/>
            <a:ext cx="8073403" cy="41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265152" y="951349"/>
            <a:ext cx="8520600" cy="3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Font typeface="Arial"/>
              <a:buNone/>
            </a:pPr>
            <a:r>
              <a:rPr lang="cs" sz="2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XML</a:t>
            </a:r>
            <a:r>
              <a:rPr lang="cs" dirty="0"/>
              <a:t>,</a:t>
            </a:r>
            <a:r>
              <a:rPr lang="cs" sz="2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r>
              <a:rPr lang="cs" dirty="0"/>
              <a:t>,</a:t>
            </a:r>
            <a:r>
              <a:rPr lang="cs" sz="2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WSDL</a:t>
            </a:r>
            <a:r>
              <a:rPr lang="cs" dirty="0"/>
              <a:t>,</a:t>
            </a:r>
            <a:r>
              <a:rPr lang="cs" sz="2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SOAP</a:t>
            </a:r>
            <a:r>
              <a:rPr lang="cs" dirty="0"/>
              <a:t>,</a:t>
            </a:r>
            <a:r>
              <a:rPr lang="cs" sz="2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REST</a:t>
            </a:r>
            <a:r>
              <a:rPr lang="cs" dirty="0"/>
              <a:t>,</a:t>
            </a:r>
            <a:r>
              <a:rPr lang="cs" sz="2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endParaRPr lang="en-US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Font typeface="Arial"/>
              <a:buNone/>
            </a:pPr>
            <a:r>
              <a:rPr lang="cs" dirty="0"/>
              <a:t>Camel, ActiveMQ, Karaf, JMX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Font typeface="Arial"/>
              <a:buNone/>
            </a:pPr>
            <a:r>
              <a:rPr lang="cs" dirty="0"/>
              <a:t>MySQL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Font typeface="Arial"/>
              <a:buNone/>
            </a:pPr>
            <a:r>
              <a:rPr lang="cs" dirty="0"/>
              <a:t>Javascript, Angular, HTML5, CCS3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Font typeface="Arial"/>
              <a:buNone/>
            </a:pPr>
            <a:r>
              <a:rPr lang="cs" dirty="0"/>
              <a:t>Freemarker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dirty="0"/>
              <a:t>Synchron</a:t>
            </a:r>
            <a:r>
              <a:rPr lang="en-US" dirty="0" err="1"/>
              <a:t>ous</a:t>
            </a:r>
            <a:r>
              <a:rPr lang="cs" dirty="0"/>
              <a:t>/asynchron</a:t>
            </a:r>
            <a:r>
              <a:rPr lang="en-US" dirty="0" err="1"/>
              <a:t>ous</a:t>
            </a:r>
            <a:r>
              <a:rPr lang="cs" dirty="0"/>
              <a:t> </a:t>
            </a:r>
            <a:r>
              <a:rPr lang="en-US" dirty="0"/>
              <a:t>message delivery</a:t>
            </a:r>
            <a:endParaRPr dirty="0"/>
          </a:p>
          <a:p>
            <a:pPr marL="457200" lvl="0" indent="-355599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dirty="0"/>
              <a:t>After e-shop request wait for</a:t>
            </a:r>
            <a:r>
              <a:rPr lang="cs" dirty="0"/>
              <a:t> AX, </a:t>
            </a:r>
            <a:r>
              <a:rPr lang="en-US" dirty="0"/>
              <a:t>after</a:t>
            </a:r>
            <a:r>
              <a:rPr lang="cs" dirty="0"/>
              <a:t> AX</a:t>
            </a:r>
            <a:r>
              <a:rPr lang="en-US" dirty="0"/>
              <a:t> response</a:t>
            </a:r>
            <a:r>
              <a:rPr lang="cs" dirty="0"/>
              <a:t> </a:t>
            </a:r>
            <a:r>
              <a:rPr lang="en-US" dirty="0"/>
              <a:t>send confirmation and message to</a:t>
            </a:r>
            <a:r>
              <a:rPr lang="cs" dirty="0"/>
              <a:t> e</a:t>
            </a:r>
            <a:r>
              <a:rPr lang="en-US" dirty="0"/>
              <a:t>-</a:t>
            </a:r>
            <a:r>
              <a:rPr lang="cs" dirty="0"/>
              <a:t>shop</a:t>
            </a:r>
            <a:endParaRPr dirty="0"/>
          </a:p>
          <a:p>
            <a:pPr marL="457200" lvl="0" indent="-355599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dirty="0"/>
              <a:t>After</a:t>
            </a:r>
            <a:r>
              <a:rPr lang="cs" dirty="0"/>
              <a:t> AX</a:t>
            </a:r>
            <a:r>
              <a:rPr lang="en-US" dirty="0"/>
              <a:t> request</a:t>
            </a:r>
            <a:r>
              <a:rPr lang="cs" dirty="0"/>
              <a:t> </a:t>
            </a:r>
            <a:r>
              <a:rPr lang="en-US" dirty="0"/>
              <a:t>respond 200-</a:t>
            </a:r>
            <a:r>
              <a:rPr lang="cs" dirty="0"/>
              <a:t>OK</a:t>
            </a:r>
            <a:r>
              <a:rPr lang="en-US" dirty="0"/>
              <a:t> </a:t>
            </a:r>
            <a:r>
              <a:rPr lang="en-US" dirty="0" err="1"/>
              <a:t>immediatelly</a:t>
            </a:r>
            <a:r>
              <a:rPr lang="en-US" dirty="0"/>
              <a:t>,</a:t>
            </a:r>
            <a:r>
              <a:rPr lang="cs" dirty="0"/>
              <a:t> a</a:t>
            </a:r>
            <a:r>
              <a:rPr lang="en-US" dirty="0" err="1"/>
              <a:t>fter</a:t>
            </a:r>
            <a:r>
              <a:rPr lang="en-US" dirty="0"/>
              <a:t> parsing of message </a:t>
            </a:r>
            <a:r>
              <a:rPr lang="cs" dirty="0"/>
              <a:t> </a:t>
            </a:r>
            <a:r>
              <a:rPr lang="en-US" dirty="0"/>
              <a:t>send message to e-shop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Font typeface="Arial"/>
              <a:buNone/>
            </a:pPr>
            <a:endParaRPr dirty="0"/>
          </a:p>
        </p:txBody>
      </p:sp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dirty="0"/>
              <a:t>List of used technologies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 txBox="1">
            <a:spLocks noGrp="1"/>
          </p:cNvSpPr>
          <p:nvPr>
            <p:ph type="sldNum" idx="12"/>
          </p:nvPr>
        </p:nvSpPr>
        <p:spPr>
          <a:xfrm>
            <a:off x="8737925" y="4847800"/>
            <a:ext cx="4059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265152" y="951349"/>
            <a:ext cx="8520600" cy="3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Font typeface="Arial"/>
              <a:buNone/>
            </a:pPr>
            <a:r>
              <a:rPr lang="en-US" dirty="0"/>
              <a:t>Integration tests</a:t>
            </a:r>
            <a:endParaRPr dirty="0"/>
          </a:p>
          <a:p>
            <a:pPr marL="457200" marR="0" lvl="0" indent="-355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cs" dirty="0"/>
              <a:t>test</a:t>
            </a:r>
            <a:r>
              <a:rPr lang="en-US" dirty="0" err="1"/>
              <a:t>ing</a:t>
            </a:r>
            <a:r>
              <a:rPr lang="cs" dirty="0"/>
              <a:t>, </a:t>
            </a:r>
            <a:r>
              <a:rPr lang="en-US" dirty="0"/>
              <a:t>if</a:t>
            </a:r>
            <a:r>
              <a:rPr lang="cs" dirty="0"/>
              <a:t> </a:t>
            </a:r>
            <a:r>
              <a:rPr lang="en-US" dirty="0"/>
              <a:t>message</a:t>
            </a:r>
            <a:r>
              <a:rPr lang="cs" dirty="0"/>
              <a:t> </a:t>
            </a:r>
            <a:r>
              <a:rPr lang="en-US" dirty="0"/>
              <a:t>and confirmation are sent and received correctly</a:t>
            </a:r>
            <a:endParaRPr dirty="0"/>
          </a:p>
          <a:p>
            <a:pPr marL="457200" marR="0" lvl="0" indent="-355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cs" dirty="0"/>
              <a:t>SoapUI + mockserver: imit</a:t>
            </a:r>
            <a:r>
              <a:rPr lang="en-US" dirty="0" err="1"/>
              <a:t>ation</a:t>
            </a:r>
            <a:r>
              <a:rPr lang="en-US" dirty="0"/>
              <a:t> of e-shop and AX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tests</a:t>
            </a:r>
            <a:endParaRPr dirty="0"/>
          </a:p>
          <a:p>
            <a:pPr marL="457200" marR="0" lvl="0" indent="-355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cs" dirty="0"/>
              <a:t>JMeter </a:t>
            </a:r>
            <a:r>
              <a:rPr lang="en-US" dirty="0"/>
              <a:t>for simpler tests without need of </a:t>
            </a:r>
            <a:r>
              <a:rPr lang="en-US" dirty="0" err="1"/>
              <a:t>mockserver</a:t>
            </a:r>
            <a:endParaRPr lang="en-US" dirty="0"/>
          </a:p>
          <a:p>
            <a:pPr marL="457200" marR="0" lvl="0" indent="-355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dirty="0"/>
              <a:t>Creation of simple server</a:t>
            </a:r>
            <a:r>
              <a:rPr lang="cs" dirty="0"/>
              <a:t> (</a:t>
            </a:r>
            <a:r>
              <a:rPr lang="en-US" dirty="0"/>
              <a:t>only responds</a:t>
            </a:r>
            <a:r>
              <a:rPr lang="cs" dirty="0"/>
              <a:t> 200</a:t>
            </a:r>
            <a:r>
              <a:rPr lang="en-US" dirty="0"/>
              <a:t>-OK</a:t>
            </a:r>
            <a:r>
              <a:rPr lang="cs" dirty="0"/>
              <a:t>) a</a:t>
            </a:r>
            <a:r>
              <a:rPr lang="en-US" dirty="0" err="1"/>
              <a:t>nd</a:t>
            </a:r>
            <a:r>
              <a:rPr lang="cs" dirty="0"/>
              <a:t> s</a:t>
            </a:r>
            <a:r>
              <a:rPr lang="en-US" dirty="0"/>
              <a:t>c</a:t>
            </a:r>
            <a:r>
              <a:rPr lang="cs" dirty="0"/>
              <a:t>ript </a:t>
            </a:r>
            <a:r>
              <a:rPr lang="en-US" dirty="0"/>
              <a:t>that measures performance</a:t>
            </a:r>
            <a:r>
              <a:rPr lang="cs" dirty="0"/>
              <a:t> a</a:t>
            </a:r>
            <a:r>
              <a:rPr lang="en-US" dirty="0" err="1"/>
              <a:t>nd</a:t>
            </a:r>
            <a:r>
              <a:rPr lang="cs" dirty="0"/>
              <a:t> </a:t>
            </a:r>
            <a:r>
              <a:rPr lang="en-US" dirty="0"/>
              <a:t>queues via</a:t>
            </a:r>
            <a:r>
              <a:rPr lang="cs" dirty="0"/>
              <a:t> JMX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Font typeface="Arial"/>
              <a:buNone/>
            </a:pPr>
            <a:endParaRPr dirty="0"/>
          </a:p>
        </p:txBody>
      </p:sp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cs" dirty="0"/>
              <a:t>Test</a:t>
            </a:r>
            <a:r>
              <a:rPr lang="en-US" dirty="0" err="1"/>
              <a:t>ing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9"/>
          <p:cNvSpPr txBox="1">
            <a:spLocks noGrp="1"/>
          </p:cNvSpPr>
          <p:nvPr>
            <p:ph type="sldNum" idx="12"/>
          </p:nvPr>
        </p:nvSpPr>
        <p:spPr>
          <a:xfrm>
            <a:off x="8740900" y="4847800"/>
            <a:ext cx="4032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body" idx="1"/>
          </p:nvPr>
        </p:nvSpPr>
        <p:spPr>
          <a:xfrm>
            <a:off x="130225" y="1008075"/>
            <a:ext cx="8520600" cy="3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 for your attention</a:t>
            </a:r>
            <a:r>
              <a:rPr lang="cs" sz="3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dirty="0"/>
          </a:p>
        </p:txBody>
      </p:sp>
      <p:sp>
        <p:nvSpPr>
          <p:cNvPr id="185" name="Google Shape;185;p31"/>
          <p:cNvSpPr txBox="1">
            <a:spLocks noGrp="1"/>
          </p:cNvSpPr>
          <p:nvPr>
            <p:ph type="sldNum" idx="12"/>
          </p:nvPr>
        </p:nvSpPr>
        <p:spPr>
          <a:xfrm>
            <a:off x="8740900" y="4847800"/>
            <a:ext cx="4032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fld id="{00000000-1234-1234-1234-123412341234}" type="slidenum">
              <a:rPr lang="c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10409">
            <a:off x="6126527" y="1457254"/>
            <a:ext cx="2560193" cy="331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0" y="951349"/>
            <a:ext cx="8520600" cy="3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4008A"/>
              </a:buClr>
              <a:buFont typeface="Arial"/>
              <a:buNone/>
            </a:pPr>
            <a:r>
              <a:rPr lang="cs" dirty="0"/>
              <a:t>Microsoft </a:t>
            </a:r>
            <a:r>
              <a:rPr lang="en-US" dirty="0"/>
              <a:t>Dynamix AX (Axapta)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-US" dirty="0"/>
              <a:t>Enterprise resource planning</a:t>
            </a:r>
            <a:r>
              <a:rPr lang="cs" dirty="0"/>
              <a:t> (ERP)</a:t>
            </a:r>
            <a:r>
              <a:rPr lang="en-US" dirty="0"/>
              <a:t> tool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4008A"/>
              </a:buClr>
              <a:buFont typeface="Arial"/>
              <a:buNone/>
            </a:pPr>
            <a:r>
              <a:rPr lang="cs" dirty="0"/>
              <a:t>Etnetera</a:t>
            </a:r>
            <a:r>
              <a:rPr lang="en-US" dirty="0"/>
              <a:t> a. s.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-US" dirty="0"/>
              <a:t>New e-shop development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4008A"/>
              </a:buClr>
              <a:buFont typeface="Arial"/>
              <a:buNone/>
            </a:pPr>
            <a:r>
              <a:rPr lang="en-US" dirty="0"/>
              <a:t>Existing</a:t>
            </a:r>
            <a:r>
              <a:rPr lang="cs" dirty="0"/>
              <a:t> middle-ware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cs" dirty="0"/>
              <a:t>JBoss + custom implementa</a:t>
            </a:r>
            <a:r>
              <a:rPr lang="en-US" dirty="0" err="1"/>
              <a:t>tion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4008A"/>
              </a:buClr>
              <a:buFont typeface="Arial"/>
              <a:buNone/>
            </a:pPr>
            <a:r>
              <a:rPr lang="en-US" dirty="0"/>
              <a:t>Our tasks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4008A"/>
              </a:buClr>
              <a:buFont typeface="Arial"/>
              <a:buNone/>
            </a:pPr>
            <a:r>
              <a:rPr lang="en-US" dirty="0"/>
              <a:t> -    Create new middle-ware that takes into account changes in AX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dirty="0"/>
              <a:t>      API and new e-shop</a:t>
            </a:r>
            <a:endParaRPr dirty="0"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dirty="0"/>
              <a:t>Customer’s project assignment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785752" y="4847798"/>
            <a:ext cx="3582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0" y="951349"/>
            <a:ext cx="8520600" cy="3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4008A"/>
              </a:buClr>
              <a:buFont typeface="Arial"/>
              <a:buNone/>
            </a:pPr>
            <a:endParaRPr dirty="0"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dirty="0"/>
              <a:t>ERP modules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785752" y="4847798"/>
            <a:ext cx="3582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A9FFA-8FC8-4BC4-A9A9-3B2CDE69D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24" y="951349"/>
            <a:ext cx="4849152" cy="365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9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0" y="951349"/>
            <a:ext cx="8520600" cy="3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Font typeface="Arial"/>
              <a:buNone/>
            </a:pPr>
            <a:r>
              <a:rPr lang="en-US" dirty="0"/>
              <a:t>Why</a:t>
            </a:r>
            <a:r>
              <a:rPr lang="cs" dirty="0"/>
              <a:t>?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dirty="0"/>
              <a:t>Completely new e-shop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dirty="0"/>
              <a:t>Changes in AX</a:t>
            </a:r>
            <a:r>
              <a:rPr lang="cs" dirty="0"/>
              <a:t> API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dirty="0"/>
              <a:t>Changes in data flows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What</a:t>
            </a:r>
            <a:r>
              <a:rPr lang="cs" dirty="0"/>
              <a:t>?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-US" dirty="0"/>
              <a:t>I</a:t>
            </a:r>
            <a:r>
              <a:rPr lang="cs" dirty="0"/>
              <a:t>mplementa</a:t>
            </a:r>
            <a:r>
              <a:rPr lang="en-US" dirty="0" err="1"/>
              <a:t>tion</a:t>
            </a:r>
            <a:r>
              <a:rPr lang="en-US" dirty="0"/>
              <a:t> of</a:t>
            </a:r>
            <a:r>
              <a:rPr lang="cs" dirty="0"/>
              <a:t> middle-ware</a:t>
            </a:r>
            <a:r>
              <a:rPr lang="en-US" dirty="0"/>
              <a:t> between</a:t>
            </a:r>
            <a:r>
              <a:rPr lang="cs" dirty="0"/>
              <a:t> e</a:t>
            </a:r>
            <a:r>
              <a:rPr lang="en-US" dirty="0"/>
              <a:t>-</a:t>
            </a:r>
            <a:r>
              <a:rPr lang="cs" dirty="0"/>
              <a:t>shop a</a:t>
            </a:r>
            <a:r>
              <a:rPr lang="en-US" dirty="0" err="1"/>
              <a:t>nd</a:t>
            </a:r>
            <a:r>
              <a:rPr lang="cs" dirty="0"/>
              <a:t> A</a:t>
            </a:r>
            <a:r>
              <a:rPr lang="en-US" dirty="0"/>
              <a:t>X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dirty="0"/>
              <a:t>Creation of monitoring console to monitor data flows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b="1" dirty="0"/>
              <a:t>Our choice of technology</a:t>
            </a:r>
            <a:endParaRPr b="1"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dirty="0"/>
              <a:t>Our tasks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785752" y="4847798"/>
            <a:ext cx="3582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0" y="740250"/>
            <a:ext cx="8921700" cy="3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Font typeface="Arial"/>
              <a:buNone/>
            </a:pPr>
            <a:r>
              <a:rPr lang="cs" dirty="0"/>
              <a:t>Apache Camel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cs" dirty="0"/>
              <a:t>Java framework </a:t>
            </a:r>
            <a:r>
              <a:rPr lang="en-US" dirty="0"/>
              <a:t>focused on easier</a:t>
            </a:r>
            <a:r>
              <a:rPr lang="cs" dirty="0"/>
              <a:t> integra</a:t>
            </a:r>
            <a:r>
              <a:rPr lang="en-US" dirty="0" err="1"/>
              <a:t>tion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dirty="0"/>
              <a:t>Concrete implementation of used</a:t>
            </a:r>
            <a:r>
              <a:rPr lang="cs" dirty="0"/>
              <a:t> EIP (Enterprise Integration Patterns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dirty="0"/>
              <a:t>Connects to wide</a:t>
            </a:r>
            <a:r>
              <a:rPr lang="cs" dirty="0"/>
              <a:t> spe</a:t>
            </a:r>
            <a:r>
              <a:rPr lang="en-US" dirty="0"/>
              <a:t>c</a:t>
            </a:r>
            <a:r>
              <a:rPr lang="cs" dirty="0"/>
              <a:t>trum </a:t>
            </a:r>
            <a:r>
              <a:rPr lang="en-US" dirty="0"/>
              <a:t>of </a:t>
            </a:r>
            <a:r>
              <a:rPr lang="cs" dirty="0"/>
              <a:t>transport</a:t>
            </a:r>
            <a:r>
              <a:rPr lang="en-US" dirty="0"/>
              <a:t>s</a:t>
            </a:r>
            <a:r>
              <a:rPr lang="cs" dirty="0"/>
              <a:t> (facebook, </a:t>
            </a:r>
            <a:r>
              <a:rPr lang="en-US" dirty="0" err="1"/>
              <a:t>Github</a:t>
            </a:r>
            <a:r>
              <a:rPr lang="cs" dirty="0"/>
              <a:t>, …)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dirty="0"/>
              <a:t>Easy use of</a:t>
            </a:r>
            <a:r>
              <a:rPr lang="cs" dirty="0"/>
              <a:t> DSL</a:t>
            </a:r>
            <a:r>
              <a:rPr lang="en-US" dirty="0"/>
              <a:t> (Domain Specific Language)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dirty="0"/>
              <a:t>Definition of data flows</a:t>
            </a:r>
            <a:endParaRPr dirty="0"/>
          </a:p>
          <a:p>
            <a:pPr lvl="0">
              <a:lnSpc>
                <a:spcPct val="100000"/>
              </a:lnSpc>
              <a:buChar char="-"/>
            </a:pPr>
            <a:r>
              <a:rPr lang="cs" dirty="0"/>
              <a:t>BeanBinding: </a:t>
            </a:r>
            <a:r>
              <a:rPr lang="en-US" dirty="0"/>
              <a:t>defines which methods are invoked and how the message is converted into the parameters of the methods.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cs" dirty="0"/>
              <a:t>WSDL</a:t>
            </a:r>
            <a:r>
              <a:rPr lang="en-US" dirty="0"/>
              <a:t> (Web Services Description Language)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dirty="0"/>
              <a:t>P</a:t>
            </a:r>
            <a:r>
              <a:rPr lang="cs" dirty="0"/>
              <a:t>roces</a:t>
            </a:r>
            <a:r>
              <a:rPr lang="en-US" dirty="0"/>
              <a:t>s</a:t>
            </a:r>
            <a:r>
              <a:rPr lang="cs" dirty="0"/>
              <a:t>or: </a:t>
            </a:r>
            <a:r>
              <a:rPr lang="en-US" dirty="0"/>
              <a:t>Custom definition of</a:t>
            </a:r>
            <a:r>
              <a:rPr lang="cs" dirty="0"/>
              <a:t> </a:t>
            </a:r>
            <a:r>
              <a:rPr lang="en-US" dirty="0"/>
              <a:t>conversion of the message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cs">
                <a:solidFill>
                  <a:schemeClr val="lt1"/>
                </a:solidFill>
              </a:rPr>
              <a:t>Middle-ware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785752" y="4847798"/>
            <a:ext cx="3582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0" y="740250"/>
            <a:ext cx="8921700" cy="3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Font typeface="Arial"/>
              <a:buNone/>
            </a:pP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Enterprise Integration Patterns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785752" y="4847798"/>
            <a:ext cx="3582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CC5BA-612E-4661-AF07-9E871C76BBD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48200" y="1086030"/>
            <a:ext cx="3928680" cy="297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33D98B-53F7-4574-A3AC-90497AD75B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134841" y="1003950"/>
            <a:ext cx="2378519" cy="3135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290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0" y="951349"/>
            <a:ext cx="8785752" cy="3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Font typeface="Arial"/>
              <a:buNone/>
            </a:pPr>
            <a:r>
              <a:rPr lang="en-US" dirty="0"/>
              <a:t>Message channel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1800" dirty="0"/>
              <a:t>Basic communication of two apps</a:t>
            </a:r>
          </a:p>
          <a:p>
            <a:pPr marL="10160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Message Router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-US" sz="1800" dirty="0"/>
              <a:t>Sends message from app to chosen other app</a:t>
            </a:r>
          </a:p>
          <a:p>
            <a:pPr marL="101601" lvl="0" indent="0">
              <a:lnSpc>
                <a:spcPct val="100000"/>
              </a:lnSpc>
              <a:buNone/>
            </a:pPr>
            <a:r>
              <a:rPr lang="en-US" dirty="0"/>
              <a:t>Message Translator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har char="-"/>
            </a:pPr>
            <a:r>
              <a:rPr lang="en-US" sz="1800" dirty="0"/>
              <a:t>Conversion from input message format to output message format</a:t>
            </a:r>
          </a:p>
          <a:p>
            <a:pPr marL="101601" lvl="0" indent="0">
              <a:lnSpc>
                <a:spcPct val="100000"/>
              </a:lnSpc>
              <a:buNone/>
            </a:pPr>
            <a:r>
              <a:rPr lang="en-US" dirty="0"/>
              <a:t>Dead Letter Channel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har char="-"/>
            </a:pPr>
            <a:r>
              <a:rPr lang="en-US" sz="1800" dirty="0"/>
              <a:t>Treatment of undelivered message</a:t>
            </a:r>
          </a:p>
          <a:p>
            <a:pPr marL="101601" lvl="0" indent="0">
              <a:lnSpc>
                <a:spcPct val="100000"/>
              </a:lnSpc>
              <a:buNone/>
            </a:pPr>
            <a:r>
              <a:rPr lang="en-US" dirty="0"/>
              <a:t>Guaranteed Delivery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har char="-"/>
            </a:pPr>
            <a:r>
              <a:rPr lang="en-US" sz="1800" dirty="0"/>
              <a:t>Confirmation about successful delivery of message</a:t>
            </a:r>
          </a:p>
          <a:p>
            <a:pPr marL="101601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n-US" dirty="0"/>
          </a:p>
          <a:p>
            <a:pPr marL="101601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</a:rPr>
              <a:t>Enterprise Integration Patterns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785752" y="4847798"/>
            <a:ext cx="3582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235D9-99B1-44B2-8338-6EC36817D6D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79020" y="979338"/>
            <a:ext cx="614160" cy="38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3581B-878E-4AE0-B2B4-B96E1CFA25F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779020" y="1679154"/>
            <a:ext cx="614160" cy="38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3E15C9-C5A9-42AB-B628-D0F96804400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779020" y="2378970"/>
            <a:ext cx="614160" cy="38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52D4E1-F833-41D4-9E4B-CE4EDBCB89F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815020" y="3078786"/>
            <a:ext cx="578160" cy="349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27FC4B-665A-4AB6-9BD2-2AEEABB4CAD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815020" y="3742602"/>
            <a:ext cx="578160" cy="349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949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0" y="951349"/>
            <a:ext cx="8520600" cy="3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Font typeface="Arial"/>
              <a:buNone/>
            </a:pPr>
            <a:r>
              <a:rPr lang="en-US" dirty="0"/>
              <a:t>Message Bus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1800" dirty="0"/>
              <a:t>Communication of more apps without effecting others</a:t>
            </a:r>
          </a:p>
          <a:p>
            <a:pPr marL="10160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Request Reply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-US" sz="1800" dirty="0"/>
              <a:t>Specifies where the delivery subsystem responds</a:t>
            </a:r>
          </a:p>
          <a:p>
            <a:pPr marL="101601" lvl="0" indent="0">
              <a:lnSpc>
                <a:spcPct val="100000"/>
              </a:lnSpc>
              <a:buNone/>
            </a:pPr>
            <a:r>
              <a:rPr lang="en-US" dirty="0"/>
              <a:t>Correlation Identifier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har char="-"/>
            </a:pPr>
            <a:r>
              <a:rPr lang="en-US" sz="1800" dirty="0"/>
              <a:t>How to assign response to concrete message</a:t>
            </a:r>
          </a:p>
          <a:p>
            <a:pPr marL="101601" lvl="0" indent="0">
              <a:lnSpc>
                <a:spcPct val="100000"/>
              </a:lnSpc>
              <a:buNone/>
            </a:pPr>
            <a:r>
              <a:rPr lang="en-US" dirty="0"/>
              <a:t>Event Message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har char="-"/>
            </a:pPr>
            <a:r>
              <a:rPr lang="en-US" sz="1800" dirty="0"/>
              <a:t>Describes the sending of messages between subsystems</a:t>
            </a:r>
          </a:p>
          <a:p>
            <a:pPr marL="101601" lvl="0" indent="0">
              <a:lnSpc>
                <a:spcPct val="100000"/>
              </a:lnSpc>
              <a:buNone/>
            </a:pPr>
            <a:r>
              <a:rPr lang="en-US" dirty="0"/>
              <a:t>Content Based Router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har char="-"/>
            </a:pPr>
            <a:r>
              <a:rPr lang="en-US" sz="1800" dirty="0"/>
              <a:t>Route message based on the content of the message</a:t>
            </a:r>
          </a:p>
          <a:p>
            <a:pPr marL="101601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n-US" dirty="0"/>
          </a:p>
          <a:p>
            <a:pPr marL="101601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</a:rPr>
              <a:t>Enterprise Integration Patterns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785752" y="4847798"/>
            <a:ext cx="3582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5E9B8-EA89-4FCE-A8B7-3F3C20A5E29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37649" y="1014849"/>
            <a:ext cx="578160" cy="349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DE1CF1-10E9-49A7-9A74-30E32DF5DA1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037649" y="1661940"/>
            <a:ext cx="578160" cy="349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6AAC33-2144-4824-BC11-19979DF4578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037649" y="2396970"/>
            <a:ext cx="578160" cy="349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4AB966-B807-4AC5-8BF0-4622053B742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037649" y="3132000"/>
            <a:ext cx="578160" cy="349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753F49-24BB-4E6A-ADEA-920C4AAB5B6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3037649" y="3715009"/>
            <a:ext cx="614160" cy="385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654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0" y="951349"/>
            <a:ext cx="8520600" cy="3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008A"/>
              </a:buClr>
              <a:buFont typeface="Arial"/>
              <a:buNone/>
            </a:pPr>
            <a:r>
              <a:rPr lang="en-US" dirty="0"/>
              <a:t>Splitter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1800" dirty="0"/>
              <a:t>Splits input message to parts</a:t>
            </a:r>
          </a:p>
          <a:p>
            <a:pPr marL="10160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Aggregator</a:t>
            </a:r>
            <a:endParaRPr dirty="0"/>
          </a:p>
          <a:p>
            <a:pPr marL="457200" marR="0" lvl="0" indent="-35559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-US" sz="1800" dirty="0"/>
              <a:t>Aggregates output message from parts to one</a:t>
            </a:r>
          </a:p>
          <a:p>
            <a:pPr marL="101601" lvl="0" indent="0">
              <a:lnSpc>
                <a:spcPct val="100000"/>
              </a:lnSpc>
              <a:buNone/>
            </a:pPr>
            <a:r>
              <a:rPr lang="en-US" dirty="0"/>
              <a:t>Content Enricher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har char="-"/>
            </a:pPr>
            <a:r>
              <a:rPr lang="en-US" sz="1800" dirty="0"/>
              <a:t>Adding data to message, that it doesn’t contain by default</a:t>
            </a:r>
          </a:p>
          <a:p>
            <a:pPr marL="101601" lvl="0" indent="0">
              <a:lnSpc>
                <a:spcPct val="100000"/>
              </a:lnSpc>
              <a:buNone/>
            </a:pPr>
            <a:r>
              <a:rPr lang="en-US" dirty="0"/>
              <a:t>Content Filter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har char="-"/>
            </a:pPr>
            <a:r>
              <a:rPr lang="en-US" sz="1800" dirty="0"/>
              <a:t>Removing some unneeded data from message</a:t>
            </a:r>
          </a:p>
          <a:p>
            <a:pPr marL="101601" lvl="0" indent="0">
              <a:lnSpc>
                <a:spcPct val="100000"/>
              </a:lnSpc>
              <a:buNone/>
            </a:pPr>
            <a:r>
              <a:rPr lang="en-US" dirty="0"/>
              <a:t>Log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Char char="-"/>
            </a:pPr>
            <a:r>
              <a:rPr lang="en-US" sz="1800" dirty="0"/>
              <a:t>Logging information about processing the message </a:t>
            </a:r>
          </a:p>
          <a:p>
            <a:pPr marL="101601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n-US" dirty="0"/>
          </a:p>
          <a:p>
            <a:pPr marL="101601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991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</a:rPr>
              <a:t>Enterprise Integration Patterns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785752" y="4847798"/>
            <a:ext cx="358200" cy="295800"/>
          </a:xfrm>
          <a:prstGeom prst="rect">
            <a:avLst/>
          </a:prstGeom>
          <a:solidFill>
            <a:srgbClr val="64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CFCC1-3D4F-49FF-BCD7-90EBE7352E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56649" y="1016900"/>
            <a:ext cx="614160" cy="38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07A6EC-AED8-42BF-8B7C-7B2DC74DF0C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656649" y="1702588"/>
            <a:ext cx="614160" cy="38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BD59AF-AAB2-43D4-AE06-CBF4870EF66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656649" y="2378970"/>
            <a:ext cx="614160" cy="38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24388C-0751-4105-BE7C-A886791D138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656649" y="3055352"/>
            <a:ext cx="614160" cy="38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7A25C2-9836-40BC-B0CE-4B7C303C33CB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656649" y="3741041"/>
            <a:ext cx="614160" cy="385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24237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613</Words>
  <Application>Microsoft Office PowerPoint</Application>
  <PresentationFormat>On-screen Show (16:9)</PresentationFormat>
  <Paragraphs>132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simple-light-2</vt:lpstr>
      <vt:lpstr>Simple Light</vt:lpstr>
      <vt:lpstr>Integration platform development</vt:lpstr>
      <vt:lpstr>Customer’s project assignment</vt:lpstr>
      <vt:lpstr>ERP modules</vt:lpstr>
      <vt:lpstr>Our tasks</vt:lpstr>
      <vt:lpstr>Middle-ware</vt:lpstr>
      <vt:lpstr>Enterprise Integration Patterns</vt:lpstr>
      <vt:lpstr>Enterprise Integration Patterns</vt:lpstr>
      <vt:lpstr>Enterprise Integration Patterns</vt:lpstr>
      <vt:lpstr>Enterprise Integration Patterns</vt:lpstr>
      <vt:lpstr>Middle-ware</vt:lpstr>
      <vt:lpstr>Middle-ware – definition of data flow in Java</vt:lpstr>
      <vt:lpstr>Middle-ware – custom Processor</vt:lpstr>
      <vt:lpstr>Middle-ware – Freemarker conversion</vt:lpstr>
      <vt:lpstr>Monitoring console – Jolokia access</vt:lpstr>
      <vt:lpstr>Monitoring console</vt:lpstr>
      <vt:lpstr>Monitoring console</vt:lpstr>
      <vt:lpstr>List of used technologies</vt:lpstr>
      <vt:lpstr>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platform</dc:title>
  <cp:lastModifiedBy>David Bohmann</cp:lastModifiedBy>
  <cp:revision>14</cp:revision>
  <dcterms:modified xsi:type="dcterms:W3CDTF">2018-11-14T12:18:37Z</dcterms:modified>
</cp:coreProperties>
</file>