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300" r:id="rId3"/>
    <p:sldId id="298" r:id="rId4"/>
    <p:sldId id="303" r:id="rId5"/>
    <p:sldId id="322" r:id="rId6"/>
    <p:sldId id="326" r:id="rId7"/>
    <p:sldId id="327" r:id="rId8"/>
    <p:sldId id="316" r:id="rId9"/>
    <p:sldId id="304" r:id="rId10"/>
    <p:sldId id="324" r:id="rId11"/>
    <p:sldId id="328" r:id="rId12"/>
    <p:sldId id="329" r:id="rId13"/>
    <p:sldId id="330" r:id="rId14"/>
    <p:sldId id="325" r:id="rId15"/>
    <p:sldId id="310" r:id="rId16"/>
    <p:sldId id="311" r:id="rId17"/>
    <p:sldId id="33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5226" userDrawn="1">
          <p15:clr>
            <a:srgbClr val="A4A3A4"/>
          </p15:clr>
        </p15:guide>
        <p15:guide id="3" orient="horz" pos="2868">
          <p15:clr>
            <a:srgbClr val="A4A3A4"/>
          </p15:clr>
        </p15:guide>
        <p15:guide id="4" orient="horz" pos="1116">
          <p15:clr>
            <a:srgbClr val="A4A3A4"/>
          </p15:clr>
        </p15:guide>
        <p15:guide id="5" orient="horz" pos="3204">
          <p15:clr>
            <a:srgbClr val="A4A3A4"/>
          </p15:clr>
        </p15:guide>
        <p15:guide id="6" orient="horz" pos="420">
          <p15:clr>
            <a:srgbClr val="A4A3A4"/>
          </p15:clr>
        </p15:guide>
        <p15:guide id="7" orient="horz" pos="372">
          <p15:clr>
            <a:srgbClr val="A4A3A4"/>
          </p15:clr>
        </p15:guide>
        <p15:guide id="8" orient="horz" pos="756">
          <p15:clr>
            <a:srgbClr val="A4A3A4"/>
          </p15:clr>
        </p15:guide>
        <p15:guide id="9" orient="horz" pos="2820">
          <p15:clr>
            <a:srgbClr val="A4A3A4"/>
          </p15:clr>
        </p15:guide>
        <p15:guide id="10" pos="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B4"/>
    <a:srgbClr val="00BAC8"/>
    <a:srgbClr val="00708E"/>
    <a:srgbClr val="002A36"/>
    <a:srgbClr val="006682"/>
    <a:srgbClr val="00808A"/>
    <a:srgbClr val="006986"/>
    <a:srgbClr val="003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80" autoAdjust="0"/>
  </p:normalViewPr>
  <p:slideViewPr>
    <p:cSldViewPr>
      <p:cViewPr>
        <p:scale>
          <a:sx n="150" d="100"/>
          <a:sy n="150" d="100"/>
        </p:scale>
        <p:origin x="248" y="656"/>
      </p:cViewPr>
      <p:guideLst>
        <p:guide orient="horz" pos="2348"/>
        <p:guide pos="5226"/>
        <p:guide orient="horz" pos="2868"/>
        <p:guide orient="horz" pos="1116"/>
        <p:guide orient="horz" pos="3204"/>
        <p:guide orient="horz" pos="420"/>
        <p:guide orient="horz" pos="372"/>
        <p:guide orient="horz" pos="756"/>
        <p:guide orient="horz" pos="2820"/>
        <p:guide pos="168"/>
      </p:guideLst>
    </p:cSldViewPr>
  </p:slideViewPr>
  <p:outlineViewPr>
    <p:cViewPr>
      <p:scale>
        <a:sx n="33" d="100"/>
        <a:sy n="33" d="100"/>
      </p:scale>
      <p:origin x="0" y="-71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>
        <p:scale>
          <a:sx n="264" d="100"/>
          <a:sy n="264" d="100"/>
        </p:scale>
        <p:origin x="1960" y="-77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black">
          <a:xfrm>
            <a:off x="1186996" y="8835259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latin typeface="Roboto Light" pitchFamily="2" charset="0"/>
                <a:ea typeface="Roboto Light" pitchFamily="2" charset="0"/>
              </a:rPr>
              <a:t>© 2016 Fair Isaac Corporation. Confidential. 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4430" y="8835259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tx2"/>
                </a:solidFill>
                <a:latin typeface="Roboto Light" pitchFamily="2" charset="0"/>
                <a:ea typeface="Roboto Light" pitchFamily="2" charset="0"/>
              </a:rPr>
              <a:pPr/>
              <a:t>‹#›</a:t>
            </a:fld>
            <a:endParaRPr lang="en-US" sz="600" dirty="0" smtClean="0">
              <a:solidFill>
                <a:schemeClr val="tx2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1" y="8763000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38600"/>
            <a:ext cx="5486400" cy="4343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  <a:endParaRPr 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black">
          <a:xfrm>
            <a:off x="1383792" y="8835259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latin typeface="Roboto Light" pitchFamily="2" charset="0"/>
                <a:ea typeface="Roboto Light" pitchFamily="2" charset="0"/>
              </a:rPr>
              <a:t>© 2016 Fair Isaac Corporation. Confidential. 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1226" y="8835259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tx2"/>
                </a:solidFill>
                <a:latin typeface="Roboto Light" pitchFamily="2" charset="0"/>
                <a:ea typeface="Roboto Light" pitchFamily="2" charset="0"/>
              </a:rPr>
              <a:pPr/>
              <a:t>‹#›</a:t>
            </a:fld>
            <a:endParaRPr lang="en-US" sz="600" dirty="0" smtClean="0">
              <a:solidFill>
                <a:schemeClr val="tx2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7" y="8763000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600"/>
      </a:spcBef>
      <a:defRPr sz="1050" kern="1200">
        <a:solidFill>
          <a:schemeClr val="tx1"/>
        </a:solidFill>
        <a:latin typeface="Roboto Regular" pitchFamily="2" charset="0"/>
        <a:ea typeface="Roboto Regular" pitchFamily="2" charset="0"/>
        <a:cs typeface="+mn-cs"/>
      </a:defRPr>
    </a:lvl1pPr>
    <a:lvl2pPr marL="171450" indent="-171450" algn="l" defTabSz="914400" rtl="0" eaLnBrk="1" latinLnBrk="0" hangingPunct="1">
      <a:lnSpc>
        <a:spcPct val="90000"/>
      </a:lnSpc>
      <a:spcBef>
        <a:spcPts val="600"/>
      </a:spcBef>
      <a:buClr>
        <a:schemeClr val="tx1"/>
      </a:buClr>
      <a:buFont typeface="Arial" panose="020B0604020202020204" pitchFamily="34" charset="0"/>
      <a:buChar char="•"/>
      <a:defRPr sz="1050" kern="1200">
        <a:solidFill>
          <a:schemeClr val="tx1"/>
        </a:solidFill>
        <a:latin typeface="Roboto Regular" pitchFamily="2" charset="0"/>
        <a:ea typeface="Roboto Regular" pitchFamily="2" charset="0"/>
        <a:cs typeface="+mn-cs"/>
      </a:defRPr>
    </a:lvl2pPr>
    <a:lvl3pPr marL="396875" indent="-174625" algn="l" defTabSz="914400" rtl="0" eaLnBrk="1" latinLnBrk="0" hangingPunct="1">
      <a:lnSpc>
        <a:spcPct val="90000"/>
      </a:lnSpc>
      <a:spcBef>
        <a:spcPts val="600"/>
      </a:spcBef>
      <a:buClr>
        <a:schemeClr val="tx1"/>
      </a:buClr>
      <a:buSzPct val="80000"/>
      <a:buFont typeface="Verdana" panose="020B0604030504040204" pitchFamily="34" charset="0"/>
      <a:buChar char="─"/>
      <a:defRPr sz="1050" kern="1200">
        <a:solidFill>
          <a:schemeClr val="tx1"/>
        </a:solidFill>
        <a:latin typeface="Roboto Regular" pitchFamily="2" charset="0"/>
        <a:ea typeface="Roboto Regular" pitchFamily="2" charset="0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600"/>
      </a:spcBef>
      <a:buClr>
        <a:schemeClr val="tx1"/>
      </a:buClr>
      <a:buFont typeface="Arial" panose="020B0604020202020204" pitchFamily="34" charset="0"/>
      <a:buChar char="•"/>
      <a:defRPr sz="1050" kern="1200">
        <a:solidFill>
          <a:schemeClr val="tx1"/>
        </a:solidFill>
        <a:latin typeface="Roboto Regular" pitchFamily="2" charset="0"/>
        <a:ea typeface="Roboto Regular" pitchFamily="2" charset="0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Roboto Regular" pitchFamily="2" charset="0"/>
        <a:ea typeface="Roboto Regular" pitchFamily="2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7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1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2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2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0" y="3352800"/>
            <a:ext cx="73152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0" i="0">
                <a:solidFill>
                  <a:srgbClr val="FFFFFF"/>
                </a:solidFill>
                <a:latin typeface="+mn-l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81000" y="2787550"/>
            <a:ext cx="2068900" cy="406265"/>
          </a:xfrm>
          <a:solidFill>
            <a:schemeClr val="bg1"/>
          </a:solidFill>
        </p:spPr>
        <p:txBody>
          <a:bodyPr wrap="none" lIns="64008" tIns="64008" rIns="64008" bIns="64008" anchor="b" anchorCtr="0">
            <a:spAutoFit/>
          </a:bodyPr>
          <a:lstStyle>
            <a:lvl1pPr marL="0" indent="0">
              <a:defRPr sz="2000" b="0" i="0">
                <a:solidFill>
                  <a:srgbClr val="5A5B5D"/>
                </a:solidFill>
                <a:latin typeface="+mj-lt"/>
                <a:cs typeface="Roboto Medium"/>
              </a:defRPr>
            </a:lvl1pPr>
          </a:lstStyle>
          <a:p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0999" y="3934460"/>
            <a:ext cx="3429000" cy="180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80999" y="4130040"/>
            <a:ext cx="3429000" cy="18004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rgbClr val="FFFFFF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Title, Company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gray">
          <a:xfrm>
            <a:off x="380999" y="4905956"/>
            <a:ext cx="5421013" cy="20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l" defTabSz="925513" fontAlgn="base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© 2016 </a:t>
            </a:r>
            <a:r>
              <a:rPr lang="en-US" sz="600" b="0" i="0" spc="0" dirty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Fair Isaac Corporation</a:t>
            </a: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. Confidential. </a:t>
            </a:r>
            <a:b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</a:b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This presentation is provided for the recipient only and cannot be reproduced or shared without Fair Isaac Corporation’s express consent.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69" y="209550"/>
            <a:ext cx="2001932" cy="3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7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047" y="285750"/>
            <a:ext cx="8385047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 bwMode="black">
          <a:xfrm>
            <a:off x="384047" y="1078992"/>
            <a:ext cx="8385048" cy="81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mtClean="0"/>
            </a:lvl1pPr>
            <a:lvl2pPr marL="515938" indent="-228600">
              <a:defRPr lang="en-US" smtClean="0"/>
            </a:lvl2pPr>
            <a:lvl3pPr>
              <a:defRPr lang="en-US" smtClean="0"/>
            </a:lvl3pPr>
            <a:lvl4pPr>
              <a:defRPr lang="en-US" dirty="0"/>
            </a:lvl4pPr>
          </a:lstStyle>
          <a:p>
            <a:pPr lvl="0"/>
            <a:r>
              <a:rPr lang="en-US" smtClean="0"/>
              <a:t>First level</a:t>
            </a:r>
          </a:p>
          <a:p>
            <a:pPr marL="519113" lvl="1"/>
            <a:r>
              <a:rPr lang="en-US" smtClean="0"/>
              <a:t>Second level</a:t>
            </a:r>
          </a:p>
          <a:p>
            <a:pPr marL="800100" lvl="2"/>
            <a:r>
              <a:rPr lang="en-US" smtClean="0"/>
              <a:t>Third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384048" y="605028"/>
            <a:ext cx="8385048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90000"/>
              </a:lnSpc>
              <a:buNone/>
              <a:defRPr sz="1600" b="0" i="0"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to </a:t>
            </a:r>
            <a:r>
              <a:rPr lang="en-US" smtClean="0"/>
              <a:t>Edit Subtitle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83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84048" y="605028"/>
            <a:ext cx="8385048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90000"/>
              </a:lnSpc>
              <a:buNone/>
              <a:defRPr sz="1600" b="0" i="0"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05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047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9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381000" y="1138428"/>
            <a:ext cx="4114800" cy="30120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dist="50800" dir="16200000" rotWithShape="0">
              <a:schemeClr val="accent2"/>
            </a:outerShdw>
          </a:effectLst>
        </p:spPr>
        <p:txBody>
          <a:bodyPr vert="horz" wrap="square" lIns="91440" tIns="91440" rIns="91440" bIns="91440" rtlCol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 marL="515938" indent="-228600"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Roboto Light"/>
              </a:defRPr>
            </a:lvl2pPr>
            <a:lvl3pPr marL="800100" indent="-171450">
              <a:defRPr lang="en-US" sz="1400" b="0" i="0" kern="1200" dirty="0">
                <a:solidFill>
                  <a:schemeClr val="tx2"/>
                </a:solidFill>
                <a:latin typeface="+mn-lt"/>
                <a:ea typeface="+mn-ea"/>
                <a:cs typeface="Roboto Light"/>
              </a:defRPr>
            </a:lvl3pPr>
            <a:lvl4pPr>
              <a:defRPr lang="en-US" sz="1200" kern="1200" dirty="0">
                <a:solidFill>
                  <a:schemeClr val="tx2"/>
                </a:solidFill>
                <a:latin typeface="Roboto Light"/>
                <a:ea typeface="+mn-ea"/>
                <a:cs typeface="Roboto Light"/>
              </a:defRPr>
            </a:lvl4pPr>
          </a:lstStyle>
          <a:p>
            <a:pPr lvl="0"/>
            <a:r>
              <a:rPr lang="en-US" smtClean="0"/>
              <a:t>First level</a:t>
            </a:r>
          </a:p>
          <a:p>
            <a:pPr marL="519113" lvl="1" indent="-231775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</a:pPr>
            <a:r>
              <a:rPr lang="en-US" dirty="0" smtClean="0"/>
              <a:t>Second level</a:t>
            </a:r>
          </a:p>
          <a:p>
            <a:pPr marL="800100" lvl="2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605028"/>
            <a:ext cx="8385048" cy="221599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1600" b="0" i="0"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7" hasCustomPrompt="1"/>
          </p:nvPr>
        </p:nvSpPr>
        <p:spPr bwMode="gray">
          <a:xfrm>
            <a:off x="4648200" y="1138428"/>
            <a:ext cx="4117848" cy="30120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dist="50800" dir="16200000" rotWithShape="0">
              <a:schemeClr val="accent2"/>
            </a:outerShdw>
          </a:effectLst>
        </p:spPr>
        <p:txBody>
          <a:bodyPr vert="horz" wrap="square" lIns="91440" tIns="91440" rIns="91440" bIns="91440" rtlCol="0">
            <a:noAutofit/>
          </a:bodyPr>
          <a:lstStyle>
            <a:lvl1pPr>
              <a:defRPr lang="en-US" smtClean="0">
                <a:latin typeface="+mn-lt"/>
              </a:defRPr>
            </a:lvl1pPr>
            <a:lvl2pPr marL="515938" indent="-228600">
              <a:defRPr lang="en-US" smtClean="0">
                <a:latin typeface="+mn-lt"/>
              </a:defRPr>
            </a:lvl2pPr>
            <a:lvl3pPr>
              <a:defRPr lang="en-US" smtClean="0">
                <a:latin typeface="+mn-lt"/>
              </a:defRPr>
            </a:lvl3pPr>
            <a:lvl4pPr>
              <a:defRPr lang="en-US" dirty="0"/>
            </a:lvl4pPr>
          </a:lstStyle>
          <a:p>
            <a:pPr lvl="0"/>
            <a:r>
              <a:rPr lang="en-US" smtClean="0"/>
              <a:t>First level</a:t>
            </a:r>
          </a:p>
          <a:p>
            <a:pPr marL="519113" lvl="1"/>
            <a:r>
              <a:rPr lang="en-US" smtClean="0"/>
              <a:t>Second level</a:t>
            </a:r>
          </a:p>
          <a:p>
            <a:pPr marL="800100" lvl="2"/>
            <a:r>
              <a:rPr lang="en-US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W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black">
          <a:xfrm>
            <a:off x="381000" y="971550"/>
            <a:ext cx="4069080" cy="81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marL="519113" lvl="1"/>
            <a:r>
              <a:rPr lang="en-US" dirty="0" smtClean="0"/>
              <a:t>Second level</a:t>
            </a:r>
          </a:p>
          <a:p>
            <a:pPr marL="800100"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572000" y="567766"/>
            <a:ext cx="4572000" cy="4575734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20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1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W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black">
          <a:xfrm>
            <a:off x="381000" y="1078992"/>
            <a:ext cx="4069080" cy="81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marL="519113" lvl="1"/>
            <a:r>
              <a:rPr lang="en-US" dirty="0" smtClean="0"/>
              <a:t>Second level</a:t>
            </a:r>
          </a:p>
          <a:p>
            <a:pPr marL="800100"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605028"/>
            <a:ext cx="4072129" cy="221599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1600" b="0" i="0"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572000" y="571500"/>
            <a:ext cx="4572000" cy="45720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20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572000" y="571500"/>
            <a:ext cx="4572000" cy="45720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20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Nar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629400" y="571500"/>
            <a:ext cx="2514600" cy="45720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20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971550"/>
            <a:ext cx="6126480" cy="81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marL="519113" lvl="1"/>
            <a:r>
              <a:rPr lang="en-US" dirty="0" smtClean="0"/>
              <a:t>Second level</a:t>
            </a:r>
          </a:p>
          <a:p>
            <a:pPr marL="800100"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1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Nar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629400" y="571500"/>
            <a:ext cx="2514600" cy="45720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20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1078992"/>
            <a:ext cx="6126480" cy="81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marL="519113" lvl="1"/>
            <a:r>
              <a:rPr lang="en-US" dirty="0" smtClean="0"/>
              <a:t>Second level</a:t>
            </a:r>
          </a:p>
          <a:p>
            <a:pPr marL="800100"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605028"/>
            <a:ext cx="6129529" cy="221599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1600" b="0" i="0"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2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629400" y="571500"/>
            <a:ext cx="2514600" cy="45720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20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7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Two Line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84048" y="2787550"/>
            <a:ext cx="2068900" cy="406265"/>
          </a:xfrm>
          <a:solidFill>
            <a:schemeClr val="bg1"/>
          </a:solidFill>
        </p:spPr>
        <p:txBody>
          <a:bodyPr vert="horz" wrap="none" lIns="64008" tIns="64008" rIns="64008" bIns="64008" rtlCol="0" anchor="b" anchorCtr="0">
            <a:spAutoFit/>
          </a:bodyPr>
          <a:lstStyle>
            <a:lvl1pPr>
              <a:defRPr lang="en-US" sz="2000" dirty="0">
                <a:solidFill>
                  <a:srgbClr val="5A5B5D"/>
                </a:solidFill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4048" y="2317885"/>
            <a:ext cx="2068900" cy="406265"/>
          </a:xfrm>
          <a:solidFill>
            <a:schemeClr val="bg1"/>
          </a:solidFill>
        </p:spPr>
        <p:txBody>
          <a:bodyPr vert="horz" wrap="none" lIns="64008" tIns="64008" rIns="64008" bIns="64008" rtlCol="0" anchor="b" anchorCtr="0">
            <a:spAutoFit/>
          </a:bodyPr>
          <a:lstStyle>
            <a:lvl1pPr marL="228600" indent="-228600" algn="l">
              <a:buNone/>
              <a:defRPr lang="en-US" sz="2000" b="0" i="0" dirty="0">
                <a:solidFill>
                  <a:srgbClr val="5A5B5D"/>
                </a:solidFill>
                <a:latin typeface="+mj-lt"/>
                <a:ea typeface="+mj-ea"/>
                <a:cs typeface="Roboto Medium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gray">
          <a:xfrm>
            <a:off x="380999" y="4905956"/>
            <a:ext cx="5421013" cy="20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l" defTabSz="925513" fontAlgn="base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© 2016 </a:t>
            </a:r>
            <a:r>
              <a:rPr lang="en-US" sz="600" b="0" i="0" spc="0" dirty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Fair Isaac Corporation</a:t>
            </a: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. Confidential. </a:t>
            </a:r>
            <a:b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</a:b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This presentation is provided for the recipient only and cannot be reproduced or shared without Fair Isaac Corporation’s express consent.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0" y="3352800"/>
            <a:ext cx="73152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0" i="0">
                <a:solidFill>
                  <a:srgbClr val="FFFFFF"/>
                </a:solidFill>
                <a:latin typeface="+mn-l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Subtitle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0999" y="3934460"/>
            <a:ext cx="3429000" cy="180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80999" y="4130040"/>
            <a:ext cx="3429000" cy="18004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Title, Company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69" y="209550"/>
            <a:ext cx="2001932" cy="3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 userDrawn="1"/>
        </p:nvSpPr>
        <p:spPr bwMode="black">
          <a:xfrm>
            <a:off x="1078992" y="5015217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latin typeface="+mn-lt"/>
                <a:ea typeface="Roboto Regular" pitchFamily="2" charset="0"/>
              </a:rPr>
              <a:t>© 2016 Fair Isaac Corporation. Confidential. </a:t>
            </a:r>
            <a:endParaRPr lang="en-US" dirty="0">
              <a:latin typeface="+mn-lt"/>
              <a:ea typeface="Roboto Regular" pitchFamily="2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726426" y="5015217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tx2"/>
                </a:solidFill>
                <a:latin typeface="+mn-lt"/>
                <a:ea typeface="Roboto Regular" pitchFamily="2" charset="0"/>
              </a:rPr>
              <a:pPr/>
              <a:t>‹#›</a:t>
            </a:fld>
            <a:endParaRPr lang="en-US" sz="600" dirty="0" smtClean="0">
              <a:solidFill>
                <a:schemeClr val="tx2"/>
              </a:solidFill>
              <a:latin typeface="+mn-lt"/>
              <a:ea typeface="Roboto Regular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7" y="4932008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384047" y="1126998"/>
            <a:ext cx="1984248" cy="358648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91440" rIns="91440" bIns="91440" rtlCol="0">
            <a:noAutofit/>
          </a:bodyPr>
          <a:lstStyle/>
          <a:p>
            <a:pPr lv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None/>
            </a:pPr>
            <a:endParaRPr lang="en-US" sz="1400" baseline="0" smtClean="0">
              <a:solidFill>
                <a:schemeClr val="tx2"/>
              </a:solidFill>
              <a:latin typeface="+mj-lt"/>
              <a:cs typeface="Roboto Regula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84048" y="605028"/>
            <a:ext cx="8385048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90000"/>
              </a:lnSpc>
              <a:buNone/>
              <a:defRPr sz="1600" b="0" i="0"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to </a:t>
            </a:r>
            <a:r>
              <a:rPr lang="en-US" smtClean="0"/>
              <a:t>Edit Subtitle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517647" y="1132077"/>
            <a:ext cx="1984248" cy="3585209"/>
          </a:xfr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 lIns="91440" tIns="411480" rIns="91440" bIns="91440">
            <a:noAutofit/>
          </a:bodyPr>
          <a:lstStyle>
            <a:lvl1pPr marL="114300" indent="-1143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baseline="0" smtClean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341313" indent="-168275">
              <a:spcBef>
                <a:spcPts val="600"/>
              </a:spcBef>
              <a:defRPr sz="1300"/>
            </a:lvl2pPr>
            <a:lvl3pPr marL="285750" indent="-114300">
              <a:spcBef>
                <a:spcPts val="600"/>
              </a:spcBef>
              <a:defRPr sz="1200"/>
            </a:lvl3pPr>
          </a:lstStyle>
          <a:p>
            <a:pPr lvl="0"/>
            <a:r>
              <a:rPr lang="en-US" smtClean="0"/>
              <a:t>First </a:t>
            </a:r>
            <a:r>
              <a:rPr lang="en-US" dirty="0" smtClean="0"/>
              <a:t>level</a:t>
            </a:r>
          </a:p>
          <a:p>
            <a:pPr lvl="1"/>
            <a:r>
              <a:rPr lang="en-US" smtClean="0"/>
              <a:t>Second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51247" y="1132077"/>
            <a:ext cx="1984248" cy="3585209"/>
          </a:xfr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 lIns="91440" tIns="411480" rIns="91440" bIns="91440">
            <a:noAutofit/>
          </a:bodyPr>
          <a:lstStyle>
            <a:lvl1pPr marL="114300" indent="-1143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baseline="0" smtClean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342900" indent="-169863">
              <a:spcBef>
                <a:spcPts val="600"/>
              </a:spcBef>
              <a:defRPr lang="en-US" sz="1300" kern="1200" dirty="0">
                <a:solidFill>
                  <a:schemeClr val="tx2"/>
                </a:solidFill>
                <a:latin typeface="+mn-lt"/>
                <a:ea typeface="+mn-ea"/>
                <a:cs typeface="Roboto Light"/>
              </a:defRPr>
            </a:lvl2pPr>
            <a:lvl3pPr marL="285750" indent="-114300">
              <a:spcBef>
                <a:spcPts val="600"/>
              </a:spcBef>
              <a:defRPr sz="1200"/>
            </a:lvl3pPr>
          </a:lstStyle>
          <a:p>
            <a:pPr lvl="0"/>
            <a:r>
              <a:rPr lang="en-US" smtClean="0"/>
              <a:t>First </a:t>
            </a:r>
            <a:r>
              <a:rPr lang="en-US" dirty="0" smtClean="0"/>
              <a:t>level</a:t>
            </a:r>
          </a:p>
          <a:p>
            <a:pPr marL="341313" lvl="1" indent="-168275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8" hasCustomPrompt="1"/>
          </p:nvPr>
        </p:nvSpPr>
        <p:spPr bwMode="gray">
          <a:xfrm>
            <a:off x="384047" y="1220978"/>
            <a:ext cx="1828800" cy="207749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wrap="square" lIns="91440" tIns="0" rIns="0" bIns="0" rtlCol="0">
            <a:spAutoFit/>
          </a:bodyPr>
          <a:lstStyle>
            <a:lvl1pPr marL="0" indent="0">
              <a:buNone/>
              <a:defRPr lang="en-US" sz="1500" dirty="0" smtClean="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 lang="en-US" sz="1400" dirty="0" smtClean="0">
                <a:latin typeface="+mn-lt"/>
              </a:defRPr>
            </a:lvl2pPr>
            <a:lvl3pPr marL="403225" indent="-228600"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smtClean="0"/>
              <a:t>Client Name or Logo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84047" y="2046478"/>
            <a:ext cx="1984248" cy="26670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0" indent="0" algn="l">
              <a:buNone/>
              <a:defRPr lang="en-US" sz="1200" baseline="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2517647" y="1081278"/>
            <a:ext cx="1984248" cy="457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651247" y="1081278"/>
            <a:ext cx="1984248" cy="457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784847" y="1081278"/>
            <a:ext cx="1984248" cy="457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2517647" y="1132077"/>
            <a:ext cx="924292" cy="300082"/>
          </a:xfrm>
          <a:prstGeom prst="rect">
            <a:avLst/>
          </a:prstGeom>
        </p:spPr>
        <p:txBody>
          <a:bodyPr wrap="none" tIns="91440" rIns="0" bIns="0">
            <a:spAutoFit/>
          </a:bodyPr>
          <a:lstStyle/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</a:pPr>
            <a:r>
              <a:rPr lang="en-US" sz="1500" b="0" smtClean="0">
                <a:solidFill>
                  <a:schemeClr val="accent1"/>
                </a:solidFill>
                <a:latin typeface="+mn-lt"/>
              </a:rPr>
              <a:t>Challenge</a:t>
            </a:r>
            <a:endParaRPr lang="en-US" sz="1500" b="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4651247" y="1132077"/>
            <a:ext cx="781624" cy="300082"/>
          </a:xfrm>
          <a:prstGeom prst="rect">
            <a:avLst/>
          </a:prstGeom>
        </p:spPr>
        <p:txBody>
          <a:bodyPr wrap="none" tIns="91440" rIns="0" bIns="0">
            <a:spAutoFit/>
          </a:bodyPr>
          <a:lstStyle/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</a:pPr>
            <a:r>
              <a:rPr lang="en-US" sz="1500" smtClean="0">
                <a:solidFill>
                  <a:schemeClr val="accent1"/>
                </a:solidFill>
                <a:latin typeface="+mn-lt"/>
              </a:rPr>
              <a:t>Solution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784848" y="1132077"/>
            <a:ext cx="720710" cy="300082"/>
          </a:xfrm>
          <a:prstGeom prst="rect">
            <a:avLst/>
          </a:prstGeom>
        </p:spPr>
        <p:txBody>
          <a:bodyPr wrap="none" tIns="91440" rIns="0" bIns="0">
            <a:spAutoFit/>
          </a:bodyPr>
          <a:lstStyle/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</a:pPr>
            <a:r>
              <a:rPr lang="en-US" sz="1500" smtClean="0">
                <a:solidFill>
                  <a:schemeClr val="accent1"/>
                </a:solidFill>
                <a:latin typeface="+mn-lt"/>
              </a:rPr>
              <a:t>Results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784848" y="1132077"/>
            <a:ext cx="1984248" cy="3585209"/>
          </a:xfr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 lIns="91440" tIns="411480" rIns="91440" bIns="91440">
            <a:noAutofit/>
          </a:bodyPr>
          <a:lstStyle>
            <a:lvl1pPr marL="114300" indent="-1143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baseline="0" smtClean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342900" indent="-169863">
              <a:spcBef>
                <a:spcPts val="600"/>
              </a:spcBef>
              <a:defRPr lang="en-US" sz="1300" kern="1200" dirty="0">
                <a:solidFill>
                  <a:schemeClr val="tx2"/>
                </a:solidFill>
                <a:latin typeface="+mn-lt"/>
                <a:ea typeface="+mn-ea"/>
                <a:cs typeface="Roboto Light"/>
              </a:defRPr>
            </a:lvl2pPr>
            <a:lvl3pPr marL="285750" indent="-114300">
              <a:spcBef>
                <a:spcPts val="600"/>
              </a:spcBef>
              <a:defRPr sz="1200"/>
            </a:lvl3pPr>
          </a:lstStyle>
          <a:p>
            <a:pPr lvl="0"/>
            <a:r>
              <a:rPr lang="en-US" smtClean="0"/>
              <a:t>First </a:t>
            </a:r>
            <a:r>
              <a:rPr lang="en-US" dirty="0" smtClean="0"/>
              <a:t>level</a:t>
            </a:r>
          </a:p>
          <a:p>
            <a:pPr marL="341313" lvl="1" indent="-168275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384047" y="1081278"/>
            <a:ext cx="1984248" cy="457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7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800100" y="2876550"/>
            <a:ext cx="7543800" cy="443198"/>
          </a:xfrm>
        </p:spPr>
        <p:txBody>
          <a:bodyPr anchor="b" anchorCtr="0"/>
          <a:lstStyle>
            <a:lvl1pPr marL="112713" indent="-112713">
              <a:defRPr sz="3200" b="0" i="0">
                <a:solidFill>
                  <a:schemeClr val="accent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00100" y="3361788"/>
            <a:ext cx="7543800" cy="207749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1078992" y="5015217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latin typeface="+mn-lt"/>
                <a:ea typeface="Roboto Regular" pitchFamily="2" charset="0"/>
              </a:rPr>
              <a:t>© 2016 Fair Isaac Corporation. Confidential. </a:t>
            </a:r>
            <a:endParaRPr lang="en-US" dirty="0">
              <a:latin typeface="+mn-lt"/>
              <a:ea typeface="Roboto Regular" pitchFamily="2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26426" y="5015217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tx2"/>
                </a:solidFill>
                <a:latin typeface="+mn-lt"/>
                <a:ea typeface="Roboto Regular" pitchFamily="2" charset="0"/>
              </a:rPr>
              <a:pPr/>
              <a:t>‹#›</a:t>
            </a:fld>
            <a:endParaRPr lang="en-US" sz="600" dirty="0" smtClean="0">
              <a:solidFill>
                <a:schemeClr val="tx2"/>
              </a:solidFill>
              <a:latin typeface="+mn-lt"/>
              <a:ea typeface="Roboto Regular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7" y="4932008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Photo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" y="0"/>
            <a:ext cx="9143996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800100" y="3859963"/>
            <a:ext cx="7543800" cy="443198"/>
          </a:xfrm>
        </p:spPr>
        <p:txBody>
          <a:bodyPr anchor="b" anchorCtr="0"/>
          <a:lstStyle>
            <a:lvl1pPr marL="112713" indent="-112713">
              <a:defRPr sz="3200" b="0" i="0">
                <a:solidFill>
                  <a:schemeClr val="bg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00100" y="4345201"/>
            <a:ext cx="7543800" cy="207749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  <a:latin typeface="+mn-lt"/>
                <a:ea typeface="Roboto Light" pitchFamily="2" charset="0"/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1078992" y="5015217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+mn-lt"/>
                <a:ea typeface="Roboto Regular" pitchFamily="2" charset="0"/>
              </a:rPr>
              <a:t>© 2016 Fair Isaac Corporation. Confidential. </a:t>
            </a:r>
            <a:endParaRPr lang="en-US" dirty="0">
              <a:solidFill>
                <a:schemeClr val="bg1"/>
              </a:solidFill>
              <a:latin typeface="+mn-lt"/>
              <a:ea typeface="Roboto Regular" pitchFamily="2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26426" y="5015217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bg1"/>
                </a:solidFill>
                <a:latin typeface="+mn-lt"/>
                <a:ea typeface="Roboto Regular" pitchFamily="2" charset="0"/>
              </a:rPr>
              <a:pPr/>
              <a:t>‹#›</a:t>
            </a:fld>
            <a:endParaRPr lang="en-US" sz="600" dirty="0" smtClean="0">
              <a:solidFill>
                <a:schemeClr val="bg1"/>
              </a:solidFill>
              <a:latin typeface="+mn-lt"/>
              <a:ea typeface="Roboto Regular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7" y="4932008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81000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0" y="2190750"/>
            <a:ext cx="8385048" cy="553998"/>
          </a:xfrm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text</a:t>
            </a:r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 userDrawn="1"/>
        </p:nvSpPr>
        <p:spPr bwMode="black">
          <a:xfrm>
            <a:off x="1078992" y="5015217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+mn-lt"/>
                <a:ea typeface="Roboto Regular" pitchFamily="2" charset="0"/>
              </a:rPr>
              <a:t>© 2016 Fair Isaac Corporation. Confidential. </a:t>
            </a:r>
            <a:endParaRPr lang="en-US" dirty="0">
              <a:solidFill>
                <a:schemeClr val="bg1"/>
              </a:solidFill>
              <a:latin typeface="+mn-lt"/>
              <a:ea typeface="Roboto Regular" pitchFamily="2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26426" y="5015217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bg1"/>
                </a:solidFill>
                <a:latin typeface="+mn-lt"/>
                <a:ea typeface="Roboto Regular" pitchFamily="2" charset="0"/>
              </a:rPr>
              <a:pPr/>
              <a:t>‹#›</a:t>
            </a:fld>
            <a:endParaRPr lang="en-US" sz="600" dirty="0" smtClean="0">
              <a:solidFill>
                <a:schemeClr val="bg1"/>
              </a:solidFill>
              <a:latin typeface="+mn-lt"/>
              <a:ea typeface="Roboto Regular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7" y="4932008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ull Slide Photo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16" name="Text Box 16"/>
          <p:cNvSpPr txBox="1">
            <a:spLocks noChangeArrowheads="1"/>
          </p:cNvSpPr>
          <p:nvPr userDrawn="1"/>
        </p:nvSpPr>
        <p:spPr bwMode="black">
          <a:xfrm>
            <a:off x="1078992" y="5015217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+mn-lt"/>
                <a:ea typeface="Roboto Regular" pitchFamily="2" charset="0"/>
              </a:rPr>
              <a:t>© 2016 Fair Isaac Corporation. Confidential. </a:t>
            </a:r>
            <a:endParaRPr lang="en-US" dirty="0">
              <a:solidFill>
                <a:schemeClr val="bg1"/>
              </a:solidFill>
              <a:latin typeface="+mn-lt"/>
              <a:ea typeface="Roboto Regular" pitchFamily="2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726426" y="5015217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bg1"/>
                </a:solidFill>
                <a:latin typeface="+mn-lt"/>
                <a:ea typeface="Roboto Regular" pitchFamily="2" charset="0"/>
              </a:rPr>
              <a:pPr/>
              <a:t>‹#›</a:t>
            </a:fld>
            <a:endParaRPr lang="en-US" sz="600" dirty="0" smtClean="0">
              <a:solidFill>
                <a:schemeClr val="bg1"/>
              </a:solidFill>
              <a:latin typeface="+mn-lt"/>
              <a:ea typeface="Roboto Regular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7" y="4932008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84048" y="2821150"/>
            <a:ext cx="2721579" cy="683264"/>
          </a:xfrm>
          <a:solidFill>
            <a:schemeClr val="bg1"/>
          </a:solidFill>
        </p:spPr>
        <p:txBody>
          <a:bodyPr vert="horz" wrap="none" lIns="137160" tIns="64008" rIns="137160" bIns="64008" rtlCol="0" anchor="b" anchorCtr="0">
            <a:spAutoFit/>
          </a:bodyPr>
          <a:lstStyle>
            <a:lvl1pPr>
              <a:defRPr lang="en-US" sz="400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0999" y="3934460"/>
            <a:ext cx="3429000" cy="180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4130040"/>
            <a:ext cx="3429000" cy="18004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rgbClr val="FFFFFF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Title, Company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69" y="209550"/>
            <a:ext cx="2001932" cy="313128"/>
          </a:xfrm>
          <a:prstGeom prst="rect">
            <a:avLst/>
          </a:prstGeom>
        </p:spPr>
      </p:pic>
      <p:sp>
        <p:nvSpPr>
          <p:cNvPr id="8" name="Text Box 38"/>
          <p:cNvSpPr txBox="1">
            <a:spLocks noChangeArrowheads="1"/>
          </p:cNvSpPr>
          <p:nvPr userDrawn="1"/>
        </p:nvSpPr>
        <p:spPr bwMode="gray">
          <a:xfrm>
            <a:off x="380999" y="4905956"/>
            <a:ext cx="5421013" cy="20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l" defTabSz="925513" fontAlgn="base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© 2016 </a:t>
            </a:r>
            <a:r>
              <a:rPr lang="en-US" sz="600" b="0" i="0" spc="0" dirty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Fair Isaac Corporation</a:t>
            </a: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. Confidential. </a:t>
            </a:r>
            <a:b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</a:b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This presentation is provided for the recipient only and cannot be reproduced or shared without Fair Isaac Corporation’s express consent.</a:t>
            </a:r>
          </a:p>
        </p:txBody>
      </p:sp>
    </p:spTree>
    <p:extLst>
      <p:ext uri="{BB962C8B-B14F-4D97-AF65-F5344CB8AC3E}">
        <p14:creationId xmlns:p14="http://schemas.microsoft.com/office/powerpoint/2010/main" val="345941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Two Presenter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84048" y="2787550"/>
            <a:ext cx="2068900" cy="406265"/>
          </a:xfr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none" lIns="64008" tIns="64008" rIns="64008" bIns="64008" rtlCol="0" anchor="b" anchorCtr="0">
            <a:spAutoFit/>
          </a:bodyPr>
          <a:lstStyle>
            <a:lvl1pPr>
              <a:defRPr lang="en-US" sz="2000" dirty="0">
                <a:solidFill>
                  <a:srgbClr val="5A5B5D"/>
                </a:solidFill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90672" y="3934460"/>
            <a:ext cx="2514600" cy="1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>
              <a:buNone/>
              <a:defRPr lang="en-US" sz="1300" b="0" i="0" dirty="0" smtClean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Presenter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090672" y="4130040"/>
            <a:ext cx="2514600" cy="1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>
              <a:buNone/>
              <a:defRPr lang="en-US" sz="1300" b="0" i="0" dirty="0" smtClean="0">
                <a:solidFill>
                  <a:srgbClr val="FFFFFF"/>
                </a:solidFill>
                <a:latin typeface="+mn-lt"/>
                <a:ea typeface="Roboto Light" pitchFamily="2" charset="0"/>
                <a:cs typeface="Roboto Light" pitchFamily="2" charset="0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Title, Company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gray">
          <a:xfrm>
            <a:off x="380999" y="4905956"/>
            <a:ext cx="5421013" cy="20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l" defTabSz="925513" fontAlgn="base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© 2016 </a:t>
            </a:r>
            <a:r>
              <a:rPr lang="en-US" sz="600" b="0" i="0" spc="0" dirty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Fair Isaac Corporation</a:t>
            </a: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. Confidential. </a:t>
            </a:r>
            <a:b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</a:b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This presentation is provided for the recipient only and cannot be reproduced or shared without Fair Isaac Corporation’s express consent.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0" y="3352800"/>
            <a:ext cx="73152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0" i="0">
                <a:solidFill>
                  <a:srgbClr val="FFFFFF"/>
                </a:solidFill>
                <a:latin typeface="+mn-l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Subtitle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0999" y="3934460"/>
            <a:ext cx="2514600" cy="180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80999" y="4130040"/>
            <a:ext cx="2514600" cy="18004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Title, Company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69" y="209550"/>
            <a:ext cx="2001932" cy="3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4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Three Presenter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84048" y="2787550"/>
            <a:ext cx="2068900" cy="406265"/>
          </a:xfrm>
          <a:solidFill>
            <a:schemeClr val="bg1"/>
          </a:solidFill>
        </p:spPr>
        <p:txBody>
          <a:bodyPr vert="horz" wrap="none" lIns="64008" tIns="64008" rIns="64008" bIns="64008" rtlCol="0" anchor="b" anchorCtr="0">
            <a:spAutoFit/>
          </a:bodyPr>
          <a:lstStyle>
            <a:lvl1pPr>
              <a:defRPr lang="en-US" sz="2000" dirty="0">
                <a:solidFill>
                  <a:srgbClr val="5A5B5D"/>
                </a:solidFill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791200" y="3934460"/>
            <a:ext cx="2514600" cy="1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>
              <a:buNone/>
              <a:defRPr lang="en-US" sz="1300" b="0" i="0" dirty="0" smtClean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Presenter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5791200" y="4130040"/>
            <a:ext cx="2514600" cy="1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>
              <a:buNone/>
              <a:defRPr lang="en-US" sz="1300" b="0" i="0" dirty="0" smtClean="0">
                <a:solidFill>
                  <a:srgbClr val="FFFFFF"/>
                </a:solidFill>
                <a:latin typeface="+mn-lt"/>
                <a:ea typeface="Roboto Light" pitchFamily="2" charset="0"/>
                <a:cs typeface="Roboto Light" pitchFamily="2" charset="0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Title, Company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gray">
          <a:xfrm>
            <a:off x="380999" y="4905956"/>
            <a:ext cx="5421013" cy="20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l" defTabSz="925513" fontAlgn="base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© 2016 </a:t>
            </a:r>
            <a:r>
              <a:rPr lang="en-US" sz="600" b="0" i="0" spc="0" dirty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Fair Isaac Corporation</a:t>
            </a: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. Confidential. </a:t>
            </a:r>
            <a:b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</a:b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This presentation is provided for the recipient only and cannot be reproduced or shared without Fair Isaac Corporation’s express consent.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0" y="3352800"/>
            <a:ext cx="73152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0" i="0">
                <a:solidFill>
                  <a:srgbClr val="FFFFFF"/>
                </a:solidFill>
                <a:latin typeface="+mn-l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Subtitle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0999" y="3934460"/>
            <a:ext cx="2514600" cy="180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80999" y="4130040"/>
            <a:ext cx="2514600" cy="18004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Title, Company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90672" y="3934460"/>
            <a:ext cx="2514600" cy="1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300" b="0" i="0" dirty="0" smtClean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090672" y="4130040"/>
            <a:ext cx="2514600" cy="180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300" b="0" i="0" dirty="0" smtClean="0">
                <a:solidFill>
                  <a:srgbClr val="FFFFFF"/>
                </a:solidFill>
                <a:latin typeface="+mn-lt"/>
                <a:ea typeface="Roboto Light" pitchFamily="2" charset="0"/>
                <a:cs typeface="Roboto Light" pitchFamily="2" charset="0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Title, Company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69" y="209550"/>
            <a:ext cx="2001932" cy="3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nd Partner Logo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84048" y="2787550"/>
            <a:ext cx="2068900" cy="406265"/>
          </a:xfrm>
          <a:solidFill>
            <a:schemeClr val="bg1"/>
          </a:solidFill>
        </p:spPr>
        <p:txBody>
          <a:bodyPr vert="horz" wrap="none" lIns="64008" tIns="64008" rIns="64008" bIns="64008" rtlCol="0" anchor="b" anchorCtr="0">
            <a:spAutoFit/>
          </a:bodyPr>
          <a:lstStyle>
            <a:lvl1pPr>
              <a:defRPr lang="en-US" sz="2000" dirty="0">
                <a:solidFill>
                  <a:srgbClr val="5A5B5D"/>
                </a:solidFill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7260540" y="210322"/>
            <a:ext cx="0" cy="303541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38"/>
          <p:cNvSpPr txBox="1">
            <a:spLocks noChangeArrowheads="1"/>
          </p:cNvSpPr>
          <p:nvPr/>
        </p:nvSpPr>
        <p:spPr bwMode="gray">
          <a:xfrm>
            <a:off x="380999" y="4905956"/>
            <a:ext cx="5421013" cy="20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l" defTabSz="925513" fontAlgn="base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© 2016 </a:t>
            </a:r>
            <a:r>
              <a:rPr lang="en-US" sz="600" b="0" i="0" spc="0" dirty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Fair Isaac Corporation</a:t>
            </a: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. Confidential. </a:t>
            </a:r>
            <a:b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</a:br>
            <a:r>
              <a:rPr lang="en-US" sz="600" b="0" i="0" spc="0" dirty="0" smtClean="0">
                <a:solidFill>
                  <a:schemeClr val="bg1"/>
                </a:solidFill>
                <a:latin typeface="+mn-lt"/>
                <a:ea typeface="Roboto Regular" pitchFamily="2" charset="0"/>
                <a:cs typeface="Roboto Light"/>
              </a:rPr>
              <a:t>This presentation is provided for the recipient only and cannot be reproduced or shared without Fair Isaac Corporation’s express consent.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0" y="3352800"/>
            <a:ext cx="73152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0" i="0">
                <a:solidFill>
                  <a:srgbClr val="FFFFFF"/>
                </a:solidFill>
                <a:latin typeface="+mn-l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Subtitle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0999" y="3934460"/>
            <a:ext cx="3429000" cy="180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j-lt"/>
                <a:cs typeface="Roboto Medium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80999" y="4130040"/>
            <a:ext cx="3429000" cy="18004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0" i="0">
                <a:solidFill>
                  <a:srgbClr val="FFFFFF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Title, Company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9550"/>
            <a:ext cx="2001932" cy="3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2004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048" y="3752394"/>
            <a:ext cx="8385048" cy="276999"/>
          </a:xfrm>
        </p:spPr>
        <p:txBody>
          <a:bodyPr anchor="b">
            <a:spAutoFit/>
          </a:bodyPr>
          <a:lstStyle>
            <a:lvl1pPr>
              <a:defRPr lang="en-US" sz="2000" b="0" i="0" kern="1200" dirty="0" smtClean="0">
                <a:solidFill>
                  <a:schemeClr val="accent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384048" y="4095750"/>
            <a:ext cx="8385048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600" b="0" i="0" dirty="0" smtClean="0">
                <a:solidFill>
                  <a:srgbClr val="5A5B5D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5852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3200400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center icon to insert image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048" y="3752394"/>
            <a:ext cx="8385048" cy="276999"/>
          </a:xfrm>
        </p:spPr>
        <p:txBody>
          <a:bodyPr anchor="b">
            <a:spAutoFit/>
          </a:bodyPr>
          <a:lstStyle>
            <a:lvl1pPr>
              <a:defRPr lang="en-US" sz="2000" b="0" i="0" kern="1200" dirty="0" smtClean="0">
                <a:solidFill>
                  <a:schemeClr val="accent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384048" y="4095750"/>
            <a:ext cx="8385048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600" b="0" i="0" dirty="0" smtClean="0">
                <a:solidFill>
                  <a:srgbClr val="5A5B5D"/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0272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"/>
            <a:ext cx="2514600" cy="51435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en-US" sz="1200"/>
            </a:lvl1pPr>
          </a:lstStyle>
          <a:p>
            <a:pPr marL="0" lvl="0" indent="0"/>
            <a:r>
              <a:rPr lang="en-US" smtClean="0"/>
              <a:t>Click center icon to insert image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6352" y="285750"/>
            <a:ext cx="5949696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black">
          <a:xfrm>
            <a:off x="2819400" y="971550"/>
            <a:ext cx="594664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2000" dirty="0" smtClean="0">
                <a:solidFill>
                  <a:schemeClr val="accent1"/>
                </a:solidFill>
              </a:defRPr>
            </a:lvl1pPr>
            <a:lvl2pPr marL="515938" indent="-228600">
              <a:defRPr lang="en-US" dirty="0" smtClean="0">
                <a:solidFill>
                  <a:schemeClr val="accent1"/>
                </a:solidFill>
              </a:defRPr>
            </a:lvl2pPr>
            <a:lvl3pPr>
              <a:defRPr lang="en-US" dirty="0" smtClean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marL="519113" lvl="1"/>
            <a:r>
              <a:rPr lang="en-US" dirty="0" smtClean="0"/>
              <a:t>Second level</a:t>
            </a:r>
          </a:p>
          <a:p>
            <a:pPr marL="800100"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black">
          <a:xfrm>
            <a:off x="3520440" y="5015217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latin typeface="Roboto Regular" pitchFamily="2" charset="0"/>
                <a:ea typeface="Roboto Regular" pitchFamily="2" charset="0"/>
              </a:rPr>
              <a:t>© 2016 Fair Isaac Corporation. Confidential. </a:t>
            </a:r>
            <a:endParaRPr lang="en-US" dirty="0"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64826" y="5015217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tx2"/>
                </a:solidFill>
                <a:latin typeface="Roboto Regular" pitchFamily="2" charset="0"/>
                <a:ea typeface="Roboto Regular" pitchFamily="2" charset="0"/>
              </a:rPr>
              <a:pPr/>
              <a:t>‹#›</a:t>
            </a:fld>
            <a:endParaRPr lang="en-US" sz="600" dirty="0" smtClean="0">
              <a:solidFill>
                <a:schemeClr val="tx2"/>
              </a:solidFill>
              <a:latin typeface="Roboto Regular" pitchFamily="2" charset="0"/>
              <a:ea typeface="Roboto Regular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77" y="4928616"/>
            <a:ext cx="444843" cy="164592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 bwMode="gray">
          <a:xfrm>
            <a:off x="2514600" y="567831"/>
            <a:ext cx="6629400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4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048" y="285750"/>
            <a:ext cx="8385048" cy="24929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 bwMode="black">
          <a:xfrm>
            <a:off x="384048" y="971550"/>
            <a:ext cx="8385048" cy="81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mtClean="0"/>
            </a:lvl1pPr>
            <a:lvl2pPr marL="515938" indent="-228600">
              <a:defRPr lang="en-US" smtClean="0"/>
            </a:lvl2pPr>
            <a:lvl3pPr>
              <a:defRPr lang="en-US" smtClean="0"/>
            </a:lvl3pPr>
            <a:lvl4pPr>
              <a:defRPr lang="en-US" dirty="0"/>
            </a:lvl4pPr>
          </a:lstStyle>
          <a:p>
            <a:pPr lvl="0"/>
            <a:r>
              <a:rPr lang="en-US" smtClean="0"/>
              <a:t>First level</a:t>
            </a:r>
          </a:p>
          <a:p>
            <a:pPr marL="519113" lvl="1"/>
            <a:r>
              <a:rPr lang="en-US" smtClean="0"/>
              <a:t>Second level</a:t>
            </a:r>
          </a:p>
          <a:p>
            <a:pPr marL="800100" lvl="2"/>
            <a:r>
              <a:rPr lang="en-US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0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81000" y="285750"/>
            <a:ext cx="8385048" cy="249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smtClean="0"/>
              <a:t>Click </a:t>
            </a:r>
            <a:r>
              <a:rPr lang="en-US" dirty="0" smtClean="0"/>
              <a:t>to </a:t>
            </a:r>
            <a:r>
              <a:rPr lang="en-US" smtClean="0"/>
              <a:t>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81000" y="971550"/>
            <a:ext cx="8382000" cy="81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marL="519113" lvl="1"/>
            <a:r>
              <a:rPr lang="en-US" dirty="0" smtClean="0"/>
              <a:t>Second level</a:t>
            </a:r>
          </a:p>
          <a:p>
            <a:pPr marL="800100"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black">
          <a:xfrm>
            <a:off x="1078992" y="5015217"/>
            <a:ext cx="1519647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dirty="0" smtClean="0">
                <a:latin typeface="+mn-lt"/>
                <a:ea typeface="Roboto Regular" pitchFamily="2" charset="0"/>
              </a:rPr>
              <a:t>© 2016 Fair Isaac Corporation. Confidential. </a:t>
            </a:r>
            <a:endParaRPr lang="en-US" dirty="0">
              <a:latin typeface="+mn-lt"/>
              <a:ea typeface="Roboto Regular" pitchFamily="2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gray">
          <a:xfrm>
            <a:off x="0" y="568541"/>
            <a:ext cx="9144000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6426" y="5015217"/>
            <a:ext cx="92974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600" smtClean="0">
                <a:solidFill>
                  <a:schemeClr val="tx2"/>
                </a:solidFill>
                <a:latin typeface="+mn-lt"/>
                <a:ea typeface="Roboto Regular" pitchFamily="2" charset="0"/>
              </a:rPr>
              <a:pPr/>
              <a:t>‹#›</a:t>
            </a:fld>
            <a:endParaRPr lang="en-US" sz="600" dirty="0" smtClean="0">
              <a:solidFill>
                <a:schemeClr val="tx2"/>
              </a:solidFill>
              <a:latin typeface="+mn-lt"/>
              <a:ea typeface="Roboto Regular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7" y="4932008"/>
            <a:ext cx="444843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693" r:id="rId2"/>
    <p:sldLayoutId id="2147483694" r:id="rId3"/>
    <p:sldLayoutId id="2147483695" r:id="rId4"/>
    <p:sldLayoutId id="2147483696" r:id="rId5"/>
    <p:sldLayoutId id="2147483728" r:id="rId6"/>
    <p:sldLayoutId id="2147483697" r:id="rId7"/>
    <p:sldLayoutId id="2147483699" r:id="rId8"/>
    <p:sldLayoutId id="2147483713" r:id="rId9"/>
    <p:sldLayoutId id="2147483701" r:id="rId10"/>
    <p:sldLayoutId id="2147483720" r:id="rId11"/>
    <p:sldLayoutId id="2147483650" r:id="rId12"/>
    <p:sldLayoutId id="2147483702" r:id="rId13"/>
    <p:sldLayoutId id="2147483710" r:id="rId14"/>
    <p:sldLayoutId id="2147483727" r:id="rId15"/>
    <p:sldLayoutId id="2147483744" r:id="rId16"/>
    <p:sldLayoutId id="2147483703" r:id="rId17"/>
    <p:sldLayoutId id="2147483725" r:id="rId18"/>
    <p:sldLayoutId id="2147483745" r:id="rId19"/>
    <p:sldLayoutId id="2147483705" r:id="rId20"/>
    <p:sldLayoutId id="2147483732" r:id="rId21"/>
    <p:sldLayoutId id="2147483729" r:id="rId22"/>
    <p:sldLayoutId id="2147483726" r:id="rId23"/>
    <p:sldLayoutId id="2147483731" r:id="rId24"/>
    <p:sldLayoutId id="2147483718" r:id="rId25"/>
    <p:sldLayoutId id="2147483708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1800" b="0" i="0" kern="1200" baseline="0">
          <a:solidFill>
            <a:schemeClr val="accent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rgbClr val="006496"/>
        </a:buClr>
        <a:buSzPct val="80000"/>
        <a:buFont typeface="Arial"/>
        <a:buChar char="•"/>
        <a:defRPr lang="en-US" sz="1800" kern="1200" baseline="0" dirty="0" smtClean="0">
          <a:solidFill>
            <a:schemeClr val="tx2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19113" indent="-231775" algn="l" defTabSz="4572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rgbClr val="006496"/>
        </a:buClr>
        <a:buSzPct val="80000"/>
        <a:buFont typeface="Verdana" panose="020B0604030504040204" pitchFamily="34" charset="0"/>
        <a:buChar char="─"/>
        <a:defRPr lang="en-US" sz="1600" kern="1200" dirty="0" smtClean="0">
          <a:solidFill>
            <a:schemeClr val="tx2"/>
          </a:solidFill>
          <a:latin typeface="+mn-lt"/>
          <a:ea typeface="+mn-ea"/>
          <a:cs typeface="Roboto Light"/>
        </a:defRPr>
      </a:lvl2pPr>
      <a:lvl3pPr marL="800100" indent="-171450" algn="l" defTabSz="4572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rgbClr val="006496"/>
        </a:buClr>
        <a:buSzPct val="80000"/>
        <a:buFont typeface="Arial"/>
        <a:buChar char="•"/>
        <a:defRPr lang="en-US" sz="1400" b="0" i="0" kern="1200" dirty="0" smtClean="0">
          <a:solidFill>
            <a:schemeClr val="tx2"/>
          </a:solidFill>
          <a:latin typeface="+mn-lt"/>
          <a:ea typeface="+mn-ea"/>
          <a:cs typeface="Roboto Light"/>
        </a:defRPr>
      </a:lvl3pPr>
      <a:lvl4pPr marL="1090613" indent="-228600" algn="l" defTabSz="4572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rgbClr val="006496"/>
        </a:buClr>
        <a:buSzPct val="80000"/>
        <a:buFont typeface="Arial" panose="020B0604020202020204" pitchFamily="34" charset="0"/>
        <a:buChar char="•"/>
        <a:defRPr lang="en-US" sz="1200" kern="1200" dirty="0">
          <a:solidFill>
            <a:schemeClr val="tx2"/>
          </a:solidFill>
          <a:latin typeface="Roboto Light"/>
          <a:ea typeface="+mn-ea"/>
          <a:cs typeface="Roboto Light"/>
        </a:defRPr>
      </a:lvl4pPr>
      <a:lvl5pPr marL="1257300" indent="-165100" algn="l" defTabSz="4572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rgbClr val="006496"/>
        </a:buClr>
        <a:buSzPct val="80000"/>
        <a:buFont typeface="Arial"/>
        <a:buChar char="•"/>
        <a:defRPr sz="1600" b="0" i="0" kern="1200">
          <a:solidFill>
            <a:schemeClr val="tx2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4" userDrawn="1">
          <p15:clr>
            <a:srgbClr val="F26B43"/>
          </p15:clr>
        </p15:guide>
        <p15:guide id="2" pos="5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84048" y="2787550"/>
            <a:ext cx="2325380" cy="40626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SASS Presentation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Tony Xu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090672" y="4130040"/>
            <a:ext cx="2514600" cy="360099"/>
          </a:xfrm>
        </p:spPr>
        <p:txBody>
          <a:bodyPr/>
          <a:lstStyle/>
          <a:p>
            <a:r>
              <a:rPr lang="en-US" dirty="0" err="1" smtClean="0"/>
              <a:t>myFICO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Kevin Liang	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380999" y="4130040"/>
            <a:ext cx="2514600" cy="360099"/>
          </a:xfrm>
        </p:spPr>
        <p:txBody>
          <a:bodyPr/>
          <a:lstStyle/>
          <a:p>
            <a:r>
              <a:rPr lang="en-US" dirty="0" err="1" smtClean="0"/>
              <a:t>myFICO</a:t>
            </a:r>
            <a:endParaRPr lang="en-US" dirty="0" smtClean="0"/>
          </a:p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0800" y="209550"/>
            <a:ext cx="57826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ea typeface="Roboto Regular" pitchFamily="2" charset="0"/>
              </a:rPr>
              <a:t>my</a:t>
            </a:r>
          </a:p>
        </p:txBody>
      </p:sp>
    </p:spTree>
    <p:extLst>
      <p:ext uri="{BB962C8B-B14F-4D97-AF65-F5344CB8AC3E}">
        <p14:creationId xmlns:p14="http://schemas.microsoft.com/office/powerpoint/2010/main" val="21104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Structure – Base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8992"/>
            <a:ext cx="4069080" cy="2428357"/>
          </a:xfrm>
        </p:spPr>
        <p:txBody>
          <a:bodyPr/>
          <a:lstStyle/>
          <a:p>
            <a:r>
              <a:rPr lang="en-US" dirty="0" smtClean="0"/>
              <a:t>Function</a:t>
            </a:r>
            <a:r>
              <a:rPr lang="en-US" dirty="0"/>
              <a:t>:  </a:t>
            </a:r>
            <a:r>
              <a:rPr lang="en-US" sz="1400" dirty="0" smtClean="0"/>
              <a:t>Output </a:t>
            </a:r>
            <a:r>
              <a:rPr lang="en-US" sz="1400" dirty="0"/>
              <a:t>from a function is a to return a single value of data type: numbers, strings, colors, </a:t>
            </a:r>
            <a:r>
              <a:rPr lang="en-US" sz="1400" dirty="0" err="1"/>
              <a:t>booleans</a:t>
            </a:r>
            <a:r>
              <a:rPr lang="en-US" sz="1400" dirty="0"/>
              <a:t>, or lists</a:t>
            </a:r>
            <a:endParaRPr lang="en-US" sz="1400" dirty="0" smtClean="0"/>
          </a:p>
          <a:p>
            <a:r>
              <a:rPr lang="en-US" dirty="0" err="1"/>
              <a:t>Mixins</a:t>
            </a:r>
            <a:r>
              <a:rPr lang="en-US" dirty="0"/>
              <a:t>: </a:t>
            </a:r>
            <a:r>
              <a:rPr lang="en-US" sz="1400" dirty="0"/>
              <a:t>Reuse the block of code. Reduce dry. Also could pass arguments. Like include. ex: browser prefixes</a:t>
            </a:r>
            <a:endParaRPr lang="en-US" sz="1400" dirty="0" smtClean="0"/>
          </a:p>
          <a:p>
            <a:r>
              <a:rPr lang="en-US" dirty="0"/>
              <a:t>Placeholder: </a:t>
            </a:r>
            <a:r>
              <a:rPr lang="en-US" sz="1400" dirty="0"/>
              <a:t>Use to extend </a:t>
            </a:r>
          </a:p>
          <a:p>
            <a:r>
              <a:rPr lang="en-US" dirty="0"/>
              <a:t>Variable: </a:t>
            </a:r>
            <a:r>
              <a:rPr lang="en-US" sz="1400" dirty="0"/>
              <a:t>Declare a variable to be used later on. storing the information. ex: color </a:t>
            </a:r>
            <a:r>
              <a:rPr lang="en-US" sz="1400" dirty="0" smtClean="0"/>
              <a:t>hex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r="21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0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Structure – Framework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8992"/>
            <a:ext cx="4069080" cy="1652760"/>
          </a:xfrm>
        </p:spPr>
        <p:txBody>
          <a:bodyPr/>
          <a:lstStyle/>
          <a:p>
            <a:r>
              <a:rPr lang="en-US" dirty="0" smtClean="0"/>
              <a:t>Breakpoints:  </a:t>
            </a:r>
            <a:r>
              <a:rPr lang="en-US" sz="1400" dirty="0" smtClean="0"/>
              <a:t>Use for responsive</a:t>
            </a:r>
          </a:p>
          <a:p>
            <a:r>
              <a:rPr lang="en-US" dirty="0" smtClean="0"/>
              <a:t>Grid: </a:t>
            </a:r>
            <a:r>
              <a:rPr lang="en-US" sz="1400" dirty="0" smtClean="0"/>
              <a:t>Structure of the layout</a:t>
            </a:r>
          </a:p>
          <a:p>
            <a:r>
              <a:rPr lang="en-US" dirty="0" smtClean="0"/>
              <a:t>Layout: </a:t>
            </a:r>
            <a:r>
              <a:rPr lang="en-US" sz="1400" dirty="0" smtClean="0"/>
              <a:t>Component of the structure. Ex: header, body, footer</a:t>
            </a:r>
            <a:endParaRPr lang="en-US" sz="1400" dirty="0"/>
          </a:p>
          <a:p>
            <a:r>
              <a:rPr lang="en-US" dirty="0" smtClean="0"/>
              <a:t>Reset: </a:t>
            </a:r>
            <a:r>
              <a:rPr lang="en-US" sz="1400" dirty="0" smtClean="0"/>
              <a:t>Default to zero to start from scratch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r="21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14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Structure – Module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8992"/>
            <a:ext cx="4069080" cy="1055674"/>
          </a:xfrm>
        </p:spPr>
        <p:txBody>
          <a:bodyPr/>
          <a:lstStyle/>
          <a:p>
            <a:r>
              <a:rPr lang="en-US" dirty="0" smtClean="0"/>
              <a:t>Buttons:  </a:t>
            </a:r>
            <a:r>
              <a:rPr lang="en-US" sz="1400" dirty="0" smtClean="0"/>
              <a:t>Store all the button classes</a:t>
            </a:r>
          </a:p>
          <a:p>
            <a:r>
              <a:rPr lang="en-US" dirty="0" smtClean="0"/>
              <a:t>Icons: </a:t>
            </a:r>
            <a:r>
              <a:rPr lang="en-US" sz="1400" dirty="0" smtClean="0"/>
              <a:t>Store all the icons</a:t>
            </a:r>
          </a:p>
          <a:p>
            <a:r>
              <a:rPr lang="en-US" dirty="0" smtClean="0"/>
              <a:t>Lists: </a:t>
            </a:r>
            <a:r>
              <a:rPr lang="en-US" sz="1400" dirty="0" smtClean="0"/>
              <a:t>Store all the lists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r="21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14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Structure – Shared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8992"/>
            <a:ext cx="4069080" cy="652486"/>
          </a:xfrm>
        </p:spPr>
        <p:txBody>
          <a:bodyPr/>
          <a:lstStyle/>
          <a:p>
            <a:r>
              <a:rPr lang="en-US" dirty="0" smtClean="0"/>
              <a:t>Accounts:  </a:t>
            </a:r>
            <a:r>
              <a:rPr lang="en-US" sz="1400" dirty="0" smtClean="0"/>
              <a:t>The specific page</a:t>
            </a:r>
          </a:p>
          <a:p>
            <a:r>
              <a:rPr lang="en-US" dirty="0" smtClean="0"/>
              <a:t>Alerts: </a:t>
            </a:r>
            <a:r>
              <a:rPr lang="en-US" sz="1400" dirty="0" smtClean="0"/>
              <a:t>The specific page</a:t>
            </a:r>
            <a:endParaRPr lang="en-US" sz="1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r="21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9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68577"/>
            <a:ext cx="8385048" cy="249299"/>
          </a:xfrm>
        </p:spPr>
        <p:txBody>
          <a:bodyPr/>
          <a:lstStyle/>
          <a:p>
            <a:r>
              <a:rPr lang="en-US" altLang="en-US" dirty="0" smtClean="0"/>
              <a:t>Summary of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38428"/>
            <a:ext cx="1676400" cy="1585722"/>
          </a:xfrm>
        </p:spPr>
        <p:txBody>
          <a:bodyPr/>
          <a:lstStyle/>
          <a:p>
            <a:r>
              <a:rPr lang="en-US" dirty="0" smtClean="0"/>
              <a:t>Base</a:t>
            </a:r>
          </a:p>
          <a:p>
            <a:pPr lvl="1"/>
            <a:r>
              <a:rPr lang="en-US" sz="1400" dirty="0" smtClean="0"/>
              <a:t>Variables</a:t>
            </a:r>
          </a:p>
          <a:p>
            <a:pPr lvl="1"/>
            <a:r>
              <a:rPr lang="en-US" sz="1400" dirty="0" smtClean="0"/>
              <a:t>Functions</a:t>
            </a:r>
          </a:p>
          <a:p>
            <a:pPr lvl="1"/>
            <a:r>
              <a:rPr lang="en-US" sz="1400" dirty="0" err="1" smtClean="0"/>
              <a:t>Mixins</a:t>
            </a:r>
            <a:endParaRPr lang="en-US" sz="1400" dirty="0" smtClean="0"/>
          </a:p>
          <a:p>
            <a:pPr lvl="1"/>
            <a:r>
              <a:rPr lang="en-US" sz="1400" dirty="0" smtClean="0"/>
              <a:t>Placeholder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43933" y="742950"/>
            <a:ext cx="8385048" cy="221599"/>
          </a:xfrm>
        </p:spPr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11347" y="1138428"/>
            <a:ext cx="1676400" cy="1585722"/>
          </a:xfrm>
        </p:spPr>
        <p:txBody>
          <a:bodyPr/>
          <a:lstStyle/>
          <a:p>
            <a:r>
              <a:rPr lang="en-US" dirty="0" smtClean="0"/>
              <a:t>Framework</a:t>
            </a:r>
          </a:p>
          <a:p>
            <a:pPr lvl="1"/>
            <a:r>
              <a:rPr lang="en-US" sz="1400" dirty="0" smtClean="0"/>
              <a:t>Breakpoints</a:t>
            </a:r>
          </a:p>
          <a:p>
            <a:pPr lvl="1"/>
            <a:r>
              <a:rPr lang="en-US" sz="1400" dirty="0" smtClean="0"/>
              <a:t>Grid</a:t>
            </a:r>
          </a:p>
          <a:p>
            <a:pPr lvl="1"/>
            <a:r>
              <a:rPr lang="en-US" sz="1400" dirty="0" smtClean="0"/>
              <a:t>Layout</a:t>
            </a:r>
          </a:p>
          <a:p>
            <a:pPr lvl="1"/>
            <a:r>
              <a:rPr lang="en-US" sz="1400" dirty="0" smtClean="0"/>
              <a:t>Reset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80876" y="1138428"/>
            <a:ext cx="1761067" cy="1585722"/>
          </a:xfrm>
        </p:spPr>
        <p:txBody>
          <a:bodyPr/>
          <a:lstStyle/>
          <a:p>
            <a:r>
              <a:rPr lang="en-US" dirty="0" smtClean="0"/>
              <a:t>Module</a:t>
            </a:r>
          </a:p>
          <a:p>
            <a:pPr lvl="1"/>
            <a:r>
              <a:rPr lang="en-US" sz="1400" dirty="0" smtClean="0"/>
              <a:t>Buttons</a:t>
            </a:r>
          </a:p>
          <a:p>
            <a:pPr lvl="1"/>
            <a:r>
              <a:rPr lang="en-US" sz="1400" dirty="0" smtClean="0"/>
              <a:t>Icons</a:t>
            </a:r>
          </a:p>
          <a:p>
            <a:pPr lvl="1"/>
            <a:r>
              <a:rPr lang="en-US" sz="1400" dirty="0" smtClean="0"/>
              <a:t>Lists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24498" y="1138428"/>
            <a:ext cx="1676400" cy="1585722"/>
          </a:xfrm>
        </p:spPr>
        <p:txBody>
          <a:bodyPr/>
          <a:lstStyle/>
          <a:p>
            <a:r>
              <a:rPr lang="en-US" dirty="0" smtClean="0"/>
              <a:t>Shared</a:t>
            </a:r>
          </a:p>
          <a:p>
            <a:pPr lvl="1"/>
            <a:r>
              <a:rPr lang="en-US" sz="1400" dirty="0" smtClean="0"/>
              <a:t>Accounts</a:t>
            </a:r>
          </a:p>
          <a:p>
            <a:pPr lvl="1"/>
            <a:r>
              <a:rPr lang="en-US" sz="1400" dirty="0" smtClean="0"/>
              <a:t>Alerts</a:t>
            </a:r>
          </a:p>
          <a:p>
            <a:pPr lvl="1"/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283453" y="1138428"/>
            <a:ext cx="1676400" cy="1585722"/>
          </a:xfrm>
        </p:spPr>
        <p:txBody>
          <a:bodyPr/>
          <a:lstStyle/>
          <a:p>
            <a:r>
              <a:rPr lang="en-US" dirty="0" smtClean="0"/>
              <a:t>Vendor</a:t>
            </a:r>
          </a:p>
          <a:p>
            <a:pPr lvl="1"/>
            <a:r>
              <a:rPr lang="en-US" sz="1400" dirty="0" smtClean="0"/>
              <a:t>small library</a:t>
            </a:r>
          </a:p>
          <a:p>
            <a:pPr lvl="1"/>
            <a:endParaRPr lang="en-US" sz="1400" dirty="0" smtClean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 bwMode="black">
          <a:xfrm>
            <a:off x="152400" y="2932785"/>
            <a:ext cx="8385048" cy="5970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 panose="020B0604020202020204" pitchFamily="34" charset="0"/>
              <a:buNone/>
              <a:defRPr lang="en-US" sz="1600" b="0" i="0" kern="1200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19113" indent="-231775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Roboto Light"/>
              </a:defRPr>
            </a:lvl2pPr>
            <a:lvl3pPr marL="800100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sz="1400" b="0" i="0" kern="1200" dirty="0" smtClean="0">
                <a:solidFill>
                  <a:schemeClr val="tx2"/>
                </a:solidFill>
                <a:latin typeface="+mn-lt"/>
                <a:ea typeface="+mn-ea"/>
                <a:cs typeface="Roboto Light"/>
              </a:defRPr>
            </a:lvl3pPr>
            <a:lvl4pPr marL="1090613" indent="-228600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 panose="020B0604020202020204" pitchFamily="34" charset="0"/>
              <a:buChar char="•"/>
              <a:defRPr lang="en-US" sz="1200" kern="1200" dirty="0">
                <a:solidFill>
                  <a:schemeClr val="tx2"/>
                </a:solidFill>
                <a:latin typeface="Roboto Light"/>
                <a:ea typeface="+mn-ea"/>
                <a:cs typeface="Roboto Light"/>
              </a:defRPr>
            </a:lvl4pPr>
            <a:lvl5pPr marL="1257300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sz="1600" b="0" i="0" kern="1200">
                <a:solidFill>
                  <a:schemeClr val="tx2"/>
                </a:solidFill>
                <a:latin typeface="Roboto Light"/>
                <a:ea typeface="+mn-ea"/>
                <a:cs typeface="Robo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 file</a:t>
            </a:r>
          </a:p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438400" y="3333750"/>
            <a:ext cx="4610098" cy="1143000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yf_style.scss</a:t>
            </a:r>
            <a:endParaRPr lang="en-US" dirty="0" smtClean="0"/>
          </a:p>
          <a:p>
            <a:pPr lvl="1"/>
            <a:r>
              <a:rPr lang="en-US" sz="1400" dirty="0" smtClean="0"/>
              <a:t>Outputs to </a:t>
            </a:r>
            <a:r>
              <a:rPr lang="en-US" sz="1400" dirty="0" err="1" smtClean="0"/>
              <a:t>myf_style.css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7046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/>
      <p:bldP spid="1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62150"/>
            <a:ext cx="3200400" cy="443198"/>
          </a:xfrm>
        </p:spPr>
        <p:txBody>
          <a:bodyPr/>
          <a:lstStyle/>
          <a:p>
            <a:r>
              <a:rPr lang="en-US" dirty="0" smtClean="0"/>
              <a:t>“Is it over yet?”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Kevin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64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282345"/>
            <a:ext cx="7696200" cy="443198"/>
          </a:xfrm>
        </p:spPr>
        <p:txBody>
          <a:bodyPr/>
          <a:lstStyle/>
          <a:p>
            <a:r>
              <a:rPr lang="en-US" dirty="0" smtClean="0"/>
              <a:t>Nope! Time for some exciting demo!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setup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jive.fico.com</a:t>
            </a:r>
            <a:r>
              <a:rPr lang="en-US" dirty="0"/>
              <a:t>/docs/DOC-46111</a:t>
            </a:r>
          </a:p>
        </p:txBody>
      </p:sp>
    </p:spTree>
    <p:extLst>
      <p:ext uri="{BB962C8B-B14F-4D97-AF65-F5344CB8AC3E}">
        <p14:creationId xmlns:p14="http://schemas.microsoft.com/office/powerpoint/2010/main" val="12766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400" y="971550"/>
            <a:ext cx="5946648" cy="227754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SASS?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SASS </a:t>
            </a:r>
            <a:r>
              <a:rPr lang="en-US" dirty="0" smtClean="0"/>
              <a:t>over </a:t>
            </a:r>
            <a:r>
              <a:rPr lang="en-US" dirty="0" smtClean="0"/>
              <a:t>LESS?</a:t>
            </a:r>
            <a:endParaRPr lang="en-US" dirty="0" smtClean="0"/>
          </a:p>
          <a:p>
            <a:r>
              <a:rPr lang="en-US" dirty="0"/>
              <a:t>What are the </a:t>
            </a:r>
            <a:r>
              <a:rPr lang="en-US" dirty="0" smtClean="0"/>
              <a:t>benefits? </a:t>
            </a:r>
            <a:r>
              <a:rPr lang="en-US" dirty="0"/>
              <a:t>--- How </a:t>
            </a:r>
            <a:r>
              <a:rPr lang="en-US" dirty="0" err="1"/>
              <a:t>myFICO</a:t>
            </a:r>
            <a:r>
              <a:rPr lang="en-US" dirty="0"/>
              <a:t> could </a:t>
            </a:r>
            <a:r>
              <a:rPr lang="en-US" dirty="0" smtClean="0"/>
              <a:t>benefit from it?</a:t>
            </a:r>
          </a:p>
          <a:p>
            <a:r>
              <a:rPr lang="en-US" dirty="0" smtClean="0"/>
              <a:t>Framework and Structure</a:t>
            </a:r>
          </a:p>
          <a:p>
            <a:r>
              <a:rPr lang="en-US" dirty="0" smtClean="0"/>
              <a:t>Example of </a:t>
            </a:r>
            <a:r>
              <a:rPr lang="en-US" dirty="0" smtClean="0"/>
              <a:t>SASS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4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4048" y="3752394"/>
            <a:ext cx="8385048" cy="276999"/>
          </a:xfrm>
        </p:spPr>
        <p:txBody>
          <a:bodyPr/>
          <a:lstStyle/>
          <a:p>
            <a:r>
              <a:rPr lang="en-US" dirty="0" smtClean="0"/>
              <a:t>What is SASS?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92237"/>
            <a:ext cx="8311896" cy="100642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SASS </a:t>
            </a:r>
            <a:r>
              <a:rPr lang="en-US" sz="1400" dirty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stands for Syntactically Awesome Style Sheets. 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It's a CSS-preprocessor. 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SASS </a:t>
            </a:r>
            <a:r>
              <a:rPr lang="en-US" sz="1400" dirty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includes feature like variables, nesting, </a:t>
            </a:r>
            <a:r>
              <a:rPr lang="en-US" sz="1400" dirty="0" err="1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mixins</a:t>
            </a:r>
            <a:r>
              <a:rPr lang="en-US" sz="1400" dirty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, functions, and </a:t>
            </a:r>
            <a:r>
              <a:rPr lang="en-US" sz="14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more.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SCSS </a:t>
            </a:r>
            <a:r>
              <a:rPr lang="en-US" sz="1400" dirty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stands for </a:t>
            </a:r>
            <a:r>
              <a:rPr lang="en-US" sz="14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Sassy </a:t>
            </a:r>
            <a:r>
              <a:rPr lang="en-US" sz="1400" dirty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Cascading Style Sheet</a:t>
            </a:r>
            <a:r>
              <a:rPr lang="en-US" sz="14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28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SASS vs SCSS Format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  <a:p>
            <a:pPr marL="287338" lvl="1" indent="0">
              <a:buNone/>
            </a:pPr>
            <a:r>
              <a:rPr lang="en-US" dirty="0" smtClean="0"/>
              <a:t>.content</a:t>
            </a:r>
          </a:p>
          <a:p>
            <a:pPr marL="287338" lvl="1" indent="0">
              <a:buNone/>
            </a:pPr>
            <a:r>
              <a:rPr lang="en-US" dirty="0" smtClean="0"/>
              <a:t>	color: green</a:t>
            </a:r>
          </a:p>
          <a:p>
            <a:pPr marL="287338" lvl="1" indent="0">
              <a:buNone/>
            </a:pPr>
            <a:r>
              <a:rPr lang="en-US" dirty="0" smtClean="0"/>
              <a:t>	padding: 0</a:t>
            </a:r>
          </a:p>
          <a:p>
            <a:pPr marL="287338" lvl="1" indent="0">
              <a:buNone/>
            </a:pPr>
            <a:r>
              <a:rPr lang="en-US" dirty="0" smtClean="0"/>
              <a:t>	margin: 10px 20px</a:t>
            </a:r>
          </a:p>
          <a:p>
            <a:pPr marL="287338" lvl="1" indent="0">
              <a:buNone/>
            </a:pPr>
            <a:endParaRPr lang="en-US" dirty="0"/>
          </a:p>
          <a:p>
            <a:pPr marL="287338" lvl="1" indent="0">
              <a:buNone/>
            </a:pPr>
            <a:r>
              <a:rPr lang="en-US" dirty="0" smtClean="0"/>
              <a:t>	p color: 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SCSS</a:t>
            </a:r>
            <a:endParaRPr lang="en-US" dirty="0"/>
          </a:p>
          <a:p>
            <a:pPr marL="287338" lvl="1" indent="0">
              <a:buNone/>
            </a:pPr>
            <a:r>
              <a:rPr lang="en-US" dirty="0"/>
              <a:t>.content {</a:t>
            </a:r>
          </a:p>
          <a:p>
            <a:pPr marL="628650" lvl="2" indent="0">
              <a:buNone/>
            </a:pPr>
            <a:r>
              <a:rPr lang="en-US" dirty="0"/>
              <a:t>color: green;</a:t>
            </a:r>
          </a:p>
          <a:p>
            <a:pPr marL="628650" lvl="2" indent="0">
              <a:buNone/>
            </a:pPr>
            <a:r>
              <a:rPr lang="en-US" dirty="0"/>
              <a:t>padding: 0;</a:t>
            </a:r>
          </a:p>
          <a:p>
            <a:pPr marL="628650" lvl="2" indent="0">
              <a:buNone/>
            </a:pPr>
            <a:r>
              <a:rPr lang="en-US" dirty="0"/>
              <a:t>margin: 10px 20px</a:t>
            </a:r>
            <a:r>
              <a:rPr lang="en-US" dirty="0" smtClean="0"/>
              <a:t>;</a:t>
            </a:r>
          </a:p>
          <a:p>
            <a:pPr marL="628650" lvl="2" indent="0">
              <a:buNone/>
            </a:pPr>
            <a:r>
              <a:rPr lang="en-US" dirty="0" smtClean="0"/>
              <a:t>p {</a:t>
            </a:r>
          </a:p>
          <a:p>
            <a:pPr marL="628650" lvl="2" indent="0">
              <a:buNone/>
            </a:pPr>
            <a:r>
              <a:rPr lang="en-US" dirty="0" smtClean="0"/>
              <a:t>	color: red;</a:t>
            </a:r>
            <a:endParaRPr lang="en-US" dirty="0"/>
          </a:p>
          <a:p>
            <a:pPr marL="628650" lvl="2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287338" lvl="1" indent="0">
              <a:buNone/>
            </a:pPr>
            <a:r>
              <a:rPr lang="en-US" dirty="0"/>
              <a:t>}</a:t>
            </a:r>
          </a:p>
          <a:p>
            <a:pPr marL="28733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7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 build="p" animBg="1"/>
          <p:bldP spid="6" grpId="0" uiExpand="1" build="allAtOnce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 build="p" animBg="1"/>
          <p:bldP spid="6" grpId="0" uiExpand="1" build="allAtOnce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68577"/>
            <a:ext cx="8385048" cy="249299"/>
          </a:xfrm>
        </p:spPr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SASS </a:t>
            </a:r>
            <a:r>
              <a:rPr lang="en-US" altLang="en-US" dirty="0"/>
              <a:t>over </a:t>
            </a:r>
            <a:r>
              <a:rPr lang="en-US" altLang="en-US" dirty="0" smtClean="0"/>
              <a:t>LESS?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38428"/>
            <a:ext cx="4114800" cy="2119122"/>
          </a:xfrm>
        </p:spPr>
        <p:txBody>
          <a:bodyPr/>
          <a:lstStyle/>
          <a:p>
            <a:r>
              <a:rPr lang="en-US" dirty="0" smtClean="0"/>
              <a:t>SASS </a:t>
            </a:r>
            <a:r>
              <a:rPr lang="en-US" dirty="0" smtClean="0"/>
              <a:t>Pros</a:t>
            </a:r>
            <a:endParaRPr lang="en-US" dirty="0" smtClean="0"/>
          </a:p>
          <a:p>
            <a:pPr lvl="1"/>
            <a:r>
              <a:rPr lang="en-US" dirty="0" smtClean="0"/>
              <a:t>Better </a:t>
            </a:r>
            <a:r>
              <a:rPr lang="en-US" dirty="0" err="1" smtClean="0"/>
              <a:t>mixins</a:t>
            </a:r>
            <a:r>
              <a:rPr lang="en-US" dirty="0" smtClean="0"/>
              <a:t>, nested (sub nest), extends</a:t>
            </a:r>
          </a:p>
          <a:p>
            <a:pPr lvl="1"/>
            <a:r>
              <a:rPr lang="en-US" dirty="0" smtClean="0"/>
              <a:t>Better function calculation (reuse methods and logic)</a:t>
            </a:r>
          </a:p>
          <a:p>
            <a:pPr lvl="1"/>
            <a:r>
              <a:rPr lang="en-US" dirty="0" smtClean="0"/>
              <a:t>Minified CSS (output file easier)</a:t>
            </a:r>
          </a:p>
          <a:p>
            <a:pPr lvl="1"/>
            <a:r>
              <a:rPr lang="en-US" dirty="0" smtClean="0"/>
              <a:t>More framework supports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4648200" y="1138428"/>
            <a:ext cx="4117848" cy="1738122"/>
          </a:xfrm>
        </p:spPr>
        <p:txBody>
          <a:bodyPr/>
          <a:lstStyle/>
          <a:p>
            <a:r>
              <a:rPr lang="en-US" dirty="0" smtClean="0"/>
              <a:t>LESS </a:t>
            </a:r>
            <a:r>
              <a:rPr lang="en-US" dirty="0" smtClean="0"/>
              <a:t>Pros</a:t>
            </a:r>
            <a:endParaRPr lang="en-US" dirty="0" smtClean="0"/>
          </a:p>
          <a:p>
            <a:pPr lvl="1"/>
            <a:r>
              <a:rPr lang="en-US" dirty="0" smtClean="0"/>
              <a:t>Easy installation because of JS</a:t>
            </a:r>
          </a:p>
          <a:p>
            <a:pPr lvl="1"/>
            <a:r>
              <a:rPr lang="en-US" dirty="0" smtClean="0"/>
              <a:t>Better error message</a:t>
            </a:r>
          </a:p>
          <a:p>
            <a:pPr lvl="1"/>
            <a:r>
              <a:rPr lang="en-US" dirty="0" smtClean="0"/>
              <a:t>Better documentation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295" y="3409950"/>
            <a:ext cx="85498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Sass is completely compatible with all versions of CSS.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Better </a:t>
            </a:r>
            <a:r>
              <a:rPr lang="en-US" sz="1600" dirty="0" smtClean="0"/>
              <a:t>framework</a:t>
            </a:r>
            <a:r>
              <a:rPr lang="en-US" sz="1600" dirty="0"/>
              <a:t> </a:t>
            </a:r>
            <a:r>
              <a:rPr lang="en-US" sz="1600" dirty="0" smtClean="0"/>
              <a:t>(Compass):</a:t>
            </a:r>
            <a:endParaRPr lang="en-US" sz="16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Simple </a:t>
            </a:r>
            <a:r>
              <a:rPr lang="en-US" sz="1600" dirty="0"/>
              <a:t>and lightweight mixin library for Sass. Compass is a collection of helpful tools and battle-tested best practices for Sass.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  <p:bldP spid="6" grpId="0" build="allAtOnce" animBg="1"/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7" r="27957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Variable and Nested – Color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6117" y="2463333"/>
            <a:ext cx="2870320" cy="2083647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.</a:t>
            </a:r>
            <a:r>
              <a:rPr lang="en-US" sz="1400" b="1" dirty="0"/>
              <a:t>content {  </a:t>
            </a:r>
            <a:br>
              <a:rPr lang="en-US" sz="1400" b="1" dirty="0"/>
            </a:br>
            <a:r>
              <a:rPr lang="en-US" sz="1400" b="1" dirty="0" smtClean="0"/>
              <a:t>  color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#CA6725</a:t>
            </a:r>
            <a:r>
              <a:rPr lang="en-US" sz="1400" b="1" dirty="0"/>
              <a:t>; 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 padding</a:t>
            </a:r>
            <a:r>
              <a:rPr lang="en-US" sz="1400" b="1" dirty="0"/>
              <a:t>: 0; 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 margin</a:t>
            </a:r>
            <a:r>
              <a:rPr lang="en-US" sz="1400" b="1" dirty="0"/>
              <a:t>: 10px 20px</a:t>
            </a:r>
            <a:r>
              <a:rPr lang="en-US" sz="1400" b="1" dirty="0" smtClean="0"/>
              <a:t>;</a:t>
            </a:r>
            <a:br>
              <a:rPr lang="en-US" sz="1400" b="1" dirty="0" smtClean="0"/>
            </a:br>
            <a:r>
              <a:rPr lang="en-US" sz="1400" b="1" dirty="0" smtClean="0"/>
              <a:t>}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.</a:t>
            </a:r>
            <a:r>
              <a:rPr lang="en-US" sz="1400" b="1" dirty="0"/>
              <a:t>content p {  </a:t>
            </a:r>
            <a:endParaRPr lang="en-US" sz="1400" b="1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/>
              <a:t> </a:t>
            </a:r>
            <a:r>
              <a:rPr lang="en-US" sz="1400" b="1" dirty="0" smtClean="0"/>
              <a:t> color</a:t>
            </a:r>
            <a:r>
              <a:rPr lang="en-US" sz="1400" b="1" dirty="0"/>
              <a:t>: red</a:t>
            </a:r>
            <a:r>
              <a:rPr lang="en-US" sz="1400" b="1" dirty="0" smtClean="0"/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}</a:t>
            </a:r>
            <a:endParaRPr lang="en-US" sz="1400" dirty="0" smtClean="0">
              <a:solidFill>
                <a:schemeClr val="bg1"/>
              </a:solidFill>
              <a:ea typeface="Roboto Regular" pitchFamily="2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black">
          <a:xfrm>
            <a:off x="287867" y="1072038"/>
            <a:ext cx="5943600" cy="353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dist="50800" dir="16200000" rotWithShape="0">
              <a:schemeClr val="accent2"/>
            </a:outerShdw>
          </a:effectLst>
        </p:spPr>
        <p:txBody>
          <a:bodyPr vert="horz" wrap="square" lIns="91440" tIns="91440" rIns="91440" bIns="9144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baseline="0" dirty="0" smtClean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15938" lvl="1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  <a:defRPr lang="en-US" sz="1600" smtClean="0">
                <a:solidFill>
                  <a:schemeClr val="tx2"/>
                </a:solidFill>
                <a:cs typeface="Roboto Light"/>
              </a:defRPr>
            </a:lvl2pPr>
            <a:lvl3pPr marL="800100" lvl="2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sz="1400" b="0" i="0" dirty="0">
                <a:solidFill>
                  <a:schemeClr val="tx2"/>
                </a:solidFill>
                <a:cs typeface="Roboto Light"/>
              </a:defRPr>
            </a:lvl3pPr>
            <a:lvl4pPr marL="1090613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 panose="020B0604020202020204" pitchFamily="34" charset="0"/>
              <a:buChar char="•"/>
              <a:defRPr lang="en-US" sz="1200" dirty="0">
                <a:solidFill>
                  <a:schemeClr val="tx2"/>
                </a:solidFill>
                <a:latin typeface="Roboto Light"/>
                <a:cs typeface="Roboto Light"/>
              </a:defRPr>
            </a:lvl4pPr>
            <a:lvl5pPr marL="1257300" indent="-1651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Roboto Light"/>
                <a:cs typeface="Roboto Light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$text-orange: #CA6725;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black">
          <a:xfrm>
            <a:off x="304800" y="1962150"/>
            <a:ext cx="2954867" cy="28556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dist="50800" dir="16200000" rotWithShape="0">
              <a:schemeClr val="accent2"/>
            </a:outerShdw>
          </a:effectLst>
        </p:spPr>
        <p:txBody>
          <a:bodyPr vert="horz" wrap="square" lIns="91440" tIns="91440" rIns="91440" bIns="9144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baseline="0" dirty="0" smtClean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15938" lvl="1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  <a:defRPr lang="en-US" sz="1600" smtClean="0">
                <a:solidFill>
                  <a:schemeClr val="tx2"/>
                </a:solidFill>
                <a:cs typeface="Roboto Light"/>
              </a:defRPr>
            </a:lvl2pPr>
            <a:lvl3pPr marL="800100" lvl="2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sz="1400" b="0" i="0" dirty="0">
                <a:solidFill>
                  <a:schemeClr val="tx2"/>
                </a:solidFill>
                <a:cs typeface="Roboto Light"/>
              </a:defRPr>
            </a:lvl3pPr>
            <a:lvl4pPr marL="1090613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 panose="020B0604020202020204" pitchFamily="34" charset="0"/>
              <a:buChar char="•"/>
              <a:defRPr lang="en-US" sz="1200" dirty="0">
                <a:solidFill>
                  <a:schemeClr val="tx2"/>
                </a:solidFill>
                <a:latin typeface="Roboto Light"/>
                <a:cs typeface="Roboto Light"/>
              </a:defRPr>
            </a:lvl4pPr>
            <a:lvl5pPr marL="1257300" indent="-1651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Roboto Light"/>
                <a:cs typeface="Roboto Light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600" dirty="0" smtClean="0"/>
              <a:t>@import </a:t>
            </a:r>
            <a:r>
              <a:rPr lang="en-US" sz="1600" dirty="0" smtClean="0"/>
              <a:t>‘_variables</a:t>
            </a:r>
            <a:r>
              <a:rPr lang="en-US" sz="1600" dirty="0" smtClean="0"/>
              <a:t>’;</a:t>
            </a:r>
            <a:br>
              <a:rPr lang="en-US" sz="1600" dirty="0" smtClean="0"/>
            </a:br>
            <a:endParaRPr lang="en-US" sz="1600" dirty="0" smtClean="0"/>
          </a:p>
          <a:p>
            <a:pPr marL="287338" lvl="1" indent="0">
              <a:buNone/>
            </a:pPr>
            <a:r>
              <a:rPr lang="en-US" dirty="0" smtClean="0"/>
              <a:t>.</a:t>
            </a:r>
            <a:r>
              <a:rPr lang="en-US" dirty="0"/>
              <a:t>content {</a:t>
            </a:r>
          </a:p>
          <a:p>
            <a:pPr marL="628650" lvl="2" indent="0">
              <a:buNone/>
            </a:pPr>
            <a:r>
              <a:rPr lang="en-US" dirty="0"/>
              <a:t>color: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$text-orange</a:t>
            </a:r>
            <a:r>
              <a:rPr lang="en-US" dirty="0" smtClean="0"/>
              <a:t>;</a:t>
            </a:r>
            <a:endParaRPr lang="en-US" dirty="0"/>
          </a:p>
          <a:p>
            <a:pPr marL="628650" lvl="2" indent="0">
              <a:buNone/>
            </a:pPr>
            <a:r>
              <a:rPr lang="en-US" dirty="0"/>
              <a:t>padding: 0;</a:t>
            </a:r>
          </a:p>
          <a:p>
            <a:pPr marL="628650" lvl="2" indent="0">
              <a:buNone/>
            </a:pPr>
            <a:r>
              <a:rPr lang="en-US" dirty="0"/>
              <a:t>margin: 10px 20px;</a:t>
            </a:r>
          </a:p>
          <a:p>
            <a:pPr marL="628650" lvl="2" indent="0">
              <a:buNone/>
            </a:pPr>
            <a:r>
              <a:rPr lang="en-US" dirty="0"/>
              <a:t>p {</a:t>
            </a:r>
          </a:p>
          <a:p>
            <a:pPr marL="628650" lvl="2" indent="0">
              <a:buNone/>
            </a:pPr>
            <a:r>
              <a:rPr lang="en-US" dirty="0"/>
              <a:t>	color: red;</a:t>
            </a:r>
          </a:p>
          <a:p>
            <a:pPr marL="628650" lvl="2" indent="0">
              <a:buNone/>
            </a:pPr>
            <a:r>
              <a:rPr lang="en-US" dirty="0"/>
              <a:t>}</a:t>
            </a:r>
          </a:p>
          <a:p>
            <a:pPr marL="287338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7867" y="728387"/>
            <a:ext cx="1465145" cy="2492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latin typeface="Roboto Regular" pitchFamily="2" charset="0"/>
                <a:ea typeface="Roboto Regular" pitchFamily="2" charset="0"/>
              </a:rPr>
              <a:t>_variable.scss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86748"/>
            <a:ext cx="1064394" cy="2492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mtClean="0">
                <a:latin typeface="Roboto Regular" pitchFamily="2" charset="0"/>
                <a:ea typeface="Roboto Regular" pitchFamily="2" charset="0"/>
              </a:rPr>
              <a:t>style.scss</a:t>
            </a:r>
            <a:endParaRPr lang="en-US" dirty="0" smtClean="0"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6117" y="2038350"/>
            <a:ext cx="944169" cy="2492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latin typeface="Roboto Regular" pitchFamily="2" charset="0"/>
                <a:ea typeface="Roboto Regular" pitchFamily="2" charset="0"/>
              </a:rPr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0040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3" grpId="0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7" r="27957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Mixin – vendor prefixes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1147" y="3548531"/>
            <a:ext cx="2870320" cy="1292662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b="1" dirty="0" smtClean="0"/>
              <a:t>.</a:t>
            </a:r>
            <a:r>
              <a:rPr lang="en-US" sz="1000" b="1" dirty="0" smtClean="0"/>
              <a:t>box</a:t>
            </a:r>
            <a:br>
              <a:rPr lang="en-US" sz="1000" b="1" dirty="0" smtClean="0"/>
            </a:br>
            <a:r>
              <a:rPr lang="en-US" sz="1000" dirty="0" smtClean="0"/>
              <a:t> </a:t>
            </a:r>
            <a:r>
              <a:rPr lang="en-US" sz="1000" dirty="0"/>
              <a:t>{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000" b="1" dirty="0" smtClean="0"/>
              <a:t>-</a:t>
            </a:r>
            <a:r>
              <a:rPr lang="en-US" sz="1000" b="1" dirty="0" err="1" smtClean="0"/>
              <a:t>webkit</a:t>
            </a:r>
            <a:r>
              <a:rPr lang="en-US" sz="1000" b="1" dirty="0" smtClean="0"/>
              <a:t>-border-radius</a:t>
            </a:r>
            <a:r>
              <a:rPr lang="en-US" sz="1000" dirty="0" smtClean="0"/>
              <a:t>: 10px; </a:t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000" b="1" dirty="0" smtClean="0"/>
              <a:t>-</a:t>
            </a:r>
            <a:r>
              <a:rPr lang="en-US" sz="1000" b="1" dirty="0" err="1" smtClean="0"/>
              <a:t>moz</a:t>
            </a:r>
            <a:r>
              <a:rPr lang="en-US" sz="1000" b="1" dirty="0" smtClean="0"/>
              <a:t>-border-radius</a:t>
            </a:r>
            <a:r>
              <a:rPr lang="en-US" sz="1000" dirty="0" smtClean="0"/>
              <a:t>: 10px; </a:t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000" b="1" dirty="0" smtClean="0"/>
              <a:t>-</a:t>
            </a:r>
            <a:r>
              <a:rPr lang="en-US" sz="1000" b="1" dirty="0" err="1" smtClean="0"/>
              <a:t>ms</a:t>
            </a:r>
            <a:r>
              <a:rPr lang="en-US" sz="1000" b="1" dirty="0" smtClean="0"/>
              <a:t>-border-radius</a:t>
            </a:r>
            <a:r>
              <a:rPr lang="en-US" sz="1000" dirty="0" smtClean="0"/>
              <a:t>: 10px; </a:t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000" b="1" dirty="0" smtClean="0"/>
              <a:t>border-radius</a:t>
            </a:r>
            <a:r>
              <a:rPr lang="en-US" sz="1000" dirty="0" smtClean="0"/>
              <a:t>: 10px;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000" b="1" dirty="0" smtClean="0"/>
              <a:t>border</a:t>
            </a:r>
            <a:r>
              <a:rPr lang="en-US" sz="1000" dirty="0" smtClean="0"/>
              <a:t>: 1px </a:t>
            </a:r>
            <a:r>
              <a:rPr lang="en-US" sz="1000" dirty="0" err="1" smtClean="0"/>
              <a:t>soild</a:t>
            </a:r>
            <a:r>
              <a:rPr lang="en-US" sz="1000" dirty="0" smtClean="0"/>
              <a:t> #000;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}</a:t>
            </a:r>
            <a:endParaRPr lang="en-US" sz="1000" dirty="0" smtClean="0">
              <a:solidFill>
                <a:schemeClr val="bg1"/>
              </a:solidFill>
              <a:ea typeface="Roboto Regular" pitchFamily="2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black">
          <a:xfrm>
            <a:off x="287867" y="977686"/>
            <a:ext cx="5943600" cy="18988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dist="50800" dir="16200000" rotWithShape="0">
              <a:schemeClr val="accent2"/>
            </a:outerShdw>
          </a:effectLst>
        </p:spPr>
        <p:txBody>
          <a:bodyPr vert="horz" wrap="square" lIns="91440" tIns="91440" rIns="91440" bIns="9144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baseline="0" dirty="0" smtClean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15938" lvl="1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  <a:defRPr lang="en-US" sz="1600" smtClean="0">
                <a:solidFill>
                  <a:schemeClr val="tx2"/>
                </a:solidFill>
                <a:cs typeface="Roboto Light"/>
              </a:defRPr>
            </a:lvl2pPr>
            <a:lvl3pPr marL="800100" lvl="2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sz="1400" b="0" i="0" dirty="0">
                <a:solidFill>
                  <a:schemeClr val="tx2"/>
                </a:solidFill>
                <a:cs typeface="Roboto Light"/>
              </a:defRPr>
            </a:lvl3pPr>
            <a:lvl4pPr marL="1090613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 panose="020B0604020202020204" pitchFamily="34" charset="0"/>
              <a:buChar char="•"/>
              <a:defRPr lang="en-US" sz="1200" dirty="0">
                <a:solidFill>
                  <a:schemeClr val="tx2"/>
                </a:solidFill>
                <a:latin typeface="Roboto Light"/>
                <a:cs typeface="Roboto Light"/>
              </a:defRPr>
            </a:lvl4pPr>
            <a:lvl5pPr marL="1257300" indent="-1651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Roboto Light"/>
                <a:cs typeface="Roboto Light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dirty="0"/>
              <a:t>@mixin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border-radius</a:t>
            </a:r>
            <a:r>
              <a:rPr lang="en-US" sz="1200" dirty="0"/>
              <a:t>($radius)</a:t>
            </a:r>
          </a:p>
          <a:p>
            <a:pPr marL="0" indent="0">
              <a:buNone/>
            </a:pPr>
            <a:r>
              <a:rPr lang="en-US" sz="1200" dirty="0"/>
              <a:t> { </a:t>
            </a:r>
          </a:p>
          <a:p>
            <a:pPr marL="287338" lvl="1" indent="0">
              <a:buNone/>
            </a:pPr>
            <a:r>
              <a:rPr lang="en-US" sz="1200" dirty="0"/>
              <a:t>-webkit-border-radius: </a:t>
            </a:r>
            <a:r>
              <a:rPr lang="en-US" sz="1200" dirty="0" smtClean="0"/>
              <a:t>$</a:t>
            </a:r>
            <a:r>
              <a:rPr lang="en-US" sz="1200" dirty="0"/>
              <a:t>radius; </a:t>
            </a:r>
            <a:endParaRPr lang="en-US" sz="1200" dirty="0" smtClean="0"/>
          </a:p>
          <a:p>
            <a:pPr marL="287338" lvl="1" indent="0">
              <a:buNone/>
            </a:pPr>
            <a:r>
              <a:rPr lang="en-US" sz="1200" dirty="0" smtClean="0"/>
              <a:t>-</a:t>
            </a:r>
            <a:r>
              <a:rPr lang="en-US" sz="1200" dirty="0"/>
              <a:t>moz-border-radius: $radius; </a:t>
            </a:r>
            <a:endParaRPr lang="en-US" sz="1200" dirty="0" smtClean="0"/>
          </a:p>
          <a:p>
            <a:pPr marL="287338" lvl="1" indent="0">
              <a:buNone/>
            </a:pPr>
            <a:r>
              <a:rPr lang="en-US" sz="1200" dirty="0" smtClean="0"/>
              <a:t>-</a:t>
            </a:r>
            <a:r>
              <a:rPr lang="en-US" sz="1200" dirty="0"/>
              <a:t>ms-border-radius: $radius; </a:t>
            </a:r>
            <a:endParaRPr lang="en-US" sz="1200" dirty="0" smtClean="0"/>
          </a:p>
          <a:p>
            <a:pPr marL="287338" lvl="1" indent="0">
              <a:buNone/>
            </a:pPr>
            <a:r>
              <a:rPr lang="en-US" sz="1200" dirty="0" smtClean="0"/>
              <a:t>border-radius</a:t>
            </a:r>
            <a:r>
              <a:rPr lang="en-US" sz="1200" dirty="0"/>
              <a:t>: $radius;</a:t>
            </a:r>
          </a:p>
          <a:p>
            <a:pPr marL="0" indent="0">
              <a:buNone/>
            </a:pPr>
            <a:r>
              <a:rPr lang="en-US" sz="1200" dirty="0"/>
              <a:t> }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black">
          <a:xfrm>
            <a:off x="296333" y="3319187"/>
            <a:ext cx="2954867" cy="152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dist="50800" dir="16200000" rotWithShape="0">
              <a:schemeClr val="accent2"/>
            </a:outerShdw>
          </a:effectLst>
        </p:spPr>
        <p:txBody>
          <a:bodyPr vert="horz" wrap="square" lIns="91440" tIns="91440" rIns="91440" bIns="9144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baseline="0" dirty="0" smtClean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15938" lvl="1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Verdana" panose="020B0604030504040204" pitchFamily="34" charset="0"/>
              <a:buChar char="─"/>
              <a:defRPr lang="en-US" sz="1600" smtClean="0">
                <a:solidFill>
                  <a:schemeClr val="tx2"/>
                </a:solidFill>
                <a:cs typeface="Roboto Light"/>
              </a:defRPr>
            </a:lvl2pPr>
            <a:lvl3pPr marL="800100" lvl="2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lang="en-US" sz="1400" b="0" i="0" dirty="0">
                <a:solidFill>
                  <a:schemeClr val="tx2"/>
                </a:solidFill>
                <a:cs typeface="Roboto Light"/>
              </a:defRPr>
            </a:lvl3pPr>
            <a:lvl4pPr marL="1090613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 panose="020B0604020202020204" pitchFamily="34" charset="0"/>
              <a:buChar char="•"/>
              <a:defRPr lang="en-US" sz="1200" dirty="0">
                <a:solidFill>
                  <a:schemeClr val="tx2"/>
                </a:solidFill>
                <a:latin typeface="Roboto Light"/>
                <a:cs typeface="Roboto Light"/>
              </a:defRPr>
            </a:lvl4pPr>
            <a:lvl5pPr marL="1257300" indent="-1651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496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Roboto Light"/>
                <a:cs typeface="Roboto Light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300" dirty="0" smtClean="0"/>
              <a:t>@import ‘_mixin’;</a:t>
            </a:r>
          </a:p>
          <a:p>
            <a:pPr marL="0" indent="0">
              <a:buNone/>
            </a:pPr>
            <a:r>
              <a:rPr lang="en-US" sz="1300" dirty="0" smtClean="0"/>
              <a:t>.</a:t>
            </a:r>
            <a:r>
              <a:rPr lang="en-US" sz="1300" dirty="0"/>
              <a:t>box </a:t>
            </a:r>
            <a:r>
              <a:rPr lang="en-US" sz="1300" dirty="0" smtClean="0"/>
              <a:t>{ 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   @</a:t>
            </a:r>
            <a:r>
              <a:rPr lang="en-US" sz="1300" dirty="0"/>
              <a:t>include </a:t>
            </a:r>
            <a:r>
              <a:rPr lang="en-US" sz="1300" dirty="0" smtClean="0">
                <a:solidFill>
                  <a:schemeClr val="accent3">
                    <a:lumMod val="75000"/>
                  </a:schemeClr>
                </a:solidFill>
              </a:rPr>
              <a:t>border-radius</a:t>
            </a:r>
            <a:r>
              <a:rPr lang="en-US" sz="1300" dirty="0" smtClean="0"/>
              <a:t>(10px</a:t>
            </a:r>
            <a:r>
              <a:rPr lang="en-US" sz="1300" dirty="0" smtClean="0"/>
              <a:t>);</a:t>
            </a:r>
            <a:br>
              <a:rPr lang="en-US" sz="1300" dirty="0" smtClean="0"/>
            </a:br>
            <a:r>
              <a:rPr lang="en-US" sz="1300" dirty="0" smtClean="0"/>
              <a:t>    border</a:t>
            </a:r>
            <a:r>
              <a:rPr lang="en-US" sz="1300" dirty="0"/>
              <a:t>: 1px solid #000; 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}</a:t>
            </a:r>
            <a:r>
              <a:rPr lang="en-US" sz="1300" dirty="0"/>
              <a:t/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296333" y="655001"/>
            <a:ext cx="1213474" cy="2492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latin typeface="Roboto Regular" pitchFamily="2" charset="0"/>
                <a:ea typeface="Roboto Regular" pitchFamily="2" charset="0"/>
              </a:rPr>
              <a:t>_mixin.scss</a:t>
            </a:r>
            <a:endParaRPr lang="en-US" dirty="0" smtClean="0"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33" y="2973219"/>
            <a:ext cx="923330" cy="2492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latin typeface="Roboto Regular" pitchFamily="2" charset="0"/>
                <a:ea typeface="Roboto Regular" pitchFamily="2" charset="0"/>
              </a:rPr>
              <a:t>box.scss</a:t>
            </a:r>
            <a:endParaRPr lang="en-US" dirty="0" smtClean="0"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547" y="3222518"/>
            <a:ext cx="819135" cy="2492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latin typeface="Roboto Regular" pitchFamily="2" charset="0"/>
                <a:ea typeface="Roboto Regular" pitchFamily="2" charset="0"/>
              </a:rPr>
              <a:t>box</a:t>
            </a:r>
            <a:r>
              <a:rPr lang="en-US" dirty="0" smtClean="0">
                <a:latin typeface="Roboto Regular" pitchFamily="2" charset="0"/>
                <a:ea typeface="Roboto Regular" pitchFamily="2" charset="0"/>
              </a:rPr>
              <a:t>.css</a:t>
            </a:r>
            <a:endParaRPr lang="en-US" dirty="0" smtClean="0">
              <a:latin typeface="Roboto Regular" pitchFamily="2" charset="0"/>
              <a:ea typeface="Robot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smtClean="0"/>
              <a:t>benefits?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 bwMode="gray">
          <a:xfrm>
            <a:off x="384048" y="1174752"/>
            <a:ext cx="365760" cy="365760"/>
            <a:chOff x="384048" y="1276350"/>
            <a:chExt cx="365760" cy="365760"/>
          </a:xfrm>
        </p:grpSpPr>
        <p:sp>
          <p:nvSpPr>
            <p:cNvPr id="23" name="Oval 22"/>
            <p:cNvSpPr/>
            <p:nvPr/>
          </p:nvSpPr>
          <p:spPr bwMode="gray">
            <a:xfrm>
              <a:off x="384048" y="1276350"/>
              <a:ext cx="365760" cy="36576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41198" y="1333501"/>
              <a:ext cx="251462" cy="25146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 bwMode="gray">
          <a:xfrm>
            <a:off x="384048" y="1936752"/>
            <a:ext cx="365760" cy="365760"/>
            <a:chOff x="384048" y="1276350"/>
            <a:chExt cx="365760" cy="365760"/>
          </a:xfrm>
        </p:grpSpPr>
        <p:sp>
          <p:nvSpPr>
            <p:cNvPr id="26" name="Oval 25"/>
            <p:cNvSpPr/>
            <p:nvPr/>
          </p:nvSpPr>
          <p:spPr bwMode="gray">
            <a:xfrm>
              <a:off x="384048" y="1276350"/>
              <a:ext cx="365760" cy="36576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57927" y="1333501"/>
              <a:ext cx="218002" cy="23093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 bwMode="gray">
          <a:xfrm>
            <a:off x="384048" y="2698752"/>
            <a:ext cx="365760" cy="365760"/>
            <a:chOff x="384048" y="1276350"/>
            <a:chExt cx="365760" cy="365760"/>
          </a:xfrm>
        </p:grpSpPr>
        <p:sp>
          <p:nvSpPr>
            <p:cNvPr id="29" name="Oval 28"/>
            <p:cNvSpPr/>
            <p:nvPr/>
          </p:nvSpPr>
          <p:spPr bwMode="gray">
            <a:xfrm>
              <a:off x="384048" y="1276350"/>
              <a:ext cx="365760" cy="36576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41198" y="1342301"/>
              <a:ext cx="251462" cy="233859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66800" y="1230824"/>
            <a:ext cx="7702294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Fewer HTTP Requests by Using the @import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1993903"/>
            <a:ext cx="7702294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More Organized / </a:t>
            </a:r>
            <a:r>
              <a:rPr lang="en-US" dirty="0" smtClean="0">
                <a:solidFill>
                  <a:schemeClr val="tx2"/>
                </a:solidFill>
              </a:rPr>
              <a:t>Better Comments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2756982"/>
            <a:ext cx="7702294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Reduce DRY</a:t>
            </a:r>
          </a:p>
        </p:txBody>
      </p:sp>
      <p:sp>
        <p:nvSpPr>
          <p:cNvPr id="2" name="Smiley Face 1"/>
          <p:cNvSpPr/>
          <p:nvPr/>
        </p:nvSpPr>
        <p:spPr>
          <a:xfrm>
            <a:off x="384047" y="3333750"/>
            <a:ext cx="381000" cy="375918"/>
          </a:xfrm>
          <a:prstGeom prst="smileyFac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ea typeface="Roboto Regular" pitchFamily="2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416509" y="3978906"/>
            <a:ext cx="307120" cy="457200"/>
          </a:xfrm>
          <a:prstGeom prst="can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mtClean="0">
              <a:solidFill>
                <a:schemeClr val="bg1"/>
              </a:solidFill>
              <a:ea typeface="Roboto Regular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3424430"/>
            <a:ext cx="7702294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Faster, more efficient, and easier to maintain.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6800" y="4082856"/>
            <a:ext cx="7702294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How </a:t>
            </a:r>
            <a:r>
              <a:rPr lang="en-US" dirty="0" err="1">
                <a:solidFill>
                  <a:schemeClr val="tx2"/>
                </a:solidFill>
              </a:rPr>
              <a:t>myFICO</a:t>
            </a:r>
            <a:r>
              <a:rPr lang="en-US" dirty="0">
                <a:solidFill>
                  <a:schemeClr val="tx2"/>
                </a:solidFill>
              </a:rPr>
              <a:t> could </a:t>
            </a:r>
            <a:r>
              <a:rPr lang="en-US" dirty="0" smtClean="0">
                <a:solidFill>
                  <a:schemeClr val="tx2"/>
                </a:solidFill>
              </a:rPr>
              <a:t>benefit from it? How to use it?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2" grpId="0" animBg="1"/>
      <p:bldP spid="5" grpId="0" animBg="1"/>
      <p:bldP spid="21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Structure </a:t>
            </a:r>
            <a:r>
              <a:rPr lang="en-US" altLang="en-US" dirty="0" smtClean="0"/>
              <a:t>– Partials/Folder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4069080" cy="3564053"/>
          </a:xfrm>
        </p:spPr>
        <p:txBody>
          <a:bodyPr/>
          <a:lstStyle/>
          <a:p>
            <a:r>
              <a:rPr lang="en-US" dirty="0" smtClean="0"/>
              <a:t>Base</a:t>
            </a:r>
          </a:p>
          <a:p>
            <a:r>
              <a:rPr lang="en-US" dirty="0" smtClean="0"/>
              <a:t>Framework</a:t>
            </a:r>
            <a:endParaRPr lang="en-US" dirty="0"/>
          </a:p>
          <a:p>
            <a:r>
              <a:rPr lang="en-US" dirty="0" smtClean="0"/>
              <a:t>Modules</a:t>
            </a:r>
            <a:endParaRPr lang="en-US" dirty="0"/>
          </a:p>
          <a:p>
            <a:r>
              <a:rPr lang="en-US" dirty="0" smtClean="0"/>
              <a:t>Shared</a:t>
            </a:r>
            <a:endParaRPr lang="en-US" dirty="0"/>
          </a:p>
          <a:p>
            <a:r>
              <a:rPr lang="en-US" dirty="0" smtClean="0"/>
              <a:t>Vendor</a:t>
            </a:r>
          </a:p>
          <a:p>
            <a:r>
              <a:rPr lang="en-US" dirty="0" err="1" smtClean="0"/>
              <a:t>Myf_style.css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42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CO_Widescreen_Template_2015_BXL_V2">
  <a:themeElements>
    <a:clrScheme name="FICO">
      <a:dk1>
        <a:sysClr val="windowText" lastClr="000000"/>
      </a:dk1>
      <a:lt1>
        <a:sysClr val="window" lastClr="FFFFFF"/>
      </a:lt1>
      <a:dk2>
        <a:srgbClr val="5A5B5D"/>
      </a:dk2>
      <a:lt2>
        <a:srgbClr val="E6E7E8"/>
      </a:lt2>
      <a:accent1>
        <a:srgbClr val="00609C"/>
      </a:accent1>
      <a:accent2>
        <a:srgbClr val="00B3E4"/>
      </a:accent2>
      <a:accent3>
        <a:srgbClr val="FDB528"/>
      </a:accent3>
      <a:accent4>
        <a:srgbClr val="873795"/>
      </a:accent4>
      <a:accent5>
        <a:srgbClr val="C3D62E"/>
      </a:accent5>
      <a:accent6>
        <a:srgbClr val="D91E3E"/>
      </a:accent6>
      <a:hlink>
        <a:srgbClr val="0086AB"/>
      </a:hlink>
      <a:folHlink>
        <a:srgbClr val="94A31F"/>
      </a:folHlink>
    </a:clrScheme>
    <a:fontScheme name="FICO Presentation Template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  <a:effectLst/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mtClean="0">
            <a:solidFill>
              <a:schemeClr val="bg1"/>
            </a:solidFill>
            <a:ea typeface="Roboto Regular" pitchFamily="2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>
          <a:lnSpc>
            <a:spcPct val="90000"/>
          </a:lnSpc>
          <a:spcBef>
            <a:spcPts val="600"/>
          </a:spcBef>
          <a:defRPr smtClean="0">
            <a:latin typeface="Roboto Regular" pitchFamily="2" charset="0"/>
            <a:ea typeface="Roboto Regular" pitchFamily="2" charset="0"/>
          </a:defRPr>
        </a:defPPr>
      </a:lstStyle>
    </a:txDef>
  </a:objectDefaults>
  <a:extraClrSchemeLst/>
  <a:custClrLst>
    <a:custClr name="Tertiary 2">
      <a:srgbClr val="F18C20"/>
    </a:custClr>
    <a:custClr name="Tertiary 3">
      <a:srgbClr val="009DA9"/>
    </a:custClr>
    <a:custClr name="Tertiary 4">
      <a:srgbClr val="AC4399"/>
    </a:custClr>
    <a:custClr>
      <a:srgbClr val="189B74"/>
    </a:custClr>
    <a:custClr>
      <a:srgbClr val="C2BEA7"/>
    </a:custClr>
    <a:custClr>
      <a:srgbClr val="62539B"/>
    </a:custClr>
    <a:custClr>
      <a:srgbClr val="DBE5EA"/>
    </a:custClr>
  </a:custClrLst>
  <a:extLst>
    <a:ext uri="{05A4C25C-085E-4340-85A3-A5531E510DB2}">
      <thm15:themeFamily xmlns:thm15="http://schemas.microsoft.com/office/thememl/2012/main" name="FICO_2016_Widescreen" id="{B4A4425C-4838-504F-80B0-1411EFED1483}" vid="{BEC484EC-1D14-464F-B5B4-C62F0FFD0F19}"/>
    </a:ext>
  </a:extLst>
</a:theme>
</file>

<file path=ppt/theme/theme2.xml><?xml version="1.0" encoding="utf-8"?>
<a:theme xmlns:a="http://schemas.openxmlformats.org/drawingml/2006/main" name="Office Theme">
  <a:themeElements>
    <a:clrScheme name="FICO">
      <a:dk1>
        <a:sysClr val="windowText" lastClr="000000"/>
      </a:dk1>
      <a:lt1>
        <a:sysClr val="window" lastClr="FFFFFF"/>
      </a:lt1>
      <a:dk2>
        <a:srgbClr val="5A5B5D"/>
      </a:dk2>
      <a:lt2>
        <a:srgbClr val="E6E7E8"/>
      </a:lt2>
      <a:accent1>
        <a:srgbClr val="00609C"/>
      </a:accent1>
      <a:accent2>
        <a:srgbClr val="00B3E4"/>
      </a:accent2>
      <a:accent3>
        <a:srgbClr val="FDB528"/>
      </a:accent3>
      <a:accent4>
        <a:srgbClr val="873795"/>
      </a:accent4>
      <a:accent5>
        <a:srgbClr val="C3D62E"/>
      </a:accent5>
      <a:accent6>
        <a:srgbClr val="D91E3E"/>
      </a:accent6>
      <a:hlink>
        <a:srgbClr val="0086AB"/>
      </a:hlink>
      <a:folHlink>
        <a:srgbClr val="94A31F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ICO">
      <a:dk1>
        <a:sysClr val="windowText" lastClr="000000"/>
      </a:dk1>
      <a:lt1>
        <a:sysClr val="window" lastClr="FFFFFF"/>
      </a:lt1>
      <a:dk2>
        <a:srgbClr val="5A5B5D"/>
      </a:dk2>
      <a:lt2>
        <a:srgbClr val="E6E7E8"/>
      </a:lt2>
      <a:accent1>
        <a:srgbClr val="00609C"/>
      </a:accent1>
      <a:accent2>
        <a:srgbClr val="00B3E4"/>
      </a:accent2>
      <a:accent3>
        <a:srgbClr val="FDB528"/>
      </a:accent3>
      <a:accent4>
        <a:srgbClr val="873795"/>
      </a:accent4>
      <a:accent5>
        <a:srgbClr val="C3D62E"/>
      </a:accent5>
      <a:accent6>
        <a:srgbClr val="D91E3E"/>
      </a:accent6>
      <a:hlink>
        <a:srgbClr val="0086AB"/>
      </a:hlink>
      <a:folHlink>
        <a:srgbClr val="94A31F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FICO_2016_Widescreen</Template>
  <TotalTime>0</TotalTime>
  <Words>535</Words>
  <Application>Microsoft Macintosh PowerPoint</Application>
  <PresentationFormat>On-screen Show (16:9)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Light</vt:lpstr>
      <vt:lpstr>Roboto Medium</vt:lpstr>
      <vt:lpstr>Roboto Regular</vt:lpstr>
      <vt:lpstr>Verdana</vt:lpstr>
      <vt:lpstr>Arial</vt:lpstr>
      <vt:lpstr>FICO_Widescreen_Template_2015_BXL_V2</vt:lpstr>
      <vt:lpstr>SASS Presentation</vt:lpstr>
      <vt:lpstr>Agenda</vt:lpstr>
      <vt:lpstr>What is SASS?</vt:lpstr>
      <vt:lpstr>SASS vs SCSS Format Syntax</vt:lpstr>
      <vt:lpstr>Why SASS over LESS?</vt:lpstr>
      <vt:lpstr>Example of Variable and Nested – Color</vt:lpstr>
      <vt:lpstr>Example of Mixin – vendor prefixes</vt:lpstr>
      <vt:lpstr>What are the benefits? </vt:lpstr>
      <vt:lpstr>The Structure – Partials/Folder</vt:lpstr>
      <vt:lpstr>Structure – Base Folder</vt:lpstr>
      <vt:lpstr>Structure – Framework Folder</vt:lpstr>
      <vt:lpstr>Structure – Module Folder</vt:lpstr>
      <vt:lpstr>Structure – Shared Folder</vt:lpstr>
      <vt:lpstr>Summary of the Structure</vt:lpstr>
      <vt:lpstr>“Is it over yet?”</vt:lpstr>
      <vt:lpstr>Nope! Time for some exciting demo!</vt:lpstr>
      <vt:lpstr>Link to setup SASS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2016-01-12T00:39:45Z</dcterms:created>
  <dcterms:modified xsi:type="dcterms:W3CDTF">2016-01-13T21:06:22Z</dcterms:modified>
</cp:coreProperties>
</file>