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6" r:id="rId3"/>
    <p:sldId id="263" r:id="rId4"/>
    <p:sldId id="257" r:id="rId5"/>
    <p:sldId id="258" r:id="rId6"/>
    <p:sldId id="268" r:id="rId7"/>
    <p:sldId id="267" r:id="rId8"/>
    <p:sldId id="260" r:id="rId9"/>
    <p:sldId id="262" r:id="rId10"/>
    <p:sldId id="261" r:id="rId11"/>
    <p:sldId id="269" r:id="rId12"/>
    <p:sldId id="264" r:id="rId13"/>
    <p:sldId id="265" r:id="rId14"/>
    <p:sldId id="270" r:id="rId15"/>
  </p:sldIdLst>
  <p:sldSz cx="1260157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7" d="100"/>
          <a:sy n="67" d="100"/>
        </p:scale>
        <p:origin x="-750" y="-96"/>
      </p:cViewPr>
      <p:guideLst>
        <p:guide orient="horz" pos="2160"/>
        <p:guide pos="3969"/>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12601575"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2601" y="6053328"/>
            <a:ext cx="3099987"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3251206" y="6044184"/>
            <a:ext cx="9350369"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3255407" y="4038600"/>
            <a:ext cx="8926116"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3255407" y="6050037"/>
            <a:ext cx="9241155"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05013" y="6068699"/>
            <a:ext cx="2835354" cy="685800"/>
          </a:xfrm>
        </p:spPr>
        <p:txBody>
          <a:bodyPr>
            <a:noAutofit/>
          </a:bodyPr>
          <a:lstStyle>
            <a:lvl1pPr algn="ctr">
              <a:defRPr sz="2000">
                <a:solidFill>
                  <a:srgbClr val="FFFFFF"/>
                </a:solidFill>
              </a:defRPr>
            </a:lvl1pPr>
          </a:lstStyle>
          <a:p>
            <a:fld id="{F209EAF9-D796-4A61-909E-87423862A99D}" type="datetimeFigureOut">
              <a:rPr lang="en-US" smtClean="0"/>
              <a:pPr/>
              <a:t>12/8/2024</a:t>
            </a:fld>
            <a:endParaRPr lang="en-GB"/>
          </a:p>
        </p:txBody>
      </p:sp>
      <p:sp>
        <p:nvSpPr>
          <p:cNvPr id="17" name="Footer Placeholder 16"/>
          <p:cNvSpPr>
            <a:spLocks noGrp="1"/>
          </p:cNvSpPr>
          <p:nvPr>
            <p:ph type="ftr" sz="quarter" idx="11"/>
          </p:nvPr>
        </p:nvSpPr>
        <p:spPr>
          <a:xfrm>
            <a:off x="2873932" y="236539"/>
            <a:ext cx="8086011" cy="365125"/>
          </a:xfrm>
        </p:spPr>
        <p:txBody>
          <a:bodyPr/>
          <a:lstStyle>
            <a:lvl1pPr algn="r">
              <a:defRPr>
                <a:solidFill>
                  <a:schemeClr val="tx2"/>
                </a:solidFill>
              </a:defRPr>
            </a:lvl1pPr>
          </a:lstStyle>
          <a:p>
            <a:endParaRPr lang="en-GB"/>
          </a:p>
        </p:txBody>
      </p:sp>
      <p:sp>
        <p:nvSpPr>
          <p:cNvPr id="29" name="Slide Number Placeholder 28"/>
          <p:cNvSpPr>
            <a:spLocks noGrp="1"/>
          </p:cNvSpPr>
          <p:nvPr>
            <p:ph type="sldNum" sz="quarter" idx="12"/>
          </p:nvPr>
        </p:nvSpPr>
        <p:spPr>
          <a:xfrm>
            <a:off x="11026378" y="228600"/>
            <a:ext cx="1155144" cy="381000"/>
          </a:xfrm>
        </p:spPr>
        <p:txBody>
          <a:bodyPr/>
          <a:lstStyle>
            <a:lvl1pPr>
              <a:defRPr>
                <a:solidFill>
                  <a:schemeClr val="tx2"/>
                </a:solidFill>
              </a:defRPr>
            </a:lvl1pPr>
          </a:lstStyle>
          <a:p>
            <a:fld id="{33F9A659-A645-486B-A3B6-836075150567}" type="slidenum">
              <a:rPr lang="en-GB" smtClean="0"/>
              <a:pPr/>
              <a:t>‹#›</a:t>
            </a:fld>
            <a:endParaRPr lang="en-GB"/>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209EAF9-D796-4A61-909E-87423862A99D}" type="datetimeFigureOut">
              <a:rPr lang="en-US" smtClean="0"/>
              <a:pPr/>
              <a:t>12/8/2024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F9A659-A645-486B-A3B6-836075150567}"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31129" y="609601"/>
            <a:ext cx="2835354"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30079" y="609600"/>
            <a:ext cx="7665958"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9031129" y="6248403"/>
            <a:ext cx="3045381" cy="365125"/>
          </a:xfrm>
        </p:spPr>
        <p:txBody>
          <a:bodyPr/>
          <a:lstStyle/>
          <a:p>
            <a:fld id="{F209EAF9-D796-4A61-909E-87423862A99D}" type="datetimeFigureOut">
              <a:rPr lang="en-US" smtClean="0"/>
              <a:pPr/>
              <a:t>12/8/2024</a:t>
            </a:fld>
            <a:endParaRPr lang="en-GB"/>
          </a:p>
        </p:txBody>
      </p:sp>
      <p:sp>
        <p:nvSpPr>
          <p:cNvPr id="5" name="Footer Placeholder 4"/>
          <p:cNvSpPr>
            <a:spLocks noGrp="1"/>
          </p:cNvSpPr>
          <p:nvPr>
            <p:ph type="ftr" sz="quarter" idx="11"/>
          </p:nvPr>
        </p:nvSpPr>
        <p:spPr>
          <a:xfrm>
            <a:off x="630081" y="6248208"/>
            <a:ext cx="7680956" cy="365125"/>
          </a:xfrm>
        </p:spPr>
        <p:txBody>
          <a:bodyPr/>
          <a:lstStyle/>
          <a:p>
            <a:endParaRPr lang="en-GB"/>
          </a:p>
        </p:txBody>
      </p:sp>
      <p:sp>
        <p:nvSpPr>
          <p:cNvPr id="7" name="Rectangle 6"/>
          <p:cNvSpPr/>
          <p:nvPr/>
        </p:nvSpPr>
        <p:spPr bwMode="white">
          <a:xfrm>
            <a:off x="8401488" y="0"/>
            <a:ext cx="44105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8464496" y="609600"/>
            <a:ext cx="315039"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8464496" y="0"/>
            <a:ext cx="315039"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8355316" y="98241"/>
            <a:ext cx="533400" cy="336918"/>
          </a:xfrm>
        </p:spPr>
        <p:txBody>
          <a:bodyPr/>
          <a:lstStyle/>
          <a:p>
            <a:fld id="{33F9A659-A645-486B-A3B6-836075150567}" type="slidenum">
              <a:rPr lang="en-GB" smtClean="0"/>
              <a:pPr/>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44306" y="228600"/>
            <a:ext cx="11236404"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F209EAF9-D796-4A61-909E-87423862A99D}" type="datetimeFigureOut">
              <a:rPr lang="en-US" smtClean="0"/>
              <a:pPr/>
              <a:t>12/8/2024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33F9A659-A645-486B-A3B6-836075150567}" type="slidenum">
              <a:rPr lang="en-GB" smtClean="0"/>
              <a:pPr/>
              <a:t>‹#›</a:t>
            </a:fld>
            <a:endParaRPr lang="en-GB"/>
          </a:p>
        </p:txBody>
      </p:sp>
      <p:sp>
        <p:nvSpPr>
          <p:cNvPr id="8" name="Content Placeholder 7"/>
          <p:cNvSpPr>
            <a:spLocks noGrp="1"/>
          </p:cNvSpPr>
          <p:nvPr>
            <p:ph sz="quarter" idx="1"/>
          </p:nvPr>
        </p:nvSpPr>
        <p:spPr>
          <a:xfrm>
            <a:off x="844306" y="1600200"/>
            <a:ext cx="11236404"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90237" y="2743200"/>
            <a:ext cx="9816540"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12601575"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785223"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890236" y="1600200"/>
            <a:ext cx="10711339"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890236" y="1600200"/>
            <a:ext cx="10501313"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F209EAF9-D796-4A61-909E-87423862A99D}" type="datetimeFigureOut">
              <a:rPr lang="en-US" smtClean="0"/>
              <a:pPr/>
              <a:t>12/8/2024</a:t>
            </a:fld>
            <a:endParaRPr lang="en-GB"/>
          </a:p>
        </p:txBody>
      </p:sp>
      <p:sp>
        <p:nvSpPr>
          <p:cNvPr id="13" name="Slide Number Placeholder 12"/>
          <p:cNvSpPr>
            <a:spLocks noGrp="1"/>
          </p:cNvSpPr>
          <p:nvPr>
            <p:ph type="sldNum" sz="quarter" idx="11"/>
          </p:nvPr>
        </p:nvSpPr>
        <p:spPr>
          <a:xfrm>
            <a:off x="0" y="1752600"/>
            <a:ext cx="1785223" cy="701676"/>
          </a:xfrm>
        </p:spPr>
        <p:txBody>
          <a:bodyPr>
            <a:noAutofit/>
          </a:bodyPr>
          <a:lstStyle>
            <a:lvl1pPr>
              <a:defRPr sz="2400">
                <a:solidFill>
                  <a:srgbClr val="FFFFFF"/>
                </a:solidFill>
              </a:defRPr>
            </a:lvl1pPr>
          </a:lstStyle>
          <a:p>
            <a:fld id="{33F9A659-A645-486B-A3B6-836075150567}" type="slidenum">
              <a:rPr lang="en-GB" smtClean="0"/>
              <a:pPr/>
              <a:t>‹#›</a:t>
            </a:fld>
            <a:endParaRPr lang="en-GB"/>
          </a:p>
        </p:txBody>
      </p:sp>
      <p:sp>
        <p:nvSpPr>
          <p:cNvPr id="14" name="Footer Placeholder 13"/>
          <p:cNvSpPr>
            <a:spLocks noGrp="1"/>
          </p:cNvSpPr>
          <p:nvPr>
            <p:ph type="ftr" sz="quarter" idx="12"/>
          </p:nvPr>
        </p:nvSpPr>
        <p:spPr/>
        <p:txBody>
          <a:bodyPr/>
          <a:lstStyle/>
          <a:p>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840105" y="1589567"/>
            <a:ext cx="5355669"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6676879" y="1589567"/>
            <a:ext cx="5355669"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F209EAF9-D796-4A61-909E-87423862A99D}" type="datetimeFigureOut">
              <a:rPr lang="en-US" smtClean="0"/>
              <a:pPr/>
              <a:t>12/8/2024</a:t>
            </a:fld>
            <a:endParaRPr lang="en-GB"/>
          </a:p>
        </p:txBody>
      </p:sp>
      <p:sp>
        <p:nvSpPr>
          <p:cNvPr id="10" name="Slide Number Placeholder 9"/>
          <p:cNvSpPr>
            <a:spLocks noGrp="1"/>
          </p:cNvSpPr>
          <p:nvPr>
            <p:ph type="sldNum" sz="quarter" idx="16"/>
          </p:nvPr>
        </p:nvSpPr>
        <p:spPr/>
        <p:txBody>
          <a:bodyPr rtlCol="0"/>
          <a:lstStyle/>
          <a:p>
            <a:fld id="{33F9A659-A645-486B-A3B6-836075150567}" type="slidenum">
              <a:rPr lang="en-GB" smtClean="0"/>
              <a:pPr/>
              <a:t>‹#›</a:t>
            </a:fld>
            <a:endParaRPr lang="en-GB"/>
          </a:p>
        </p:txBody>
      </p:sp>
      <p:sp>
        <p:nvSpPr>
          <p:cNvPr id="12" name="Footer Placeholder 11"/>
          <p:cNvSpPr>
            <a:spLocks noGrp="1"/>
          </p:cNvSpPr>
          <p:nvPr>
            <p:ph type="ftr" sz="quarter" idx="17"/>
          </p:nvPr>
        </p:nvSpPr>
        <p:spPr/>
        <p:txBody>
          <a:bodyPr rtlCol="0"/>
          <a:lstStyle/>
          <a:p>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35092" y="273050"/>
            <a:ext cx="11236404"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840105" y="2438400"/>
            <a:ext cx="5355669"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6615827" y="2438400"/>
            <a:ext cx="5355669"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F209EAF9-D796-4A61-909E-87423862A99D}" type="datetimeFigureOut">
              <a:rPr lang="en-US" smtClean="0"/>
              <a:pPr/>
              <a:t>12/8/2024</a:t>
            </a:fld>
            <a:endParaRPr lang="en-GB"/>
          </a:p>
        </p:txBody>
      </p:sp>
      <p:sp>
        <p:nvSpPr>
          <p:cNvPr id="12" name="Slide Number Placeholder 11"/>
          <p:cNvSpPr>
            <a:spLocks noGrp="1"/>
          </p:cNvSpPr>
          <p:nvPr>
            <p:ph type="sldNum" sz="quarter" idx="16"/>
          </p:nvPr>
        </p:nvSpPr>
        <p:spPr/>
        <p:txBody>
          <a:bodyPr rtlCol="0"/>
          <a:lstStyle/>
          <a:p>
            <a:fld id="{33F9A659-A645-486B-A3B6-836075150567}" type="slidenum">
              <a:rPr lang="en-GB" smtClean="0"/>
              <a:pPr/>
              <a:t>‹#›</a:t>
            </a:fld>
            <a:endParaRPr lang="en-GB"/>
          </a:p>
        </p:txBody>
      </p:sp>
      <p:sp>
        <p:nvSpPr>
          <p:cNvPr id="14" name="Footer Placeholder 13"/>
          <p:cNvSpPr>
            <a:spLocks noGrp="1"/>
          </p:cNvSpPr>
          <p:nvPr>
            <p:ph type="ftr" sz="quarter" idx="17"/>
          </p:nvPr>
        </p:nvSpPr>
        <p:spPr/>
        <p:txBody>
          <a:bodyPr rtlCol="0"/>
          <a:lstStyle/>
          <a:p>
            <a:endParaRPr lang="en-GB"/>
          </a:p>
        </p:txBody>
      </p:sp>
      <p:sp>
        <p:nvSpPr>
          <p:cNvPr id="16" name="Text Placeholder 15"/>
          <p:cNvSpPr>
            <a:spLocks noGrp="1"/>
          </p:cNvSpPr>
          <p:nvPr>
            <p:ph type="body" sz="quarter" idx="1"/>
          </p:nvPr>
        </p:nvSpPr>
        <p:spPr>
          <a:xfrm>
            <a:off x="840105" y="1752600"/>
            <a:ext cx="5355669"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6615827" y="1752600"/>
            <a:ext cx="5355669"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209EAF9-D796-4A61-909E-87423862A99D}" type="datetimeFigureOut">
              <a:rPr lang="en-US" smtClean="0"/>
              <a:pPr/>
              <a:t>12/8/2024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33F9A659-A645-486B-A3B6-836075150567}"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09EAF9-D796-4A61-909E-87423862A99D}" type="datetimeFigureOut">
              <a:rPr lang="en-US" smtClean="0"/>
              <a:pPr/>
              <a:t>12/8/2024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a:xfrm>
            <a:off x="0" y="6248400"/>
            <a:ext cx="735092" cy="381000"/>
          </a:xfrm>
        </p:spPr>
        <p:txBody>
          <a:bodyPr/>
          <a:lstStyle>
            <a:lvl1pPr>
              <a:defRPr>
                <a:solidFill>
                  <a:schemeClr val="tx2"/>
                </a:solidFill>
              </a:defRPr>
            </a:lvl1pPr>
          </a:lstStyle>
          <a:p>
            <a:fld id="{33F9A659-A645-486B-A3B6-836075150567}"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105" y="273050"/>
            <a:ext cx="11131391"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F209EAF9-D796-4A61-909E-87423862A99D}" type="datetimeFigureOut">
              <a:rPr lang="en-US" smtClean="0"/>
              <a:pPr/>
              <a:t>12/8/2024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33F9A659-A645-486B-A3B6-836075150567}" type="slidenum">
              <a:rPr lang="en-GB" smtClean="0"/>
              <a:pPr/>
              <a:t>‹#›</a:t>
            </a:fld>
            <a:endParaRPr lang="en-GB"/>
          </a:p>
        </p:txBody>
      </p:sp>
      <p:sp>
        <p:nvSpPr>
          <p:cNvPr id="3" name="Text Placeholder 2"/>
          <p:cNvSpPr>
            <a:spLocks noGrp="1"/>
          </p:cNvSpPr>
          <p:nvPr>
            <p:ph type="body" idx="2"/>
          </p:nvPr>
        </p:nvSpPr>
        <p:spPr>
          <a:xfrm>
            <a:off x="840105" y="1752600"/>
            <a:ext cx="2205276"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3255407" y="1752600"/>
            <a:ext cx="8821103"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205276" y="5486400"/>
            <a:ext cx="1008126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12602" y="4572000"/>
            <a:ext cx="12601575"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2602" y="4663440"/>
            <a:ext cx="2016252"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2129666" y="4654296"/>
            <a:ext cx="10471909"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205276" y="4648200"/>
            <a:ext cx="1008126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995250" y="0"/>
            <a:ext cx="138617"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8611076" y="6248401"/>
            <a:ext cx="3675459" cy="365125"/>
          </a:xfrm>
        </p:spPr>
        <p:txBody>
          <a:bodyPr rtlCol="0"/>
          <a:lstStyle/>
          <a:p>
            <a:fld id="{F209EAF9-D796-4A61-909E-87423862A99D}" type="datetimeFigureOut">
              <a:rPr lang="en-US" smtClean="0"/>
              <a:pPr/>
              <a:t>12/8/2024</a:t>
            </a:fld>
            <a:endParaRPr lang="en-GB"/>
          </a:p>
        </p:txBody>
      </p:sp>
      <p:sp>
        <p:nvSpPr>
          <p:cNvPr id="13" name="Slide Number Placeholder 12"/>
          <p:cNvSpPr>
            <a:spLocks noGrp="1"/>
          </p:cNvSpPr>
          <p:nvPr>
            <p:ph type="sldNum" sz="quarter" idx="11"/>
          </p:nvPr>
        </p:nvSpPr>
        <p:spPr>
          <a:xfrm>
            <a:off x="0" y="4667249"/>
            <a:ext cx="1995249" cy="663578"/>
          </a:xfrm>
        </p:spPr>
        <p:txBody>
          <a:bodyPr rtlCol="0"/>
          <a:lstStyle>
            <a:lvl1pPr>
              <a:defRPr sz="2800"/>
            </a:lvl1pPr>
          </a:lstStyle>
          <a:p>
            <a:fld id="{33F9A659-A645-486B-A3B6-836075150567}" type="slidenum">
              <a:rPr lang="en-GB" smtClean="0"/>
              <a:pPr/>
              <a:t>‹#›</a:t>
            </a:fld>
            <a:endParaRPr lang="en-GB"/>
          </a:p>
        </p:txBody>
      </p:sp>
      <p:sp>
        <p:nvSpPr>
          <p:cNvPr id="14" name="Footer Placeholder 13"/>
          <p:cNvSpPr>
            <a:spLocks noGrp="1"/>
          </p:cNvSpPr>
          <p:nvPr>
            <p:ph type="ftr" sz="quarter" idx="12"/>
          </p:nvPr>
        </p:nvSpPr>
        <p:spPr>
          <a:xfrm>
            <a:off x="2205275" y="6248207"/>
            <a:ext cx="6300788" cy="365125"/>
          </a:xfrm>
        </p:spPr>
        <p:txBody>
          <a:bodyPr rtlCol="0"/>
          <a:lstStyle/>
          <a:p>
            <a:endParaRPr lang="en-GB"/>
          </a:p>
        </p:txBody>
      </p:sp>
      <p:sp>
        <p:nvSpPr>
          <p:cNvPr id="3" name="Picture Placeholder 2"/>
          <p:cNvSpPr>
            <a:spLocks noGrp="1"/>
          </p:cNvSpPr>
          <p:nvPr>
            <p:ph type="pic" idx="1"/>
          </p:nvPr>
        </p:nvSpPr>
        <p:spPr>
          <a:xfrm>
            <a:off x="2150669" y="0"/>
            <a:ext cx="10450906"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840105" y="228600"/>
            <a:ext cx="11236404"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844306" y="1600200"/>
            <a:ext cx="11236404"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8401050" y="6248401"/>
            <a:ext cx="3675459" cy="365125"/>
          </a:xfrm>
          <a:prstGeom prst="rect">
            <a:avLst/>
          </a:prstGeom>
        </p:spPr>
        <p:txBody>
          <a:bodyPr vert="horz" anchor="ctr" anchorCtr="0"/>
          <a:lstStyle>
            <a:lvl1pPr algn="l" eaLnBrk="1" latinLnBrk="0" hangingPunct="1">
              <a:defRPr kumimoji="0" sz="1400">
                <a:solidFill>
                  <a:schemeClr val="tx2"/>
                </a:solidFill>
              </a:defRPr>
            </a:lvl1pPr>
          </a:lstStyle>
          <a:p>
            <a:fld id="{F209EAF9-D796-4A61-909E-87423862A99D}" type="datetimeFigureOut">
              <a:rPr lang="en-US" smtClean="0"/>
              <a:pPr/>
              <a:t>12/8/2024</a:t>
            </a:fld>
            <a:endParaRPr lang="en-GB"/>
          </a:p>
        </p:txBody>
      </p:sp>
      <p:sp>
        <p:nvSpPr>
          <p:cNvPr id="3" name="Footer Placeholder 2"/>
          <p:cNvSpPr>
            <a:spLocks noGrp="1"/>
          </p:cNvSpPr>
          <p:nvPr>
            <p:ph type="ftr" sz="quarter" idx="3"/>
          </p:nvPr>
        </p:nvSpPr>
        <p:spPr>
          <a:xfrm>
            <a:off x="840106" y="6248207"/>
            <a:ext cx="7470930" cy="365125"/>
          </a:xfrm>
          <a:prstGeom prst="rect">
            <a:avLst/>
          </a:prstGeom>
        </p:spPr>
        <p:txBody>
          <a:bodyPr vert="horz" anchor="ctr"/>
          <a:lstStyle>
            <a:lvl1pPr algn="r" eaLnBrk="1" latinLnBrk="0" hangingPunct="1">
              <a:defRPr kumimoji="0" sz="1400">
                <a:solidFill>
                  <a:schemeClr val="tx2"/>
                </a:solidFill>
              </a:defRPr>
            </a:lvl1pPr>
          </a:lstStyle>
          <a:p>
            <a:endParaRPr lang="en-GB"/>
          </a:p>
        </p:txBody>
      </p:sp>
      <p:sp>
        <p:nvSpPr>
          <p:cNvPr id="7" name="Rectangle 6"/>
          <p:cNvSpPr/>
          <p:nvPr/>
        </p:nvSpPr>
        <p:spPr bwMode="white">
          <a:xfrm>
            <a:off x="0" y="1234440"/>
            <a:ext cx="12601575"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735092"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813852" y="1280160"/>
            <a:ext cx="11787723"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735092"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33F9A659-A645-486B-A3B6-836075150567}"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299995" y="714356"/>
            <a:ext cx="11930146" cy="5929354"/>
          </a:xfrm>
        </p:spPr>
        <p:txBody>
          <a:bodyPr>
            <a:noAutofit/>
          </a:bodyPr>
          <a:lstStyle/>
          <a:p>
            <a:pPr algn="ctr">
              <a:buNone/>
            </a:pPr>
            <a:r>
              <a:rPr lang="en-GB" sz="4800" i="1" dirty="0" smtClean="0"/>
              <a:t> </a:t>
            </a:r>
          </a:p>
          <a:p>
            <a:pPr algn="ctr">
              <a:buNone/>
            </a:pPr>
            <a:r>
              <a:rPr lang="en-GB" sz="4000" i="1" dirty="0" smtClean="0"/>
              <a:t>Topic of presentation is </a:t>
            </a:r>
          </a:p>
          <a:p>
            <a:pPr algn="ctr">
              <a:buNone/>
            </a:pPr>
            <a:r>
              <a:rPr lang="en-GB" sz="4800" b="1" i="1" dirty="0" smtClean="0"/>
              <a:t>Supercomputer and Mainframe Computer</a:t>
            </a:r>
          </a:p>
          <a:p>
            <a:pPr algn="ctr">
              <a:buNone/>
            </a:pPr>
            <a:endParaRPr lang="en-US" sz="4800" i="1" dirty="0" smtClean="0"/>
          </a:p>
          <a:p>
            <a:pPr algn="ctr">
              <a:buNone/>
            </a:pPr>
            <a:endParaRPr lang="en-US" sz="4800" i="1" dirty="0" smtClean="0"/>
          </a:p>
          <a:p>
            <a:pPr algn="ctr">
              <a:buNone/>
            </a:pPr>
            <a:endParaRPr lang="en-US" sz="4800" i="1" dirty="0" smtClean="0"/>
          </a:p>
          <a:p>
            <a:pPr>
              <a:buNone/>
            </a:pPr>
            <a:r>
              <a:rPr lang="en-US" sz="3600" i="1" dirty="0" smtClean="0"/>
              <a:t>          Presented </a:t>
            </a:r>
            <a:r>
              <a:rPr lang="en-US" sz="3600" i="1" dirty="0" smtClean="0"/>
              <a:t>By BP </a:t>
            </a:r>
            <a:r>
              <a:rPr lang="en-US" sz="3600" i="1" dirty="0" err="1" smtClean="0"/>
              <a:t>Bhatta</a:t>
            </a:r>
            <a:endParaRPr lang="en-US" sz="3600" i="1" dirty="0" smtClean="0"/>
          </a:p>
          <a:p>
            <a:pPr>
              <a:buNone/>
            </a:pPr>
            <a:r>
              <a:rPr lang="en-US" sz="3600" i="1" dirty="0" smtClean="0"/>
              <a:t>Masters of Science In Computer Science</a:t>
            </a:r>
            <a:endParaRPr lang="en-GB" sz="3600" i="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smtClean="0"/>
              <a:t>Applications of Mainframe Computers</a:t>
            </a:r>
            <a:endParaRPr lang="en-GB" dirty="0"/>
          </a:p>
        </p:txBody>
      </p:sp>
      <p:sp>
        <p:nvSpPr>
          <p:cNvPr id="3" name="Content Placeholder 2"/>
          <p:cNvSpPr>
            <a:spLocks noGrp="1"/>
          </p:cNvSpPr>
          <p:nvPr>
            <p:ph sz="quarter" idx="1"/>
          </p:nvPr>
        </p:nvSpPr>
        <p:spPr/>
        <p:txBody>
          <a:bodyPr>
            <a:normAutofit/>
          </a:bodyPr>
          <a:lstStyle/>
          <a:p>
            <a:r>
              <a:rPr lang="en-GB" sz="3200" dirty="0" smtClean="0"/>
              <a:t>Banking and Finance:</a:t>
            </a:r>
          </a:p>
          <a:p>
            <a:r>
              <a:rPr lang="en-GB" sz="3200" dirty="0" smtClean="0"/>
              <a:t>Government:</a:t>
            </a:r>
          </a:p>
          <a:p>
            <a:r>
              <a:rPr lang="en-GB" sz="3200" dirty="0" smtClean="0"/>
              <a:t>Retail:</a:t>
            </a:r>
          </a:p>
          <a:p>
            <a:r>
              <a:rPr lang="en-GB" sz="3200" dirty="0" smtClean="0"/>
              <a:t>Healthcare:</a:t>
            </a:r>
          </a:p>
          <a:p>
            <a:r>
              <a:rPr lang="en-GB" sz="3200" dirty="0" smtClean="0"/>
              <a:t>Telecommunications:</a:t>
            </a:r>
          </a:p>
          <a:p>
            <a:pPr>
              <a:buNone/>
            </a:pPr>
            <a:endParaRPr lang="en-GB"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a:buNone/>
            </a:pPr>
            <a:r>
              <a:rPr lang="en-US" b="1" dirty="0" smtClean="0"/>
              <a:t>Examples:</a:t>
            </a:r>
          </a:p>
          <a:p>
            <a:r>
              <a:rPr lang="pl-PL" dirty="0" smtClean="0"/>
              <a:t>IBM Z Series (IBM z15, z16)</a:t>
            </a:r>
            <a:endParaRPr lang="en-US" dirty="0" smtClean="0"/>
          </a:p>
          <a:p>
            <a:r>
              <a:rPr lang="en-GB" dirty="0" smtClean="0"/>
              <a:t>Unisys </a:t>
            </a:r>
            <a:r>
              <a:rPr lang="en-GB" dirty="0" err="1" smtClean="0"/>
              <a:t>ClearPath</a:t>
            </a:r>
            <a:r>
              <a:rPr lang="en-GB" dirty="0" smtClean="0"/>
              <a:t> Series</a:t>
            </a:r>
          </a:p>
          <a:p>
            <a:r>
              <a:rPr lang="en-GB" dirty="0" smtClean="0"/>
              <a:t>Hitachi Virtual Enterprise (V Series)</a:t>
            </a:r>
          </a:p>
          <a:p>
            <a:r>
              <a:rPr lang="en-GB" dirty="0" smtClean="0"/>
              <a:t> </a:t>
            </a:r>
            <a:r>
              <a:rPr lang="en-GB" b="1" dirty="0" smtClean="0"/>
              <a:t>IBM 1401</a:t>
            </a:r>
            <a:r>
              <a:rPr lang="en-GB" dirty="0" smtClean="0"/>
              <a:t>, purchased in 1971 in Nepal (2028 BS).</a:t>
            </a:r>
          </a:p>
          <a:p>
            <a:r>
              <a:rPr lang="en-GB" b="1" dirty="0" err="1" smtClean="0"/>
              <a:t>ICL</a:t>
            </a:r>
            <a:r>
              <a:rPr lang="en-GB" b="1" dirty="0" smtClean="0"/>
              <a:t> 2950/10</a:t>
            </a:r>
            <a:r>
              <a:rPr lang="en-GB" dirty="0" smtClean="0"/>
              <a:t>, bought in 1981 in Nepal (2038 BS)</a:t>
            </a:r>
            <a:endParaRPr lang="en-GB"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9995" y="71414"/>
            <a:ext cx="12001584" cy="628632"/>
          </a:xfrm>
        </p:spPr>
        <p:txBody>
          <a:bodyPr>
            <a:normAutofit fontScale="90000"/>
          </a:bodyPr>
          <a:lstStyle/>
          <a:p>
            <a:r>
              <a:rPr lang="en-US" sz="3600" b="1" dirty="0" smtClean="0"/>
              <a:t>Difference between Supercomputer and Mainframe computer</a:t>
            </a:r>
            <a:endParaRPr lang="en-GB" sz="3600" b="1" dirty="0"/>
          </a:p>
        </p:txBody>
      </p:sp>
      <p:graphicFrame>
        <p:nvGraphicFramePr>
          <p:cNvPr id="4" name="Content Placeholder 3"/>
          <p:cNvGraphicFramePr>
            <a:graphicFrameLocks noGrp="1"/>
          </p:cNvGraphicFramePr>
          <p:nvPr>
            <p:ph sz="quarter" idx="1"/>
          </p:nvPr>
        </p:nvGraphicFramePr>
        <p:xfrm>
          <a:off x="228556" y="785794"/>
          <a:ext cx="12072982" cy="5643602"/>
        </p:xfrm>
        <a:graphic>
          <a:graphicData uri="http://schemas.openxmlformats.org/drawingml/2006/table">
            <a:tbl>
              <a:tblPr firstRow="1" bandRow="1">
                <a:tableStyleId>{5C22544A-7EE6-4342-B048-85BDC9FD1C3A}</a:tableStyleId>
              </a:tblPr>
              <a:tblGrid>
                <a:gridCol w="6036491"/>
                <a:gridCol w="6036491"/>
              </a:tblGrid>
              <a:tr h="637316">
                <a:tc>
                  <a:txBody>
                    <a:bodyPr/>
                    <a:lstStyle/>
                    <a:p>
                      <a:r>
                        <a:rPr lang="en-US" sz="3200" dirty="0" smtClean="0"/>
                        <a:t>Supercomputer</a:t>
                      </a:r>
                      <a:endParaRPr lang="en-GB" sz="3200" dirty="0"/>
                    </a:p>
                  </a:txBody>
                  <a:tcPr/>
                </a:tc>
                <a:tc>
                  <a:txBody>
                    <a:bodyPr/>
                    <a:lstStyle/>
                    <a:p>
                      <a:r>
                        <a:rPr lang="en-US" sz="3200" dirty="0" smtClean="0"/>
                        <a:t>Mainframe Computer</a:t>
                      </a:r>
                      <a:endParaRPr lang="en-GB" sz="3200" dirty="0"/>
                    </a:p>
                  </a:txBody>
                  <a:tcPr/>
                </a:tc>
              </a:tr>
              <a:tr h="1308175">
                <a:tc>
                  <a:txBody>
                    <a:bodyPr/>
                    <a:lstStyle/>
                    <a:p>
                      <a:r>
                        <a:rPr lang="en-US" sz="2400" dirty="0" smtClean="0"/>
                        <a:t>Supercomputers</a:t>
                      </a:r>
                      <a:r>
                        <a:rPr lang="en-US" sz="2400" baseline="0" dirty="0" smtClean="0"/>
                        <a:t> are used for large and complex mathematical computations.</a:t>
                      </a:r>
                      <a:endParaRPr lang="en-GB" sz="2400" dirty="0"/>
                    </a:p>
                  </a:txBody>
                  <a:tcPr/>
                </a:tc>
                <a:tc>
                  <a:txBody>
                    <a:bodyPr/>
                    <a:lstStyle/>
                    <a:p>
                      <a:r>
                        <a:rPr kumimoji="0" lang="en-GB" sz="2400" b="0" i="0" u="none" kern="1200" dirty="0" smtClean="0">
                          <a:solidFill>
                            <a:schemeClr val="dk1"/>
                          </a:solidFill>
                          <a:latin typeface="+mn-lt"/>
                          <a:ea typeface="+mn-ea"/>
                          <a:cs typeface="+mn-cs"/>
                        </a:rPr>
                        <a:t>Mainframe computers</a:t>
                      </a:r>
                      <a:r>
                        <a:rPr kumimoji="0" lang="en-GB" sz="2400" b="0" i="0" kern="1200" dirty="0" smtClean="0">
                          <a:solidFill>
                            <a:schemeClr val="dk1"/>
                          </a:solidFill>
                          <a:latin typeface="+mn-lt"/>
                          <a:ea typeface="+mn-ea"/>
                          <a:cs typeface="+mn-cs"/>
                        </a:rPr>
                        <a:t> are used as a storage for large databases and serve as a maximum number of users simultaneously.</a:t>
                      </a:r>
                      <a:endParaRPr lang="en-GB" sz="2400" dirty="0"/>
                    </a:p>
                  </a:txBody>
                  <a:tcPr/>
                </a:tc>
              </a:tr>
              <a:tr h="1501047">
                <a:tc>
                  <a:txBody>
                    <a:bodyPr/>
                    <a:lstStyle/>
                    <a:p>
                      <a:pPr algn="l" fontAlgn="ctr"/>
                      <a:r>
                        <a:rPr lang="en-GB" sz="2400" b="0" dirty="0"/>
                        <a:t>Supercomputer’s speed is more than Mainframe computer. It can execute billions of instructions within a second.</a:t>
                      </a:r>
                    </a:p>
                  </a:txBody>
                  <a:tcPr marL="95250" marR="95250" marT="133350" marB="133350" anchor="ctr"/>
                </a:tc>
                <a:tc>
                  <a:txBody>
                    <a:bodyPr/>
                    <a:lstStyle/>
                    <a:p>
                      <a:pPr algn="l" fontAlgn="ctr"/>
                      <a:r>
                        <a:rPr lang="en-GB" sz="2400" b="0" dirty="0"/>
                        <a:t>Mainframe computer’s speed is comparatively less than Supercomputers. In these millions of instructions are executed simultaneously.</a:t>
                      </a:r>
                    </a:p>
                  </a:txBody>
                  <a:tcPr marL="95250" marR="95250" marT="133350" marB="133350" anchor="ctr"/>
                </a:tc>
              </a:tr>
              <a:tr h="1098532">
                <a:tc>
                  <a:txBody>
                    <a:bodyPr/>
                    <a:lstStyle/>
                    <a:p>
                      <a:pPr algn="l" fontAlgn="ctr"/>
                      <a:r>
                        <a:rPr lang="en-GB" sz="2400" b="0" dirty="0"/>
                        <a:t>Supercomputers are the largest computers.</a:t>
                      </a:r>
                    </a:p>
                  </a:txBody>
                  <a:tcPr marL="95250" marR="95250" marT="133350" marB="133350" anchor="ctr"/>
                </a:tc>
                <a:tc>
                  <a:txBody>
                    <a:bodyPr/>
                    <a:lstStyle/>
                    <a:p>
                      <a:pPr algn="l" fontAlgn="ctr"/>
                      <a:r>
                        <a:rPr lang="en-GB" sz="2400" b="0" dirty="0"/>
                        <a:t>Mainframe computers are smaller than supercomputers in size.</a:t>
                      </a:r>
                    </a:p>
                  </a:txBody>
                  <a:tcPr marL="95250" marR="95250" marT="133350" marB="133350" anchor="ctr"/>
                </a:tc>
              </a:tr>
              <a:tr h="1098532">
                <a:tc>
                  <a:txBody>
                    <a:bodyPr/>
                    <a:lstStyle/>
                    <a:p>
                      <a:pPr algn="l" fontAlgn="ctr"/>
                      <a:r>
                        <a:rPr lang="en-GB" sz="2400" b="0" dirty="0"/>
                        <a:t>Supercomputers are the costliest in the world.</a:t>
                      </a:r>
                    </a:p>
                  </a:txBody>
                  <a:tcPr marL="95250" marR="95250" marT="133350" marB="133350" anchor="ctr"/>
                </a:tc>
                <a:tc>
                  <a:txBody>
                    <a:bodyPr/>
                    <a:lstStyle/>
                    <a:p>
                      <a:pPr algn="l" fontAlgn="ctr"/>
                      <a:r>
                        <a:rPr lang="en-GB" sz="2400" b="0" dirty="0"/>
                        <a:t>Mainframe computers are less costly than supercomputers.</a:t>
                      </a:r>
                    </a:p>
                  </a:txBody>
                  <a:tcPr marL="95250" marR="95250" marT="133350" marB="133350" anchor="ct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
          </p:nvPr>
        </p:nvGraphicFramePr>
        <p:xfrm>
          <a:off x="299994" y="214290"/>
          <a:ext cx="12073022" cy="5857915"/>
        </p:xfrm>
        <a:graphic>
          <a:graphicData uri="http://schemas.openxmlformats.org/drawingml/2006/table">
            <a:tbl>
              <a:tblPr firstRow="1" bandRow="1">
                <a:tableStyleId>{5C22544A-7EE6-4342-B048-85BDC9FD1C3A}</a:tableStyleId>
              </a:tblPr>
              <a:tblGrid>
                <a:gridCol w="6036511"/>
                <a:gridCol w="6036511"/>
              </a:tblGrid>
              <a:tr h="1578821">
                <a:tc>
                  <a:txBody>
                    <a:bodyPr/>
                    <a:lstStyle/>
                    <a:p>
                      <a:pPr algn="l" fontAlgn="ctr"/>
                      <a:r>
                        <a:rPr lang="en-GB" sz="2400" b="0" dirty="0">
                          <a:solidFill>
                            <a:schemeClr val="tx1"/>
                          </a:solidFill>
                        </a:rPr>
                        <a:t>Super computers are mostly purpose-built for one or a few specific institutional tasks.</a:t>
                      </a:r>
                    </a:p>
                  </a:txBody>
                  <a:tcPr marL="95250" marR="95250" marT="133350" marB="133350" anchor="ctr">
                    <a:solidFill>
                      <a:schemeClr val="accent1">
                        <a:lumMod val="20000"/>
                        <a:lumOff val="80000"/>
                      </a:schemeClr>
                    </a:solidFill>
                  </a:tcPr>
                </a:tc>
                <a:tc>
                  <a:txBody>
                    <a:bodyPr/>
                    <a:lstStyle/>
                    <a:p>
                      <a:pPr algn="l" fontAlgn="ctr"/>
                      <a:r>
                        <a:rPr lang="en-GB" sz="2400" b="0" dirty="0">
                          <a:solidFill>
                            <a:schemeClr val="tx1"/>
                          </a:solidFill>
                        </a:rPr>
                        <a:t>Mainframe computers are built to handle a large variety of tasks.</a:t>
                      </a:r>
                    </a:p>
                  </a:txBody>
                  <a:tcPr marL="95250" marR="95250" marT="133350" marB="133350" anchor="ctr">
                    <a:solidFill>
                      <a:schemeClr val="accent1">
                        <a:lumMod val="20000"/>
                        <a:lumOff val="80000"/>
                      </a:schemeClr>
                    </a:solidFill>
                  </a:tcPr>
                </a:tc>
              </a:tr>
              <a:tr h="1121452">
                <a:tc>
                  <a:txBody>
                    <a:bodyPr/>
                    <a:lstStyle/>
                    <a:p>
                      <a:pPr algn="l" fontAlgn="ctr"/>
                      <a:r>
                        <a:rPr lang="en-GB" sz="2400" b="0" dirty="0"/>
                        <a:t>Seymour Cray invents the Supercomputer.</a:t>
                      </a:r>
                    </a:p>
                  </a:txBody>
                  <a:tcPr marL="95250" marR="95250" marT="133350" marB="133350" anchor="ctr"/>
                </a:tc>
                <a:tc>
                  <a:txBody>
                    <a:bodyPr/>
                    <a:lstStyle/>
                    <a:p>
                      <a:pPr algn="l" fontAlgn="ctr"/>
                      <a:r>
                        <a:rPr lang="en-GB" sz="2400" b="0" dirty="0"/>
                        <a:t>The first successful mainframe computer is invented by IBM.</a:t>
                      </a:r>
                    </a:p>
                  </a:txBody>
                  <a:tcPr marL="95250" marR="95250" marT="133350" marB="133350" anchor="ctr"/>
                </a:tc>
              </a:tr>
              <a:tr h="1578821">
                <a:tc>
                  <a:txBody>
                    <a:bodyPr/>
                    <a:lstStyle/>
                    <a:p>
                      <a:pPr algn="l" fontAlgn="ctr"/>
                      <a:r>
                        <a:rPr lang="en-GB" sz="2400" b="0" dirty="0"/>
                        <a:t>Supercomputers can have a processing speed in the range of 100 to 900 MIPS.</a:t>
                      </a:r>
                    </a:p>
                  </a:txBody>
                  <a:tcPr marL="95250" marR="95250" marT="133350" marB="133350" anchor="ctr"/>
                </a:tc>
                <a:tc>
                  <a:txBody>
                    <a:bodyPr/>
                    <a:lstStyle/>
                    <a:p>
                      <a:pPr algn="l" fontAlgn="ctr"/>
                      <a:r>
                        <a:rPr lang="en-GB" sz="2400" b="0" dirty="0"/>
                        <a:t>Whereas Mainframe computers can have a processing speed in the range of 3-4 MIPS to as high as 100 MIPS.</a:t>
                      </a:r>
                    </a:p>
                  </a:txBody>
                  <a:tcPr marL="95250" marR="95250" marT="133350" marB="133350" anchor="ctr"/>
                </a:tc>
              </a:tr>
              <a:tr h="1578821">
                <a:tc>
                  <a:txBody>
                    <a:bodyPr/>
                    <a:lstStyle/>
                    <a:p>
                      <a:pPr algn="l" fontAlgn="ctr"/>
                      <a:r>
                        <a:rPr lang="en-GB" sz="2400" b="0" dirty="0"/>
                        <a:t>Supercomputers find their application in fields like nuclear weapon simulation, etc.</a:t>
                      </a:r>
                    </a:p>
                  </a:txBody>
                  <a:tcPr marL="95250" marR="95250" marT="133350" marB="133350" anchor="ctr"/>
                </a:tc>
                <a:tc>
                  <a:txBody>
                    <a:bodyPr/>
                    <a:lstStyle/>
                    <a:p>
                      <a:pPr algn="l" fontAlgn="ctr"/>
                      <a:r>
                        <a:rPr lang="en-GB" sz="2400" b="0" dirty="0"/>
                        <a:t>Mainframe computers find their application in fields such as finance, health, etc.</a:t>
                      </a:r>
                    </a:p>
                  </a:txBody>
                  <a:tcPr marL="95250" marR="95250" marT="133350" marB="133350" anchor="ct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fontScale="92500" lnSpcReduction="20000"/>
          </a:bodyPr>
          <a:lstStyle/>
          <a:p>
            <a:pPr algn="ctr">
              <a:buNone/>
            </a:pPr>
            <a:endParaRPr lang="en-US" sz="7200" b="1" dirty="0" smtClean="0"/>
          </a:p>
          <a:p>
            <a:pPr algn="ctr">
              <a:buNone/>
            </a:pPr>
            <a:r>
              <a:rPr lang="en-US" sz="7200" b="1" dirty="0" smtClean="0"/>
              <a:t>Thank you</a:t>
            </a:r>
          </a:p>
          <a:p>
            <a:pPr>
              <a:buNone/>
            </a:pPr>
            <a:endParaRPr lang="en-US" sz="4800" b="1" dirty="0" smtClean="0"/>
          </a:p>
          <a:p>
            <a:pPr>
              <a:buNone/>
            </a:pPr>
            <a:endParaRPr lang="en-US" sz="4800" b="1" dirty="0" smtClean="0"/>
          </a:p>
          <a:p>
            <a:pPr>
              <a:buNone/>
            </a:pPr>
            <a:endParaRPr lang="en-US" sz="4800" b="1" dirty="0" smtClean="0"/>
          </a:p>
          <a:p>
            <a:pPr algn="ctr">
              <a:buNone/>
            </a:pPr>
            <a:r>
              <a:rPr lang="en-US" sz="4800" b="1" dirty="0" smtClean="0"/>
              <a:t>Any Queries?</a:t>
            </a:r>
            <a:endParaRPr lang="en-GB" sz="48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r>
              <a:rPr lang="en-US" b="1" dirty="0" smtClean="0"/>
              <a:t>Super Computer</a:t>
            </a:r>
            <a:endParaRPr lang="en-GB" b="1" dirty="0"/>
          </a:p>
        </p:txBody>
      </p:sp>
      <p:sp>
        <p:nvSpPr>
          <p:cNvPr id="5" name="Content Placeholder 4"/>
          <p:cNvSpPr>
            <a:spLocks noGrp="1"/>
          </p:cNvSpPr>
          <p:nvPr>
            <p:ph sz="quarter" idx="1"/>
          </p:nvPr>
        </p:nvSpPr>
        <p:spPr>
          <a:xfrm>
            <a:off x="299995" y="1600200"/>
            <a:ext cx="11930146" cy="5043510"/>
          </a:xfrm>
        </p:spPr>
        <p:txBody>
          <a:bodyPr/>
          <a:lstStyle/>
          <a:p>
            <a:r>
              <a:rPr lang="en-GB" dirty="0" smtClean="0"/>
              <a:t>A supercomputer is a high-performance computing system designed to perform exceptionally complex and computation-intensive tasks. </a:t>
            </a:r>
          </a:p>
          <a:p>
            <a:r>
              <a:rPr lang="en-GB" dirty="0" smtClean="0"/>
              <a:t>Supercomputers are defined by their ability to execute trillions (or even quadrillions) of operations per second. </a:t>
            </a:r>
          </a:p>
          <a:p>
            <a:r>
              <a:rPr lang="en-GB" dirty="0" smtClean="0"/>
              <a:t>Unlike regular computers, supercomputers achieve their performance through parallel processing, advanced architectures, and optimized hardware and software designed for maximum efficiency.</a:t>
            </a:r>
            <a:endParaRPr lang="en-GB"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upercomputer.png"/>
          <p:cNvPicPr>
            <a:picLocks noGrp="1" noChangeAspect="1"/>
          </p:cNvPicPr>
          <p:nvPr>
            <p:ph sz="quarter" idx="1"/>
          </p:nvPr>
        </p:nvPicPr>
        <p:blipFill>
          <a:blip r:embed="rId2"/>
          <a:stretch>
            <a:fillRect/>
          </a:stretch>
        </p:blipFill>
        <p:spPr>
          <a:xfrm>
            <a:off x="0" y="71439"/>
            <a:ext cx="12587331" cy="6643709"/>
          </a:xfr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557" y="1571612"/>
            <a:ext cx="12144460" cy="5000660"/>
          </a:xfrm>
        </p:spPr>
        <p:txBody>
          <a:bodyPr numCol="2">
            <a:normAutofit/>
          </a:bodyPr>
          <a:lstStyle/>
          <a:p>
            <a:pPr>
              <a:buFont typeface="Wingdings" pitchFamily="2" charset="2"/>
              <a:buChar char="q"/>
            </a:pPr>
            <a:r>
              <a:rPr lang="en-GB" dirty="0" smtClean="0"/>
              <a:t>Unparalleled Speed:</a:t>
            </a:r>
          </a:p>
          <a:p>
            <a:pPr>
              <a:buFont typeface="Wingdings" pitchFamily="2" charset="2"/>
              <a:buChar char="q"/>
            </a:pPr>
            <a:r>
              <a:rPr lang="en-GB" dirty="0" smtClean="0"/>
              <a:t>Massive Parallelism:</a:t>
            </a:r>
          </a:p>
          <a:p>
            <a:pPr>
              <a:buFont typeface="Wingdings" pitchFamily="2" charset="2"/>
              <a:buChar char="q"/>
            </a:pPr>
            <a:r>
              <a:rPr lang="en-GB" dirty="0" smtClean="0"/>
              <a:t>High Memory Capacity:</a:t>
            </a:r>
          </a:p>
          <a:p>
            <a:pPr>
              <a:buFont typeface="Wingdings" pitchFamily="2" charset="2"/>
              <a:buChar char="q"/>
            </a:pPr>
            <a:r>
              <a:rPr lang="en-GB" dirty="0" smtClean="0"/>
              <a:t>Custom Architectures:</a:t>
            </a:r>
          </a:p>
          <a:p>
            <a:pPr>
              <a:buFont typeface="Wingdings" pitchFamily="2" charset="2"/>
              <a:buChar char="q"/>
            </a:pPr>
            <a:r>
              <a:rPr lang="en-GB" dirty="0" smtClean="0"/>
              <a:t>Energy Consumption and Cooling</a:t>
            </a:r>
          </a:p>
        </p:txBody>
      </p:sp>
      <p:sp>
        <p:nvSpPr>
          <p:cNvPr id="4" name="TextBox 3"/>
          <p:cNvSpPr txBox="1"/>
          <p:nvPr/>
        </p:nvSpPr>
        <p:spPr>
          <a:xfrm>
            <a:off x="299995" y="214290"/>
            <a:ext cx="11787270" cy="984885"/>
          </a:xfrm>
          <a:prstGeom prst="rect">
            <a:avLst/>
          </a:prstGeom>
          <a:noFill/>
        </p:spPr>
        <p:txBody>
          <a:bodyPr wrap="square" rtlCol="0">
            <a:spAutoFit/>
          </a:bodyPr>
          <a:lstStyle/>
          <a:p>
            <a:r>
              <a:rPr lang="en-GB" sz="4000" dirty="0" smtClean="0"/>
              <a:t>Characteristics of Supercomputers</a:t>
            </a:r>
          </a:p>
          <a:p>
            <a:endParaRPr lang="en-GB" dirty="0"/>
          </a:p>
        </p:txBody>
      </p:sp>
      <p:pic>
        <p:nvPicPr>
          <p:cNvPr id="5" name="Picture 4" descr="IBM_Blue_Gene_P_supercomputer.jpg"/>
          <p:cNvPicPr>
            <a:picLocks noChangeAspect="1"/>
          </p:cNvPicPr>
          <p:nvPr/>
        </p:nvPicPr>
        <p:blipFill>
          <a:blip r:embed="rId2"/>
          <a:stretch>
            <a:fillRect/>
          </a:stretch>
        </p:blipFill>
        <p:spPr>
          <a:xfrm>
            <a:off x="6229349" y="1571612"/>
            <a:ext cx="6143668" cy="4714908"/>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Applications of Supercomputers</a:t>
            </a:r>
            <a:br>
              <a:rPr lang="en-GB" b="1" dirty="0" smtClean="0"/>
            </a:br>
            <a:endParaRPr lang="en-GB" dirty="0"/>
          </a:p>
        </p:txBody>
      </p:sp>
      <p:sp>
        <p:nvSpPr>
          <p:cNvPr id="3" name="Content Placeholder 2"/>
          <p:cNvSpPr>
            <a:spLocks noGrp="1"/>
          </p:cNvSpPr>
          <p:nvPr>
            <p:ph sz="quarter" idx="1"/>
          </p:nvPr>
        </p:nvSpPr>
        <p:spPr/>
        <p:txBody>
          <a:bodyPr/>
          <a:lstStyle/>
          <a:p>
            <a:r>
              <a:rPr lang="en-GB" dirty="0" smtClean="0"/>
              <a:t>Scientific Research</a:t>
            </a:r>
          </a:p>
          <a:p>
            <a:r>
              <a:rPr lang="en-GB" dirty="0" smtClean="0"/>
              <a:t>Climate and Weather Forecasting</a:t>
            </a:r>
          </a:p>
          <a:p>
            <a:r>
              <a:rPr lang="en-GB" dirty="0" smtClean="0"/>
              <a:t>Engineering Simulations</a:t>
            </a:r>
          </a:p>
          <a:p>
            <a:r>
              <a:rPr lang="en-GB" dirty="0" smtClean="0"/>
              <a:t>Artificial Intelligence and Machine Learning</a:t>
            </a:r>
          </a:p>
          <a:p>
            <a:r>
              <a:rPr lang="en-GB" dirty="0" err="1" smtClean="0"/>
              <a:t>Defense</a:t>
            </a:r>
            <a:r>
              <a:rPr lang="en-GB" dirty="0" smtClean="0"/>
              <a:t> and National Security</a:t>
            </a:r>
          </a:p>
          <a:p>
            <a:r>
              <a:rPr lang="en-GB" dirty="0" smtClean="0"/>
              <a:t>Medical Research</a:t>
            </a:r>
            <a:endParaRPr lang="en-GB"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a:buNone/>
            </a:pPr>
            <a:r>
              <a:rPr lang="en-US" b="1" dirty="0" smtClean="0"/>
              <a:t>Examples of Supercomputers</a:t>
            </a:r>
          </a:p>
          <a:p>
            <a:r>
              <a:rPr lang="en-GB" dirty="0" smtClean="0"/>
              <a:t>El Capitan(USA): Speed: 2.746 </a:t>
            </a:r>
            <a:r>
              <a:rPr lang="en-GB" dirty="0" err="1" smtClean="0"/>
              <a:t>Exaflops</a:t>
            </a:r>
            <a:r>
              <a:rPr lang="en-GB" dirty="0" smtClean="0"/>
              <a:t> (National Security and Scientific Research)</a:t>
            </a:r>
          </a:p>
          <a:p>
            <a:r>
              <a:rPr lang="en-GB" dirty="0" err="1" smtClean="0"/>
              <a:t>Fugaku</a:t>
            </a:r>
            <a:r>
              <a:rPr lang="en-GB" dirty="0" smtClean="0"/>
              <a:t> (Japan): Speed: 442 </a:t>
            </a:r>
            <a:r>
              <a:rPr lang="en-GB" dirty="0" err="1" smtClean="0"/>
              <a:t>Petaflops</a:t>
            </a:r>
            <a:r>
              <a:rPr lang="en-GB" dirty="0" smtClean="0"/>
              <a:t> , Climate modelling, AI Research</a:t>
            </a:r>
          </a:p>
          <a:p>
            <a:r>
              <a:rPr lang="en-GB" dirty="0" smtClean="0"/>
              <a:t>Summit (USA): </a:t>
            </a:r>
            <a:r>
              <a:rPr lang="en-GB" dirty="0" err="1" smtClean="0"/>
              <a:t>Speed:148</a:t>
            </a:r>
            <a:r>
              <a:rPr lang="en-GB" dirty="0" smtClean="0"/>
              <a:t> </a:t>
            </a:r>
            <a:r>
              <a:rPr lang="en-GB" dirty="0" err="1" smtClean="0"/>
              <a:t>Petaflops</a:t>
            </a:r>
            <a:r>
              <a:rPr lang="en-GB" dirty="0" smtClean="0"/>
              <a:t>, Physics simulation, AI Research</a:t>
            </a:r>
          </a:p>
          <a:p>
            <a:r>
              <a:rPr lang="en-GB" dirty="0" err="1" smtClean="0"/>
              <a:t>KUSC</a:t>
            </a:r>
            <a:r>
              <a:rPr lang="en-GB" dirty="0" smtClean="0"/>
              <a:t>(Nepal): Featuring 184 servers, used for </a:t>
            </a:r>
            <a:r>
              <a:rPr lang="en-GB" dirty="0" err="1" smtClean="0"/>
              <a:t>Helathcare</a:t>
            </a:r>
            <a:r>
              <a:rPr lang="en-GB" dirty="0" smtClean="0"/>
              <a:t>, education and Research.</a:t>
            </a:r>
            <a:endParaRPr lang="en-GB"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Mainframe Computer</a:t>
            </a:r>
            <a:endParaRPr lang="en-GB" dirty="0"/>
          </a:p>
        </p:txBody>
      </p:sp>
      <p:sp>
        <p:nvSpPr>
          <p:cNvPr id="3" name="Content Placeholder 2"/>
          <p:cNvSpPr>
            <a:spLocks noGrp="1"/>
          </p:cNvSpPr>
          <p:nvPr>
            <p:ph sz="quarter" idx="1"/>
          </p:nvPr>
        </p:nvSpPr>
        <p:spPr>
          <a:xfrm>
            <a:off x="299995" y="1600200"/>
            <a:ext cx="11780715" cy="4495800"/>
          </a:xfrm>
        </p:spPr>
        <p:txBody>
          <a:bodyPr>
            <a:normAutofit/>
          </a:bodyPr>
          <a:lstStyle/>
          <a:p>
            <a:r>
              <a:rPr lang="en-GB" sz="3600" dirty="0" smtClean="0"/>
              <a:t>A mainframe computer is a large, powerful computing system designed to process and manage massive volumes of data, handle numerous simultaneous transactions, and support hundreds or thousands of users concurrently. These computers are essential for large organizations requiring high reliability, scalability, and security.</a:t>
            </a:r>
            <a:endParaRPr lang="en-GB" sz="36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smtClean="0"/>
              <a:t>Characteristics of Mainframe Computers</a:t>
            </a:r>
            <a:endParaRPr lang="en-GB" dirty="0"/>
          </a:p>
        </p:txBody>
      </p:sp>
      <p:sp>
        <p:nvSpPr>
          <p:cNvPr id="3" name="Content Placeholder 2"/>
          <p:cNvSpPr>
            <a:spLocks noGrp="1"/>
          </p:cNvSpPr>
          <p:nvPr>
            <p:ph sz="quarter" idx="1"/>
          </p:nvPr>
        </p:nvSpPr>
        <p:spPr>
          <a:xfrm>
            <a:off x="228557" y="1600200"/>
            <a:ext cx="12073022" cy="5114948"/>
          </a:xfrm>
        </p:spPr>
        <p:txBody>
          <a:bodyPr numCol="2">
            <a:normAutofit/>
          </a:bodyPr>
          <a:lstStyle/>
          <a:p>
            <a:r>
              <a:rPr lang="en-GB" dirty="0" smtClean="0"/>
              <a:t>High Processing Power</a:t>
            </a:r>
          </a:p>
          <a:p>
            <a:r>
              <a:rPr lang="en-GB" dirty="0" smtClean="0"/>
              <a:t>Scalability</a:t>
            </a:r>
          </a:p>
          <a:p>
            <a:r>
              <a:rPr lang="en-GB" dirty="0" smtClean="0"/>
              <a:t>Multi-user Support</a:t>
            </a:r>
          </a:p>
          <a:p>
            <a:r>
              <a:rPr lang="en-GB" dirty="0" smtClean="0"/>
              <a:t>Reliability and Availability</a:t>
            </a:r>
          </a:p>
          <a:p>
            <a:r>
              <a:rPr lang="en-GB" dirty="0" smtClean="0"/>
              <a:t>Robust Security</a:t>
            </a:r>
          </a:p>
          <a:p>
            <a:r>
              <a:rPr lang="en-GB" dirty="0" smtClean="0"/>
              <a:t>Centralized Processing</a:t>
            </a:r>
          </a:p>
        </p:txBody>
      </p:sp>
      <p:pic>
        <p:nvPicPr>
          <p:cNvPr id="4" name="Picture 3" descr="ibm-z-series-mainframe.thumb.jpg"/>
          <p:cNvPicPr>
            <a:picLocks noChangeAspect="1"/>
          </p:cNvPicPr>
          <p:nvPr/>
        </p:nvPicPr>
        <p:blipFill>
          <a:blip r:embed="rId2"/>
          <a:stretch>
            <a:fillRect/>
          </a:stretch>
        </p:blipFill>
        <p:spPr>
          <a:xfrm>
            <a:off x="7658109" y="1571612"/>
            <a:ext cx="4248158" cy="4714908"/>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mainframe-architecture.thumb.jpg"/>
          <p:cNvPicPr>
            <a:picLocks noGrp="1" noChangeAspect="1"/>
          </p:cNvPicPr>
          <p:nvPr>
            <p:ph sz="quarter" idx="1"/>
          </p:nvPr>
        </p:nvPicPr>
        <p:blipFill>
          <a:blip r:embed="rId2"/>
          <a:stretch>
            <a:fillRect/>
          </a:stretch>
        </p:blipFill>
        <p:spPr>
          <a:xfrm>
            <a:off x="228557" y="214290"/>
            <a:ext cx="10501386" cy="6357982"/>
          </a:xfrm>
        </p:spPr>
      </p:pic>
      <p:sp>
        <p:nvSpPr>
          <p:cNvPr id="3" name="TextBox 2"/>
          <p:cNvSpPr txBox="1"/>
          <p:nvPr/>
        </p:nvSpPr>
        <p:spPr>
          <a:xfrm>
            <a:off x="10872819" y="1928802"/>
            <a:ext cx="1728756" cy="2677656"/>
          </a:xfrm>
          <a:prstGeom prst="rect">
            <a:avLst/>
          </a:prstGeom>
          <a:noFill/>
        </p:spPr>
        <p:txBody>
          <a:bodyPr wrap="square" rtlCol="0">
            <a:spAutoFit/>
          </a:bodyPr>
          <a:lstStyle/>
          <a:p>
            <a:r>
              <a:rPr lang="en-US" sz="2400" dirty="0" err="1" smtClean="0"/>
              <a:t>ESCON</a:t>
            </a:r>
            <a:r>
              <a:rPr lang="en-US" sz="2400" dirty="0" smtClean="0"/>
              <a:t>: Enterprise Systems Connection</a:t>
            </a:r>
          </a:p>
          <a:p>
            <a:r>
              <a:rPr lang="en-US" sz="2400" dirty="0" err="1" smtClean="0"/>
              <a:t>FICON</a:t>
            </a:r>
            <a:r>
              <a:rPr lang="en-US" sz="2400" dirty="0" smtClean="0"/>
              <a:t>:</a:t>
            </a:r>
          </a:p>
          <a:p>
            <a:r>
              <a:rPr lang="en-US" sz="2400" dirty="0" smtClean="0"/>
              <a:t>Fiber Connection</a:t>
            </a:r>
            <a:endParaRPr lang="en-GB" sz="24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714</TotalTime>
  <Words>520</Words>
  <Application>Microsoft Office PowerPoint</Application>
  <PresentationFormat>Custom</PresentationFormat>
  <Paragraphs>79</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Median</vt:lpstr>
      <vt:lpstr>Slide 1</vt:lpstr>
      <vt:lpstr>Super Computer</vt:lpstr>
      <vt:lpstr>Slide 3</vt:lpstr>
      <vt:lpstr>Slide 4</vt:lpstr>
      <vt:lpstr>Applications of Supercomputers </vt:lpstr>
      <vt:lpstr>Slide 6</vt:lpstr>
      <vt:lpstr>Mainframe Computer</vt:lpstr>
      <vt:lpstr>Characteristics of Mainframe Computers</vt:lpstr>
      <vt:lpstr>Slide 9</vt:lpstr>
      <vt:lpstr>Applications of Mainframe Computers</vt:lpstr>
      <vt:lpstr>Slide 11</vt:lpstr>
      <vt:lpstr>Difference between Supercomputer and Mainframe computer</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BPN</dc:creator>
  <cp:lastModifiedBy>BPN</cp:lastModifiedBy>
  <cp:revision>45</cp:revision>
  <dcterms:created xsi:type="dcterms:W3CDTF">2024-12-06T07:54:30Z</dcterms:created>
  <dcterms:modified xsi:type="dcterms:W3CDTF">2024-12-08T14:30:43Z</dcterms:modified>
</cp:coreProperties>
</file>