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4"/>
  </p:notesMasterIdLst>
  <p:sldIdLst>
    <p:sldId id="282" r:id="rId2"/>
    <p:sldId id="279" r:id="rId3"/>
    <p:sldId id="257" r:id="rId4"/>
    <p:sldId id="272" r:id="rId5"/>
    <p:sldId id="265" r:id="rId6"/>
    <p:sldId id="259" r:id="rId7"/>
    <p:sldId id="273" r:id="rId8"/>
    <p:sldId id="266" r:id="rId9"/>
    <p:sldId id="260" r:id="rId10"/>
    <p:sldId id="274" r:id="rId11"/>
    <p:sldId id="267" r:id="rId12"/>
    <p:sldId id="261" r:id="rId13"/>
    <p:sldId id="268" r:id="rId14"/>
    <p:sldId id="262" r:id="rId15"/>
    <p:sldId id="276" r:id="rId16"/>
    <p:sldId id="269" r:id="rId17"/>
    <p:sldId id="263" r:id="rId18"/>
    <p:sldId id="270" r:id="rId19"/>
    <p:sldId id="264" r:id="rId20"/>
    <p:sldId id="278" r:id="rId21"/>
    <p:sldId id="271"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8DC62-7224-471B-A2C2-74FC1B8D195E}" v="17" dt="2025-02-13T11:05:4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26" autoAdjust="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ECF8B-0DF9-4144-AB5D-7FD04294EC11}"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E2F4E-45A8-4F6A-80D7-8B2277E05474}" type="slidenum">
              <a:rPr lang="en-US" smtClean="0"/>
              <a:t>‹#›</a:t>
            </a:fld>
            <a:endParaRPr lang="en-US"/>
          </a:p>
        </p:txBody>
      </p:sp>
    </p:spTree>
    <p:extLst>
      <p:ext uri="{BB962C8B-B14F-4D97-AF65-F5344CB8AC3E}">
        <p14:creationId xmlns:p14="http://schemas.microsoft.com/office/powerpoint/2010/main" val="249504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D162-59B4-4ADD-B6D7-021C682B754B}" type="slidenum">
              <a:rPr lang="en-US" smtClean="0"/>
              <a:t>1</a:t>
            </a:fld>
            <a:endParaRPr lang="en-US" dirty="0"/>
          </a:p>
        </p:txBody>
      </p:sp>
    </p:spTree>
    <p:extLst>
      <p:ext uri="{BB962C8B-B14F-4D97-AF65-F5344CB8AC3E}">
        <p14:creationId xmlns:p14="http://schemas.microsoft.com/office/powerpoint/2010/main" val="309024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E2F4E-45A8-4F6A-80D7-8B2277E05474}" type="slidenum">
              <a:rPr lang="en-US" smtClean="0"/>
              <a:t>10</a:t>
            </a:fld>
            <a:endParaRPr lang="en-US"/>
          </a:p>
        </p:txBody>
      </p:sp>
    </p:spTree>
    <p:extLst>
      <p:ext uri="{BB962C8B-B14F-4D97-AF65-F5344CB8AC3E}">
        <p14:creationId xmlns:p14="http://schemas.microsoft.com/office/powerpoint/2010/main" val="9090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19DA-B28D-CE33-98AC-50D22487A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BD3AD-1E7D-9E76-AB53-EED5A81F8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B08F3-5FF8-009A-1B33-649DEC3DBE24}"/>
              </a:ext>
            </a:extLst>
          </p:cNvPr>
          <p:cNvSpPr>
            <a:spLocks noGrp="1"/>
          </p:cNvSpPr>
          <p:nvPr>
            <p:ph type="dt" sz="half" idx="10"/>
          </p:nvPr>
        </p:nvSpPr>
        <p:spPr/>
        <p:txBody>
          <a:bodyPr/>
          <a:lstStyle/>
          <a:p>
            <a:fld id="{296DCD2B-42D7-46F3-8004-396880D08B8F}" type="datetime1">
              <a:rPr lang="en-US" smtClean="0"/>
              <a:t>2/16/2025</a:t>
            </a:fld>
            <a:endParaRPr lang="en-US"/>
          </a:p>
        </p:txBody>
      </p:sp>
      <p:sp>
        <p:nvSpPr>
          <p:cNvPr id="5" name="Footer Placeholder 4">
            <a:extLst>
              <a:ext uri="{FF2B5EF4-FFF2-40B4-BE49-F238E27FC236}">
                <a16:creationId xmlns:a16="http://schemas.microsoft.com/office/drawing/2014/main" id="{F91BA645-4FC7-F154-FE84-E928F2B16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30BF7-A352-6280-7987-1052FF1DEE3C}"/>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302647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8AE6-1CB1-68F2-5E31-84DA133813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0E6AA1-2DE0-281C-1CFA-7BDE848BC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60255-4D61-6C5C-699D-950CCE905457}"/>
              </a:ext>
            </a:extLst>
          </p:cNvPr>
          <p:cNvSpPr>
            <a:spLocks noGrp="1"/>
          </p:cNvSpPr>
          <p:nvPr>
            <p:ph type="dt" sz="half" idx="10"/>
          </p:nvPr>
        </p:nvSpPr>
        <p:spPr/>
        <p:txBody>
          <a:bodyPr/>
          <a:lstStyle/>
          <a:p>
            <a:fld id="{3DA00B84-A2D1-467B-B40F-D00D181E4269}" type="datetime1">
              <a:rPr lang="en-US" smtClean="0"/>
              <a:t>2/16/2025</a:t>
            </a:fld>
            <a:endParaRPr lang="en-US"/>
          </a:p>
        </p:txBody>
      </p:sp>
      <p:sp>
        <p:nvSpPr>
          <p:cNvPr id="5" name="Footer Placeholder 4">
            <a:extLst>
              <a:ext uri="{FF2B5EF4-FFF2-40B4-BE49-F238E27FC236}">
                <a16:creationId xmlns:a16="http://schemas.microsoft.com/office/drawing/2014/main" id="{FA0BE134-2C8C-8687-B7FE-8068BBF13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97313-EEC7-2B10-170D-44F92531150F}"/>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247673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1D858-DF27-8DD3-3D95-E8F4D8BE08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D3F94-BB2F-783C-4ADA-B0AA77522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AE4FB-BC36-4E6A-330E-ED4FC10114A1}"/>
              </a:ext>
            </a:extLst>
          </p:cNvPr>
          <p:cNvSpPr>
            <a:spLocks noGrp="1"/>
          </p:cNvSpPr>
          <p:nvPr>
            <p:ph type="dt" sz="half" idx="10"/>
          </p:nvPr>
        </p:nvSpPr>
        <p:spPr/>
        <p:txBody>
          <a:bodyPr/>
          <a:lstStyle/>
          <a:p>
            <a:fld id="{C3369016-40BB-4012-BF9F-CC9EF3E45C97}" type="datetime1">
              <a:rPr lang="en-US" smtClean="0"/>
              <a:t>2/16/2025</a:t>
            </a:fld>
            <a:endParaRPr lang="en-US"/>
          </a:p>
        </p:txBody>
      </p:sp>
      <p:sp>
        <p:nvSpPr>
          <p:cNvPr id="5" name="Footer Placeholder 4">
            <a:extLst>
              <a:ext uri="{FF2B5EF4-FFF2-40B4-BE49-F238E27FC236}">
                <a16:creationId xmlns:a16="http://schemas.microsoft.com/office/drawing/2014/main" id="{9809A929-F708-2F98-7142-410860449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C7868-682E-95BA-993E-AEECAF193739}"/>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197105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8735-124D-CA71-3FAA-8A28FE063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AEB1B-F0F2-BCEF-3FC2-D75247F2B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E4544-75C8-F3A2-E2A0-F0FA599A50C1}"/>
              </a:ext>
            </a:extLst>
          </p:cNvPr>
          <p:cNvSpPr>
            <a:spLocks noGrp="1"/>
          </p:cNvSpPr>
          <p:nvPr>
            <p:ph type="dt" sz="half" idx="10"/>
          </p:nvPr>
        </p:nvSpPr>
        <p:spPr/>
        <p:txBody>
          <a:bodyPr/>
          <a:lstStyle/>
          <a:p>
            <a:fld id="{17773161-F74A-4A4A-A09C-B70F623ADFC9}" type="datetime1">
              <a:rPr lang="en-US" smtClean="0"/>
              <a:t>2/16/2025</a:t>
            </a:fld>
            <a:endParaRPr lang="en-US"/>
          </a:p>
        </p:txBody>
      </p:sp>
      <p:sp>
        <p:nvSpPr>
          <p:cNvPr id="5" name="Footer Placeholder 4">
            <a:extLst>
              <a:ext uri="{FF2B5EF4-FFF2-40B4-BE49-F238E27FC236}">
                <a16:creationId xmlns:a16="http://schemas.microsoft.com/office/drawing/2014/main" id="{CC236F72-7232-D0BE-2F85-1DCDEB990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43C7B-7AA0-4DD7-204D-F9FA217087BE}"/>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65274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6A2E-7E09-60C7-7489-F972E55346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18861C-F81A-CBBA-0361-ADF5EF1DF9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37A06-CECD-2827-D408-105F40FCC20C}"/>
              </a:ext>
            </a:extLst>
          </p:cNvPr>
          <p:cNvSpPr>
            <a:spLocks noGrp="1"/>
          </p:cNvSpPr>
          <p:nvPr>
            <p:ph type="dt" sz="half" idx="10"/>
          </p:nvPr>
        </p:nvSpPr>
        <p:spPr/>
        <p:txBody>
          <a:bodyPr/>
          <a:lstStyle/>
          <a:p>
            <a:fld id="{39E82476-2566-402E-AA53-0F268E9C2732}" type="datetime1">
              <a:rPr lang="en-US" smtClean="0"/>
              <a:t>2/16/2025</a:t>
            </a:fld>
            <a:endParaRPr lang="en-US"/>
          </a:p>
        </p:txBody>
      </p:sp>
      <p:sp>
        <p:nvSpPr>
          <p:cNvPr id="5" name="Footer Placeholder 4">
            <a:extLst>
              <a:ext uri="{FF2B5EF4-FFF2-40B4-BE49-F238E27FC236}">
                <a16:creationId xmlns:a16="http://schemas.microsoft.com/office/drawing/2014/main" id="{446BA859-0E60-834A-ADDE-FEE62EA73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061DB-5EF1-CA70-C0BA-DDBD6C655335}"/>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149197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599C-C6CB-D307-A1F1-F462C9DBB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EA05D-F1FC-8009-0FF1-415C55AE9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685943-684F-0FCD-17C9-C4A0FE3CB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4FEAA5-6B9E-D515-3337-16951DA25C14}"/>
              </a:ext>
            </a:extLst>
          </p:cNvPr>
          <p:cNvSpPr>
            <a:spLocks noGrp="1"/>
          </p:cNvSpPr>
          <p:nvPr>
            <p:ph type="dt" sz="half" idx="10"/>
          </p:nvPr>
        </p:nvSpPr>
        <p:spPr/>
        <p:txBody>
          <a:bodyPr/>
          <a:lstStyle/>
          <a:p>
            <a:fld id="{AED6894F-F100-4E52-9F61-3D19996BFFEB}" type="datetime1">
              <a:rPr lang="en-US" smtClean="0"/>
              <a:t>2/16/2025</a:t>
            </a:fld>
            <a:endParaRPr lang="en-US"/>
          </a:p>
        </p:txBody>
      </p:sp>
      <p:sp>
        <p:nvSpPr>
          <p:cNvPr id="6" name="Footer Placeholder 5">
            <a:extLst>
              <a:ext uri="{FF2B5EF4-FFF2-40B4-BE49-F238E27FC236}">
                <a16:creationId xmlns:a16="http://schemas.microsoft.com/office/drawing/2014/main" id="{689895A8-740D-B147-C3D3-6E1CB989F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89967-71E4-C805-1AC6-5E5393C4EB55}"/>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333281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2392-B1F7-236D-73C5-9573A46B2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B2434-8C56-7C8C-4049-2EFAFDF13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53E98A-D141-D0B8-FBEE-DC5BC36A3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1B123-6E28-0A68-5096-6D4756E9C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E575D-C2D2-8A3F-92B5-8F2A1FB4A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7078F-E590-75AA-72C9-7CD5ECB9C209}"/>
              </a:ext>
            </a:extLst>
          </p:cNvPr>
          <p:cNvSpPr>
            <a:spLocks noGrp="1"/>
          </p:cNvSpPr>
          <p:nvPr>
            <p:ph type="dt" sz="half" idx="10"/>
          </p:nvPr>
        </p:nvSpPr>
        <p:spPr/>
        <p:txBody>
          <a:bodyPr/>
          <a:lstStyle/>
          <a:p>
            <a:fld id="{E1D3D78C-3775-42B8-9CD6-E53FC9FDC23F}" type="datetime1">
              <a:rPr lang="en-US" smtClean="0"/>
              <a:t>2/16/2025</a:t>
            </a:fld>
            <a:endParaRPr lang="en-US"/>
          </a:p>
        </p:txBody>
      </p:sp>
      <p:sp>
        <p:nvSpPr>
          <p:cNvPr id="8" name="Footer Placeholder 7">
            <a:extLst>
              <a:ext uri="{FF2B5EF4-FFF2-40B4-BE49-F238E27FC236}">
                <a16:creationId xmlns:a16="http://schemas.microsoft.com/office/drawing/2014/main" id="{E8C56C46-3242-F6D4-9F31-45E58C1EEB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D0452-8495-1604-F041-96179E73FAAD}"/>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307880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5708-37E2-1E1E-6410-2DDC046A91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980E83-844B-1DD8-1188-A51525360F7D}"/>
              </a:ext>
            </a:extLst>
          </p:cNvPr>
          <p:cNvSpPr>
            <a:spLocks noGrp="1"/>
          </p:cNvSpPr>
          <p:nvPr>
            <p:ph type="dt" sz="half" idx="10"/>
          </p:nvPr>
        </p:nvSpPr>
        <p:spPr/>
        <p:txBody>
          <a:bodyPr/>
          <a:lstStyle/>
          <a:p>
            <a:fld id="{32BBBE93-1FF0-498D-96BC-F0CFA8220D7F}" type="datetime1">
              <a:rPr lang="en-US" smtClean="0"/>
              <a:t>2/16/2025</a:t>
            </a:fld>
            <a:endParaRPr lang="en-US"/>
          </a:p>
        </p:txBody>
      </p:sp>
      <p:sp>
        <p:nvSpPr>
          <p:cNvPr id="4" name="Footer Placeholder 3">
            <a:extLst>
              <a:ext uri="{FF2B5EF4-FFF2-40B4-BE49-F238E27FC236}">
                <a16:creationId xmlns:a16="http://schemas.microsoft.com/office/drawing/2014/main" id="{66175BE7-73EB-AB50-5BD1-6889360C04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72E3D-3866-15EB-BE97-DA8C0B78FB26}"/>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218050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26710-AD44-46B7-3408-1AE19F8A9165}"/>
              </a:ext>
            </a:extLst>
          </p:cNvPr>
          <p:cNvSpPr>
            <a:spLocks noGrp="1"/>
          </p:cNvSpPr>
          <p:nvPr>
            <p:ph type="dt" sz="half" idx="10"/>
          </p:nvPr>
        </p:nvSpPr>
        <p:spPr/>
        <p:txBody>
          <a:bodyPr/>
          <a:lstStyle/>
          <a:p>
            <a:fld id="{23D6CA25-AC3B-44C5-B541-30E87C550196}" type="datetime1">
              <a:rPr lang="en-US" smtClean="0"/>
              <a:t>2/16/2025</a:t>
            </a:fld>
            <a:endParaRPr lang="en-US"/>
          </a:p>
        </p:txBody>
      </p:sp>
      <p:sp>
        <p:nvSpPr>
          <p:cNvPr id="3" name="Footer Placeholder 2">
            <a:extLst>
              <a:ext uri="{FF2B5EF4-FFF2-40B4-BE49-F238E27FC236}">
                <a16:creationId xmlns:a16="http://schemas.microsoft.com/office/drawing/2014/main" id="{E2BFCE44-5792-65E1-2AFD-CF1CD552B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48490-ACE9-9401-E509-521CE610B2D1}"/>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298506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471F-A8A6-D3C6-F467-E88601194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430572-343E-AA58-B71B-FC6D2176F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4A01D-3A23-96AE-04A7-BAF3C74BE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97C7B-CA2C-9ED3-0000-C8D05A2F3A71}"/>
              </a:ext>
            </a:extLst>
          </p:cNvPr>
          <p:cNvSpPr>
            <a:spLocks noGrp="1"/>
          </p:cNvSpPr>
          <p:nvPr>
            <p:ph type="dt" sz="half" idx="10"/>
          </p:nvPr>
        </p:nvSpPr>
        <p:spPr/>
        <p:txBody>
          <a:bodyPr/>
          <a:lstStyle/>
          <a:p>
            <a:fld id="{ECCEE6A9-8A58-4C59-AFAE-74F9E79FC59D}" type="datetime1">
              <a:rPr lang="en-US" smtClean="0"/>
              <a:t>2/16/2025</a:t>
            </a:fld>
            <a:endParaRPr lang="en-US"/>
          </a:p>
        </p:txBody>
      </p:sp>
      <p:sp>
        <p:nvSpPr>
          <p:cNvPr id="6" name="Footer Placeholder 5">
            <a:extLst>
              <a:ext uri="{FF2B5EF4-FFF2-40B4-BE49-F238E27FC236}">
                <a16:creationId xmlns:a16="http://schemas.microsoft.com/office/drawing/2014/main" id="{62C238C4-AEC9-80BC-6E4A-C36A35DFC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7BCD8-AED3-C736-3977-B8ADCD013C78}"/>
              </a:ext>
            </a:extLst>
          </p:cNvPr>
          <p:cNvSpPr>
            <a:spLocks noGrp="1"/>
          </p:cNvSpPr>
          <p:nvPr>
            <p:ph type="sldNum" sz="quarter" idx="12"/>
          </p:nvPr>
        </p:nvSpPr>
        <p:spPr/>
        <p:txBody>
          <a:bodyPr/>
          <a:lstStyle/>
          <a:p>
            <a:fld id="{12B5AAC9-60BE-45D2-9674-35CD42AF4C5C}" type="slidenum">
              <a:rPr lang="en-US" smtClean="0"/>
              <a:t>‹#›</a:t>
            </a:fld>
            <a:endParaRPr lang="en-US"/>
          </a:p>
        </p:txBody>
      </p:sp>
    </p:spTree>
    <p:extLst>
      <p:ext uri="{BB962C8B-B14F-4D97-AF65-F5344CB8AC3E}">
        <p14:creationId xmlns:p14="http://schemas.microsoft.com/office/powerpoint/2010/main" val="73439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A51E-16ED-8513-DC52-3CDFBC28F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07C4A-F339-2FEE-5970-B539FD1B1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C3DE0-1B52-F630-F488-1C67BC5B3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25284-C348-273F-0C88-EE0831D93AC3}"/>
              </a:ext>
            </a:extLst>
          </p:cNvPr>
          <p:cNvSpPr>
            <a:spLocks noGrp="1"/>
          </p:cNvSpPr>
          <p:nvPr>
            <p:ph type="dt" sz="half" idx="10"/>
          </p:nvPr>
        </p:nvSpPr>
        <p:spPr/>
        <p:txBody>
          <a:bodyPr/>
          <a:lstStyle/>
          <a:p>
            <a:fld id="{AFA1B075-19D7-4AD6-8C73-483103A3CF71}" type="datetime1">
              <a:rPr lang="en-US" smtClean="0"/>
              <a:t>2/16/2025</a:t>
            </a:fld>
            <a:endParaRPr lang="en-US"/>
          </a:p>
        </p:txBody>
      </p:sp>
      <p:sp>
        <p:nvSpPr>
          <p:cNvPr id="6" name="Footer Placeholder 5">
            <a:extLst>
              <a:ext uri="{FF2B5EF4-FFF2-40B4-BE49-F238E27FC236}">
                <a16:creationId xmlns:a16="http://schemas.microsoft.com/office/drawing/2014/main" id="{97FF1BAA-D271-C144-7465-EEAA74946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A6497-77CA-872C-6064-13E4B4A0AFB3}"/>
              </a:ext>
            </a:extLst>
          </p:cNvPr>
          <p:cNvSpPr>
            <a:spLocks noGrp="1"/>
          </p:cNvSpPr>
          <p:nvPr>
            <p:ph type="sldNum" sz="quarter" idx="12"/>
          </p:nvPr>
        </p:nvSpPr>
        <p:spPr/>
        <p:txBody>
          <a:bodyPr/>
          <a:lstStyle/>
          <a:p>
            <a:fld id="{12B5AAC9-60BE-45D2-9674-35CD42AF4C5C}" type="slidenum">
              <a:rPr lang="en-US" smtClean="0"/>
              <a:pPr/>
              <a:t>‹#›</a:t>
            </a:fld>
            <a:endParaRPr lang="en-US" dirty="0"/>
          </a:p>
        </p:txBody>
      </p:sp>
    </p:spTree>
    <p:extLst>
      <p:ext uri="{BB962C8B-B14F-4D97-AF65-F5344CB8AC3E}">
        <p14:creationId xmlns:p14="http://schemas.microsoft.com/office/powerpoint/2010/main" val="30341403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DBA3C-424C-0DF0-1891-3F48A34CD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7EB50D-CEB3-43F9-9DC6-D7B1C5E87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EAACC-1231-0BBC-8678-E0242204C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1B075-19D7-4AD6-8C73-483103A3CF71}" type="datetime1">
              <a:rPr lang="en-US" smtClean="0"/>
              <a:t>2/16/2025</a:t>
            </a:fld>
            <a:endParaRPr lang="en-US"/>
          </a:p>
        </p:txBody>
      </p:sp>
      <p:sp>
        <p:nvSpPr>
          <p:cNvPr id="5" name="Footer Placeholder 4">
            <a:extLst>
              <a:ext uri="{FF2B5EF4-FFF2-40B4-BE49-F238E27FC236}">
                <a16:creationId xmlns:a16="http://schemas.microsoft.com/office/drawing/2014/main" id="{5B4C12DA-BAE3-BCFA-98F5-7FAD867E5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220BFE-6FD2-0B61-A0ED-7732F830F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B5AAC9-60BE-45D2-9674-35CD42AF4C5C}" type="slidenum">
              <a:rPr lang="en-US" smtClean="0"/>
              <a:pPr/>
              <a:t>‹#›</a:t>
            </a:fld>
            <a:endParaRPr lang="en-US" dirty="0"/>
          </a:p>
        </p:txBody>
      </p:sp>
    </p:spTree>
    <p:extLst>
      <p:ext uri="{BB962C8B-B14F-4D97-AF65-F5344CB8AC3E}">
        <p14:creationId xmlns:p14="http://schemas.microsoft.com/office/powerpoint/2010/main" val="177751880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7F28E-4543-D811-FECC-DC954C16118D}"/>
              </a:ext>
            </a:extLst>
          </p:cNvPr>
          <p:cNvSpPr>
            <a:spLocks noGrp="1"/>
          </p:cNvSpPr>
          <p:nvPr>
            <p:ph type="ctrTitle"/>
          </p:nvPr>
        </p:nvSpPr>
        <p:spPr>
          <a:xfrm>
            <a:off x="1369041" y="2407493"/>
            <a:ext cx="9829800" cy="1325880"/>
          </a:xfrm>
        </p:spPr>
        <p:txBody>
          <a:bodyPr vert="horz" lIns="91440" tIns="45720" rIns="91440" bIns="45720" rtlCol="0" anchor="b">
            <a:normAutofit fontScale="90000"/>
          </a:bodyPr>
          <a:lstStyle/>
          <a:p>
            <a:r>
              <a:rPr lang="en-US" sz="4000" b="1" i="1" kern="1200" dirty="0">
                <a:solidFill>
                  <a:schemeClr val="tx2"/>
                </a:solidFill>
                <a:latin typeface="+mj-lt"/>
                <a:ea typeface="+mj-ea"/>
                <a:cs typeface="+mj-cs"/>
              </a:rPr>
              <a:t>Presentation on Structures of Operating System:</a:t>
            </a:r>
            <a:br>
              <a:rPr lang="en-US" sz="4000" b="1" i="1" kern="1200" dirty="0">
                <a:solidFill>
                  <a:schemeClr val="tx2"/>
                </a:solidFill>
                <a:latin typeface="+mj-lt"/>
                <a:ea typeface="+mj-ea"/>
                <a:cs typeface="+mj-cs"/>
              </a:rPr>
            </a:br>
            <a:endParaRPr lang="en-US" sz="4000" b="1" i="1" kern="1200" dirty="0">
              <a:solidFill>
                <a:schemeClr val="tx2"/>
              </a:solidFill>
              <a:latin typeface="+mj-lt"/>
              <a:ea typeface="+mj-ea"/>
              <a:cs typeface="+mj-cs"/>
            </a:endParaRPr>
          </a:p>
        </p:txBody>
      </p:sp>
      <p:sp>
        <p:nvSpPr>
          <p:cNvPr id="6" name="Subtitle 5">
            <a:extLst>
              <a:ext uri="{FF2B5EF4-FFF2-40B4-BE49-F238E27FC236}">
                <a16:creationId xmlns:a16="http://schemas.microsoft.com/office/drawing/2014/main" id="{DC400F62-F56A-0091-E00C-8C59163AE661}"/>
              </a:ext>
            </a:extLst>
          </p:cNvPr>
          <p:cNvSpPr>
            <a:spLocks noGrp="1"/>
          </p:cNvSpPr>
          <p:nvPr>
            <p:ph type="subTitle" idx="1"/>
          </p:nvPr>
        </p:nvSpPr>
        <p:spPr>
          <a:xfrm>
            <a:off x="804671" y="3428999"/>
            <a:ext cx="5970201" cy="2626045"/>
          </a:xfrm>
        </p:spPr>
        <p:txBody>
          <a:bodyPr vert="horz" lIns="91440" tIns="45720" rIns="91440" bIns="45720" rtlCol="0" anchor="ctr">
            <a:normAutofit/>
          </a:bodyPr>
          <a:lstStyle/>
          <a:p>
            <a:pPr algn="l"/>
            <a:endParaRPr lang="en-US" dirty="0">
              <a:solidFill>
                <a:schemeClr val="tx2"/>
              </a:solidFill>
            </a:endParaRPr>
          </a:p>
          <a:p>
            <a:pPr marL="342900" indent="-342900" algn="l">
              <a:buFont typeface="Wingdings" panose="05000000000000000000" pitchFamily="2" charset="2"/>
              <a:buChar char="§"/>
            </a:pPr>
            <a:r>
              <a:rPr lang="en-US" dirty="0">
                <a:solidFill>
                  <a:schemeClr val="tx2"/>
                </a:solidFill>
              </a:rPr>
              <a:t>Student Name : Om Prakash  Mahara</a:t>
            </a:r>
          </a:p>
          <a:p>
            <a:pPr marL="342900" indent="-342900" algn="l">
              <a:buFont typeface="Wingdings" panose="05000000000000000000" pitchFamily="2" charset="2"/>
              <a:buChar char="§"/>
            </a:pPr>
            <a:r>
              <a:rPr lang="en-US" dirty="0">
                <a:solidFill>
                  <a:schemeClr val="tx2"/>
                </a:solidFill>
              </a:rPr>
              <a:t>Level: M.Sc. Computer Science </a:t>
            </a:r>
          </a:p>
          <a:p>
            <a:pPr marL="342900" indent="-342900" algn="l">
              <a:buFont typeface="Wingdings" panose="05000000000000000000" pitchFamily="2" charset="2"/>
              <a:buChar char="§"/>
            </a:pPr>
            <a:r>
              <a:rPr lang="en-US" dirty="0">
                <a:solidFill>
                  <a:schemeClr val="tx2"/>
                </a:solidFill>
              </a:rPr>
              <a:t>Date : 01 </a:t>
            </a:r>
            <a:r>
              <a:rPr lang="en-US" dirty="0" err="1">
                <a:solidFill>
                  <a:schemeClr val="tx2"/>
                </a:solidFill>
              </a:rPr>
              <a:t>falgun</a:t>
            </a:r>
            <a:r>
              <a:rPr lang="en-US" dirty="0">
                <a:solidFill>
                  <a:schemeClr val="tx2"/>
                </a:solidFill>
              </a:rPr>
              <a:t> 2081</a:t>
            </a:r>
          </a:p>
          <a:p>
            <a:pPr marL="342900" indent="-342900" algn="l">
              <a:buFont typeface="Wingdings" panose="05000000000000000000" pitchFamily="2" charset="2"/>
              <a:buChar char="§"/>
            </a:pPr>
            <a:r>
              <a:rPr lang="en-US" dirty="0">
                <a:solidFill>
                  <a:schemeClr val="tx2"/>
                </a:solidFill>
              </a:rPr>
              <a:t>College : NCIT , Balkumari , Kathmandu.</a:t>
            </a:r>
          </a:p>
        </p:txBody>
      </p:sp>
      <p:sp>
        <p:nvSpPr>
          <p:cNvPr id="3" name="Slide Number Placeholder 2">
            <a:extLst>
              <a:ext uri="{FF2B5EF4-FFF2-40B4-BE49-F238E27FC236}">
                <a16:creationId xmlns:a16="http://schemas.microsoft.com/office/drawing/2014/main" id="{191017C3-6E8F-CF33-FE52-22B00A8E0DAE}"/>
              </a:ext>
            </a:extLst>
          </p:cNvPr>
          <p:cNvSpPr>
            <a:spLocks noGrp="1"/>
          </p:cNvSpPr>
          <p:nvPr>
            <p:ph type="sldNum" sz="quarter" idx="12"/>
          </p:nvPr>
        </p:nvSpPr>
        <p:spPr>
          <a:xfrm>
            <a:off x="8613487" y="6343769"/>
            <a:ext cx="2743200" cy="365125"/>
          </a:xfrm>
        </p:spPr>
        <p:txBody>
          <a:bodyPr/>
          <a:lstStyle/>
          <a:p>
            <a:fld id="{A96509F3-C654-4486-B2E3-81A7A711D835}" type="slidenum">
              <a:rPr lang="en-US" smtClean="0"/>
              <a:t>1</a:t>
            </a:fld>
            <a:endParaRPr lang="en-US" dirty="0"/>
          </a:p>
        </p:txBody>
      </p:sp>
      <p:pic>
        <p:nvPicPr>
          <p:cNvPr id="2" name="Picture 2" descr="https://ncit.edu.np/images/logo.png">
            <a:extLst>
              <a:ext uri="{FF2B5EF4-FFF2-40B4-BE49-F238E27FC236}">
                <a16:creationId xmlns:a16="http://schemas.microsoft.com/office/drawing/2014/main" id="{8B3ACA30-9BB3-1A99-9EB3-B01B9C75B6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18653" y="314960"/>
            <a:ext cx="6226592" cy="166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83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75199D7-85C8-6970-913A-8563808672ED}"/>
              </a:ext>
            </a:extLst>
          </p:cNvPr>
          <p:cNvSpPr>
            <a:spLocks noGrp="1"/>
          </p:cNvSpPr>
          <p:nvPr>
            <p:ph type="sldNum" sz="quarter" idx="12"/>
          </p:nvPr>
        </p:nvSpPr>
        <p:spPr/>
        <p:txBody>
          <a:bodyPr/>
          <a:lstStyle/>
          <a:p>
            <a:fld id="{12B5AAC9-60BE-45D2-9674-35CD42AF4C5C}" type="slidenum">
              <a:rPr lang="en-US" smtClean="0"/>
              <a:t>10</a:t>
            </a:fld>
            <a:endParaRPr lang="en-US"/>
          </a:p>
        </p:txBody>
      </p:sp>
      <p:pic>
        <p:nvPicPr>
          <p:cNvPr id="2" name="Picture 1">
            <a:extLst>
              <a:ext uri="{FF2B5EF4-FFF2-40B4-BE49-F238E27FC236}">
                <a16:creationId xmlns:a16="http://schemas.microsoft.com/office/drawing/2014/main" id="{43E699AD-5F03-91C6-2972-4D5B3E62B5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2160" y="1541187"/>
            <a:ext cx="10322560" cy="48772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7D9A20E9-0C87-138F-A2F9-08F4E477021F}"/>
              </a:ext>
            </a:extLst>
          </p:cNvPr>
          <p:cNvSpPr>
            <a:spLocks noGrp="1"/>
          </p:cNvSpPr>
          <p:nvPr>
            <p:ph type="title"/>
          </p:nvPr>
        </p:nvSpPr>
        <p:spPr>
          <a:xfrm>
            <a:off x="838200" y="365125"/>
            <a:ext cx="10515600" cy="1097915"/>
          </a:xfrm>
        </p:spPr>
        <p:txBody>
          <a:bodyPr/>
          <a:lstStyle/>
          <a:p>
            <a:pPr algn="ctr"/>
            <a:r>
              <a:rPr lang="en-US" dirty="0"/>
              <a:t>Micro Kernel OS:</a:t>
            </a:r>
          </a:p>
        </p:txBody>
      </p:sp>
    </p:spTree>
    <p:extLst>
      <p:ext uri="{BB962C8B-B14F-4D97-AF65-F5344CB8AC3E}">
        <p14:creationId xmlns:p14="http://schemas.microsoft.com/office/powerpoint/2010/main" val="298086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85F3-D3F1-D075-402B-DE9405A47B19}"/>
              </a:ext>
            </a:extLst>
          </p:cNvPr>
          <p:cNvSpPr>
            <a:spLocks noGrp="1"/>
          </p:cNvSpPr>
          <p:nvPr>
            <p:ph type="title"/>
          </p:nvPr>
        </p:nvSpPr>
        <p:spPr>
          <a:xfrm>
            <a:off x="838200" y="223810"/>
            <a:ext cx="10515600" cy="890096"/>
          </a:xfrm>
        </p:spPr>
        <p:txBody>
          <a:bodyPr/>
          <a:lstStyle/>
          <a:p>
            <a:pPr algn="ctr"/>
            <a:r>
              <a:rPr lang="en-US" dirty="0"/>
              <a:t>Micro Kernel OS:</a:t>
            </a:r>
          </a:p>
        </p:txBody>
      </p:sp>
      <p:sp>
        <p:nvSpPr>
          <p:cNvPr id="3" name="Content Placeholder 2">
            <a:extLst>
              <a:ext uri="{FF2B5EF4-FFF2-40B4-BE49-F238E27FC236}">
                <a16:creationId xmlns:a16="http://schemas.microsoft.com/office/drawing/2014/main" id="{BD2DA62B-F5B5-7AB8-B793-8CC5341F4972}"/>
              </a:ext>
            </a:extLst>
          </p:cNvPr>
          <p:cNvSpPr>
            <a:spLocks noGrp="1"/>
          </p:cNvSpPr>
          <p:nvPr>
            <p:ph idx="1"/>
          </p:nvPr>
        </p:nvSpPr>
        <p:spPr>
          <a:xfrm>
            <a:off x="838200" y="1113906"/>
            <a:ext cx="10033932" cy="5520284"/>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000" b="1" i="0" u="sng" strike="noStrike" kern="1200" cap="none" normalizeH="0" baseline="0" noProof="0" dirty="0">
                <a:ln>
                  <a:noFill/>
                </a:ln>
                <a:solidFill>
                  <a:prstClr val="black"/>
                </a:solidFill>
                <a:effectLst/>
                <a:uLnTx/>
                <a:uFillTx/>
                <a:ea typeface="+mn-ea"/>
                <a:cs typeface="+mn-cs"/>
              </a:rPr>
              <a:t>Advantages: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Better Stability – A faulty driver or service won’t crash the whole OS.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Improved Security – Less code in kernel space reduces attack risks.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Easier Maintenance &amp; Updates – Services can be updated independently.</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Supports Distributed Systems – Can efficiently run on multiple CPUs.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endParaRPr kumimoji="0" lang="en-US" sz="2000" b="0" i="0" u="none" strike="noStrike" kern="1200" cap="none"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000" b="1" i="0" u="sng" strike="noStrike" kern="1200" cap="none" normalizeH="0" baseline="0" noProof="0" dirty="0">
                <a:ln>
                  <a:noFill/>
                </a:ln>
                <a:solidFill>
                  <a:prstClr val="black"/>
                </a:solidFill>
                <a:effectLst/>
                <a:uLnTx/>
                <a:uFillTx/>
                <a:ea typeface="+mn-ea"/>
                <a:cs typeface="+mn-cs"/>
              </a:rPr>
              <a:t>Disadvantages: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Performance Overhead – IPC and frequent user-kernel mode switches slow down execution.</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Complex Design – Requires careful handling of message passing and process synchronization.</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 Driver and Service Compatibility Issues – Requires well-designed user-space components.</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000" b="0" i="0" u="none" strike="noStrike" kern="1200" cap="none" normalizeH="0" baseline="0" noProof="0" dirty="0">
                <a:ln>
                  <a:noFill/>
                </a:ln>
                <a:solidFill>
                  <a:prstClr val="black"/>
                </a:solidFill>
                <a:effectLst/>
                <a:uLnTx/>
                <a:uFillTx/>
                <a:ea typeface="+mn-ea"/>
                <a:cs typeface="+mn-cs"/>
              </a:rPr>
              <a:t>Examples of Microkernel-Based OS:🔹 QNX (used in </a:t>
            </a:r>
            <a:r>
              <a:rPr kumimoji="0" lang="en-US" sz="2000" b="1" i="0" u="none" strike="noStrike" kern="1200" cap="none" normalizeH="0" baseline="0" noProof="0" dirty="0">
                <a:ln>
                  <a:noFill/>
                </a:ln>
                <a:solidFill>
                  <a:prstClr val="black"/>
                </a:solidFill>
                <a:effectLst/>
                <a:uLnTx/>
                <a:uFillTx/>
                <a:ea typeface="+mn-ea"/>
                <a:cs typeface="+mn-cs"/>
              </a:rPr>
              <a:t>embedded systems</a:t>
            </a:r>
            <a:r>
              <a:rPr kumimoji="0" lang="en-US" sz="2000" b="0" i="0" u="none" strike="noStrike" kern="1200" cap="none" normalizeH="0" baseline="0" noProof="0" dirty="0">
                <a:ln>
                  <a:noFill/>
                </a:ln>
                <a:solidFill>
                  <a:prstClr val="black"/>
                </a:solidFill>
                <a:effectLst/>
                <a:uLnTx/>
                <a:uFillTx/>
                <a:ea typeface="+mn-ea"/>
                <a:cs typeface="+mn-cs"/>
              </a:rPr>
              <a:t>)🔹 MINIX (used in education and research)🔹 L4 Microkernel (used in real-time systems)🔹 macOS (XNU Kernel - hybrid microkernel)</a:t>
            </a:r>
          </a:p>
        </p:txBody>
      </p:sp>
      <p:sp>
        <p:nvSpPr>
          <p:cNvPr id="4" name="Slide Number Placeholder 3">
            <a:extLst>
              <a:ext uri="{FF2B5EF4-FFF2-40B4-BE49-F238E27FC236}">
                <a16:creationId xmlns:a16="http://schemas.microsoft.com/office/drawing/2014/main" id="{97F1DCDF-9982-E4A9-913B-B5048E16A4BC}"/>
              </a:ext>
            </a:extLst>
          </p:cNvPr>
          <p:cNvSpPr>
            <a:spLocks noGrp="1"/>
          </p:cNvSpPr>
          <p:nvPr>
            <p:ph type="sldNum" sz="quarter" idx="12"/>
          </p:nvPr>
        </p:nvSpPr>
        <p:spPr/>
        <p:txBody>
          <a:bodyPr/>
          <a:lstStyle/>
          <a:p>
            <a:fld id="{12B5AAC9-60BE-45D2-9674-35CD42AF4C5C}" type="slidenum">
              <a:rPr lang="en-US" smtClean="0"/>
              <a:t>11</a:t>
            </a:fld>
            <a:endParaRPr lang="en-US"/>
          </a:p>
        </p:txBody>
      </p:sp>
    </p:spTree>
    <p:extLst>
      <p:ext uri="{BB962C8B-B14F-4D97-AF65-F5344CB8AC3E}">
        <p14:creationId xmlns:p14="http://schemas.microsoft.com/office/powerpoint/2010/main" val="88032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5253-9816-5AB4-EF0D-0B282F58A77F}"/>
              </a:ext>
            </a:extLst>
          </p:cNvPr>
          <p:cNvSpPr>
            <a:spLocks noGrp="1"/>
          </p:cNvSpPr>
          <p:nvPr>
            <p:ph type="title"/>
          </p:nvPr>
        </p:nvSpPr>
        <p:spPr>
          <a:xfrm>
            <a:off x="707979" y="245806"/>
            <a:ext cx="10540068" cy="604109"/>
          </a:xfrm>
        </p:spPr>
        <p:txBody>
          <a:bodyPr>
            <a:normAutofit fontScale="90000"/>
          </a:bodyPr>
          <a:lstStyle/>
          <a:p>
            <a:pPr algn="ctr"/>
            <a:r>
              <a:rPr lang="en-US" dirty="0"/>
              <a:t>4.Hybrid Kernel OS:</a:t>
            </a:r>
          </a:p>
        </p:txBody>
      </p:sp>
      <p:sp>
        <p:nvSpPr>
          <p:cNvPr id="3" name="Content Placeholder 2">
            <a:extLst>
              <a:ext uri="{FF2B5EF4-FFF2-40B4-BE49-F238E27FC236}">
                <a16:creationId xmlns:a16="http://schemas.microsoft.com/office/drawing/2014/main" id="{EBFAE607-9447-B136-C14B-E280DBE75895}"/>
              </a:ext>
            </a:extLst>
          </p:cNvPr>
          <p:cNvSpPr>
            <a:spLocks noGrp="1"/>
          </p:cNvSpPr>
          <p:nvPr>
            <p:ph idx="1"/>
          </p:nvPr>
        </p:nvSpPr>
        <p:spPr>
          <a:xfrm>
            <a:off x="587228" y="1384183"/>
            <a:ext cx="9999677" cy="5228010"/>
          </a:xfrm>
        </p:spPr>
        <p:txBody>
          <a:bodyPr>
            <a:normAutofit/>
          </a:bodyPr>
          <a:lstStyle/>
          <a:p>
            <a:pPr marL="0" indent="0" algn="just">
              <a:buNone/>
            </a:pPr>
            <a:r>
              <a:rPr lang="en-US" sz="2000" dirty="0"/>
              <a:t>A hybrid kernel is an OS architecture that combines the benefits of both monolithic and microkernel designs. It runs core services in kernel mode (like a monolithic kernel) but uses user-space modules for flexibility (like a microkernel).</a:t>
            </a:r>
          </a:p>
          <a:p>
            <a:pPr marL="457200" indent="-457200" algn="just">
              <a:buFont typeface="+mj-lt"/>
              <a:buAutoNum type="arabicPeriod"/>
            </a:pPr>
            <a:endParaRPr lang="en-US" sz="2000" dirty="0"/>
          </a:p>
          <a:p>
            <a:pPr marL="0" indent="0" algn="just">
              <a:buNone/>
            </a:pPr>
            <a:r>
              <a:rPr lang="en-US" sz="2000" b="1" u="sng" dirty="0"/>
              <a:t>Key Characteristics:</a:t>
            </a:r>
          </a:p>
          <a:p>
            <a:pPr marL="457200" indent="-457200" algn="just">
              <a:buFont typeface="+mj-lt"/>
              <a:buAutoNum type="arabicPeriod"/>
            </a:pPr>
            <a:r>
              <a:rPr lang="en-US" sz="2000" b="1" dirty="0"/>
              <a:t>Combination</a:t>
            </a:r>
            <a:r>
              <a:rPr lang="en-US" sz="2000" dirty="0"/>
              <a:t> of Monolithic &amp; Microkernel Features – Balances performance and modularity.</a:t>
            </a:r>
          </a:p>
          <a:p>
            <a:pPr marL="457200" indent="-457200" algn="just">
              <a:buFont typeface="+mj-lt"/>
              <a:buAutoNum type="arabicPeriod"/>
            </a:pPr>
            <a:r>
              <a:rPr lang="en-US" sz="2000" b="1" dirty="0"/>
              <a:t>Faster</a:t>
            </a:r>
            <a:r>
              <a:rPr lang="en-US" sz="2000" dirty="0"/>
              <a:t> than Microkernel – Reduces IPC overhead by running some services in kernel space.</a:t>
            </a:r>
          </a:p>
          <a:p>
            <a:pPr marL="457200" indent="-457200" algn="just">
              <a:buFont typeface="+mj-lt"/>
              <a:buAutoNum type="arabicPeriod"/>
            </a:pPr>
            <a:r>
              <a:rPr lang="en-US" sz="2000" b="1" dirty="0"/>
              <a:t>More Modular </a:t>
            </a:r>
            <a:r>
              <a:rPr lang="en-US" sz="2000" dirty="0"/>
              <a:t>than Monolithic Kernel – Some OS components run in user space.</a:t>
            </a:r>
          </a:p>
          <a:p>
            <a:pPr marL="457200" indent="-457200" algn="just">
              <a:buFont typeface="+mj-lt"/>
              <a:buAutoNum type="arabicPeriod"/>
            </a:pPr>
            <a:r>
              <a:rPr lang="en-US" sz="2000" b="1" dirty="0"/>
              <a:t>Better Security </a:t>
            </a:r>
            <a:r>
              <a:rPr lang="en-US" sz="2000" dirty="0"/>
              <a:t>&amp; Stability – Faulty services can be restarted without crashing the entire OS.</a:t>
            </a:r>
          </a:p>
          <a:p>
            <a:pPr marL="457200" indent="-457200" algn="just">
              <a:buFont typeface="+mj-lt"/>
              <a:buAutoNum type="arabicPeriod"/>
            </a:pPr>
            <a:r>
              <a:rPr lang="en-US" sz="2000" b="1" dirty="0"/>
              <a:t>Efficient Performance </a:t>
            </a:r>
            <a:r>
              <a:rPr lang="en-US" sz="2000" dirty="0"/>
              <a:t>– Avoids excessive user-kernel switching delays.</a:t>
            </a:r>
          </a:p>
        </p:txBody>
      </p:sp>
      <p:sp>
        <p:nvSpPr>
          <p:cNvPr id="4" name="Slide Number Placeholder 3">
            <a:extLst>
              <a:ext uri="{FF2B5EF4-FFF2-40B4-BE49-F238E27FC236}">
                <a16:creationId xmlns:a16="http://schemas.microsoft.com/office/drawing/2014/main" id="{716FC7A4-4BB1-80EA-C05B-0AB194FD12B1}"/>
              </a:ext>
            </a:extLst>
          </p:cNvPr>
          <p:cNvSpPr>
            <a:spLocks noGrp="1"/>
          </p:cNvSpPr>
          <p:nvPr>
            <p:ph type="sldNum" sz="quarter" idx="12"/>
          </p:nvPr>
        </p:nvSpPr>
        <p:spPr/>
        <p:txBody>
          <a:bodyPr/>
          <a:lstStyle/>
          <a:p>
            <a:fld id="{12B5AAC9-60BE-45D2-9674-35CD42AF4C5C}" type="slidenum">
              <a:rPr lang="en-US" smtClean="0"/>
              <a:t>12</a:t>
            </a:fld>
            <a:endParaRPr lang="en-US"/>
          </a:p>
        </p:txBody>
      </p:sp>
    </p:spTree>
    <p:extLst>
      <p:ext uri="{BB962C8B-B14F-4D97-AF65-F5344CB8AC3E}">
        <p14:creationId xmlns:p14="http://schemas.microsoft.com/office/powerpoint/2010/main" val="291715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E429-42E7-7B64-589B-FE0DD8FA187D}"/>
              </a:ext>
            </a:extLst>
          </p:cNvPr>
          <p:cNvSpPr>
            <a:spLocks noGrp="1"/>
          </p:cNvSpPr>
          <p:nvPr>
            <p:ph type="title"/>
          </p:nvPr>
        </p:nvSpPr>
        <p:spPr>
          <a:xfrm>
            <a:off x="713509" y="173933"/>
            <a:ext cx="10515600" cy="1011391"/>
          </a:xfrm>
        </p:spPr>
        <p:txBody>
          <a:bodyPr/>
          <a:lstStyle/>
          <a:p>
            <a:pPr algn="ctr"/>
            <a:r>
              <a:rPr lang="en-US" dirty="0"/>
              <a:t>Hybrid Kernel OS:</a:t>
            </a:r>
          </a:p>
        </p:txBody>
      </p:sp>
      <p:sp>
        <p:nvSpPr>
          <p:cNvPr id="3" name="Content Placeholder 2">
            <a:extLst>
              <a:ext uri="{FF2B5EF4-FFF2-40B4-BE49-F238E27FC236}">
                <a16:creationId xmlns:a16="http://schemas.microsoft.com/office/drawing/2014/main" id="{14639FEE-4760-A045-8832-7850BC5F5634}"/>
              </a:ext>
            </a:extLst>
          </p:cNvPr>
          <p:cNvSpPr>
            <a:spLocks noGrp="1"/>
          </p:cNvSpPr>
          <p:nvPr>
            <p:ph idx="1"/>
          </p:nvPr>
        </p:nvSpPr>
        <p:spPr>
          <a:xfrm>
            <a:off x="838200" y="1253330"/>
            <a:ext cx="10075877" cy="5031091"/>
          </a:xfrm>
        </p:spPr>
        <p:txBody>
          <a:bodyPr>
            <a:noAutofit/>
          </a:bodyPr>
          <a:lstStyle/>
          <a:p>
            <a:pPr marL="0" indent="0">
              <a:buNone/>
              <a:defRPr/>
            </a:pPr>
            <a:r>
              <a:rPr kumimoji="0" lang="en-US" sz="2000" b="1" i="0" u="sng" strike="noStrike" kern="1200" cap="none" normalizeH="0" baseline="0" noProof="0" dirty="0">
                <a:ln>
                  <a:noFill/>
                </a:ln>
                <a:solidFill>
                  <a:prstClr val="black"/>
                </a:solidFill>
                <a:effectLst/>
                <a:uLnTx/>
                <a:uFillTx/>
                <a:ea typeface="+mn-ea"/>
                <a:cs typeface="+mn-cs"/>
              </a:rPr>
              <a:t>Advantages:</a:t>
            </a:r>
          </a:p>
          <a:p>
            <a:pPr>
              <a:defRPr/>
            </a:pPr>
            <a:r>
              <a:rPr kumimoji="0" lang="en-US" sz="2000" b="0" i="0" u="none" strike="noStrike" kern="1200" cap="none" normalizeH="0" baseline="0" noProof="0" dirty="0">
                <a:ln>
                  <a:noFill/>
                </a:ln>
                <a:solidFill>
                  <a:prstClr val="black"/>
                </a:solidFill>
                <a:effectLst/>
                <a:uLnTx/>
                <a:uFillTx/>
                <a:ea typeface="+mn-ea"/>
                <a:cs typeface="+mn-cs"/>
              </a:rPr>
              <a:t> Improved Performance – Faster than microkernels due to fewer IPC calls.</a:t>
            </a:r>
          </a:p>
          <a:p>
            <a:pPr>
              <a:defRPr/>
            </a:pPr>
            <a:r>
              <a:rPr kumimoji="0" lang="en-US" sz="2000" b="0" i="0" u="none" strike="noStrike" kern="1200" cap="none" normalizeH="0" baseline="0" noProof="0" dirty="0">
                <a:ln>
                  <a:noFill/>
                </a:ln>
                <a:solidFill>
                  <a:prstClr val="black"/>
                </a:solidFill>
                <a:effectLst/>
                <a:uLnTx/>
                <a:uFillTx/>
                <a:ea typeface="+mn-ea"/>
                <a:cs typeface="+mn-cs"/>
              </a:rPr>
              <a:t> Better Stability than Monolithic Kernels – Faulty drivers can be isolated.</a:t>
            </a:r>
          </a:p>
          <a:p>
            <a:pPr>
              <a:defRPr/>
            </a:pPr>
            <a:r>
              <a:rPr kumimoji="0" lang="en-US" sz="2000" b="0" i="0" u="none" strike="noStrike" kern="1200" cap="none" normalizeH="0" baseline="0" noProof="0" dirty="0">
                <a:ln>
                  <a:noFill/>
                </a:ln>
                <a:solidFill>
                  <a:prstClr val="black"/>
                </a:solidFill>
                <a:effectLst/>
                <a:uLnTx/>
                <a:uFillTx/>
                <a:ea typeface="+mn-ea"/>
                <a:cs typeface="+mn-cs"/>
              </a:rPr>
              <a:t> Modular and Scalable – Easier to modify or add new functionalities.</a:t>
            </a:r>
          </a:p>
          <a:p>
            <a:pPr>
              <a:defRPr/>
            </a:pPr>
            <a:r>
              <a:rPr kumimoji="0" lang="en-US" sz="2000" b="0" i="0" u="none" strike="noStrike" kern="1200" cap="none" normalizeH="0" baseline="0" noProof="0" dirty="0">
                <a:ln>
                  <a:noFill/>
                </a:ln>
                <a:solidFill>
                  <a:prstClr val="black"/>
                </a:solidFill>
                <a:effectLst/>
                <a:uLnTx/>
                <a:uFillTx/>
                <a:ea typeface="+mn-ea"/>
                <a:cs typeface="+mn-cs"/>
              </a:rPr>
              <a:t> Enhanced Security – Critical services can be protected in user space.</a:t>
            </a:r>
          </a:p>
          <a:p>
            <a:pPr>
              <a:defRPr/>
            </a:pPr>
            <a:endParaRPr kumimoji="0" lang="en-US" sz="2000" b="0" i="0" u="none" strike="noStrike" kern="1200" cap="none" normalizeH="0" baseline="0" noProof="0" dirty="0">
              <a:ln>
                <a:noFill/>
              </a:ln>
              <a:solidFill>
                <a:prstClr val="black"/>
              </a:solidFill>
              <a:effectLst/>
              <a:uLnTx/>
              <a:uFillTx/>
              <a:ea typeface="+mn-ea"/>
              <a:cs typeface="+mn-cs"/>
            </a:endParaRPr>
          </a:p>
          <a:p>
            <a:pPr marL="0" indent="0">
              <a:buNone/>
              <a:defRPr/>
            </a:pPr>
            <a:r>
              <a:rPr kumimoji="0" lang="en-US" sz="2000" b="1" i="0" u="sng" strike="noStrike" kern="1200" cap="none" normalizeH="0" baseline="0" noProof="0" dirty="0">
                <a:ln>
                  <a:noFill/>
                </a:ln>
                <a:solidFill>
                  <a:prstClr val="black"/>
                </a:solidFill>
                <a:effectLst/>
                <a:uLnTx/>
                <a:uFillTx/>
                <a:ea typeface="+mn-ea"/>
                <a:cs typeface="+mn-cs"/>
              </a:rPr>
              <a:t>Disadvantages:</a:t>
            </a:r>
          </a:p>
          <a:p>
            <a:pPr>
              <a:defRPr/>
            </a:pPr>
            <a:r>
              <a:rPr kumimoji="0" lang="en-US" sz="2000" b="0" i="0" u="none" strike="noStrike" kern="1200" cap="none" normalizeH="0" baseline="0" noProof="0" dirty="0">
                <a:ln>
                  <a:noFill/>
                </a:ln>
                <a:solidFill>
                  <a:prstClr val="black"/>
                </a:solidFill>
                <a:effectLst/>
                <a:uLnTx/>
                <a:uFillTx/>
                <a:ea typeface="+mn-ea"/>
                <a:cs typeface="+mn-cs"/>
              </a:rPr>
              <a:t> More Complex than Monolithic Kernels – Hybrid design adds development complexity.</a:t>
            </a:r>
          </a:p>
          <a:p>
            <a:pPr>
              <a:defRPr/>
            </a:pPr>
            <a:r>
              <a:rPr kumimoji="0" lang="en-US" sz="2000" b="0" i="0" u="none" strike="noStrike" kern="1200" cap="none" normalizeH="0" baseline="0" noProof="0" dirty="0">
                <a:ln>
                  <a:noFill/>
                </a:ln>
                <a:solidFill>
                  <a:prstClr val="black"/>
                </a:solidFill>
                <a:effectLst/>
                <a:uLnTx/>
                <a:uFillTx/>
                <a:ea typeface="+mn-ea"/>
                <a:cs typeface="+mn-cs"/>
              </a:rPr>
              <a:t> Still Has Some Kernel Bloat – May not be as lightweight as a pure microkernel.</a:t>
            </a:r>
          </a:p>
          <a:p>
            <a:pPr>
              <a:defRPr/>
            </a:pPr>
            <a:r>
              <a:rPr kumimoji="0" lang="en-US" sz="2000" b="0" i="0" u="none" strike="noStrike" kern="1200" cap="none" normalizeH="0" baseline="0" noProof="0" dirty="0">
                <a:ln>
                  <a:noFill/>
                </a:ln>
                <a:solidFill>
                  <a:prstClr val="black"/>
                </a:solidFill>
                <a:effectLst/>
                <a:uLnTx/>
                <a:uFillTx/>
                <a:ea typeface="+mn-ea"/>
                <a:cs typeface="+mn-cs"/>
              </a:rPr>
              <a:t> Performance Trade-Offs – Balancing kernel/user space operations can be tricky.</a:t>
            </a:r>
          </a:p>
          <a:p>
            <a:pPr>
              <a:defRPr/>
            </a:pPr>
            <a:r>
              <a:rPr kumimoji="0" lang="en-US" sz="2000" b="0" i="0" u="none" strike="noStrike" kern="1200" cap="none" normalizeH="0" baseline="0" noProof="0" dirty="0">
                <a:ln>
                  <a:noFill/>
                </a:ln>
                <a:solidFill>
                  <a:prstClr val="black"/>
                </a:solidFill>
                <a:effectLst/>
                <a:uLnTx/>
                <a:uFillTx/>
                <a:ea typeface="+mn-ea"/>
                <a:cs typeface="+mn-cs"/>
              </a:rPr>
              <a:t>Examples of Hybrid Kernel-Based OS:</a:t>
            </a:r>
            <a:r>
              <a:rPr kumimoji="0" lang="en-US" sz="2000" b="1" i="0" u="none" strike="noStrike" kern="1200" cap="none" normalizeH="0" baseline="0" noProof="0" dirty="0">
                <a:ln>
                  <a:noFill/>
                </a:ln>
                <a:solidFill>
                  <a:prstClr val="black"/>
                </a:solidFill>
                <a:effectLst/>
                <a:uLnTx/>
                <a:uFillTx/>
                <a:ea typeface="+mn-ea"/>
                <a:cs typeface="+mn-cs"/>
              </a:rPr>
              <a:t>🔹 Windows </a:t>
            </a:r>
            <a:r>
              <a:rPr kumimoji="0" lang="en-US" sz="2000" b="0" i="0" u="none" strike="noStrike" kern="1200" cap="none" normalizeH="0" baseline="0" noProof="0" dirty="0">
                <a:ln>
                  <a:noFill/>
                </a:ln>
                <a:solidFill>
                  <a:prstClr val="black"/>
                </a:solidFill>
                <a:effectLst/>
                <a:uLnTx/>
                <a:uFillTx/>
                <a:ea typeface="+mn-ea"/>
                <a:cs typeface="+mn-cs"/>
              </a:rPr>
              <a:t>NT, XP, 7, 10, 11 (uses a hybrid kernel approach)🔹 macOS (XNU Kernel) (combines microkernel and monolithic elements)🔹 BeOS (optimized for multimedia applications)🔹 IBM OS/2</a:t>
            </a:r>
          </a:p>
          <a:p>
            <a:endParaRPr lang="en-US" sz="2000" dirty="0"/>
          </a:p>
        </p:txBody>
      </p:sp>
      <p:sp>
        <p:nvSpPr>
          <p:cNvPr id="4" name="Slide Number Placeholder 3">
            <a:extLst>
              <a:ext uri="{FF2B5EF4-FFF2-40B4-BE49-F238E27FC236}">
                <a16:creationId xmlns:a16="http://schemas.microsoft.com/office/drawing/2014/main" id="{62019D91-2F21-8A83-C046-20E5853FC955}"/>
              </a:ext>
            </a:extLst>
          </p:cNvPr>
          <p:cNvSpPr>
            <a:spLocks noGrp="1"/>
          </p:cNvSpPr>
          <p:nvPr>
            <p:ph type="sldNum" sz="quarter" idx="12"/>
          </p:nvPr>
        </p:nvSpPr>
        <p:spPr/>
        <p:txBody>
          <a:bodyPr/>
          <a:lstStyle/>
          <a:p>
            <a:fld id="{12B5AAC9-60BE-45D2-9674-35CD42AF4C5C}" type="slidenum">
              <a:rPr lang="en-US" smtClean="0"/>
              <a:t>13</a:t>
            </a:fld>
            <a:endParaRPr lang="en-US"/>
          </a:p>
        </p:txBody>
      </p:sp>
    </p:spTree>
    <p:extLst>
      <p:ext uri="{BB962C8B-B14F-4D97-AF65-F5344CB8AC3E}">
        <p14:creationId xmlns:p14="http://schemas.microsoft.com/office/powerpoint/2010/main" val="313125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B611-81DE-FF58-D5A7-54D4739B95C9}"/>
              </a:ext>
            </a:extLst>
          </p:cNvPr>
          <p:cNvSpPr>
            <a:spLocks noGrp="1"/>
          </p:cNvSpPr>
          <p:nvPr>
            <p:ph type="title"/>
          </p:nvPr>
        </p:nvSpPr>
        <p:spPr>
          <a:xfrm>
            <a:off x="720212" y="460471"/>
            <a:ext cx="10515600" cy="621077"/>
          </a:xfrm>
        </p:spPr>
        <p:txBody>
          <a:bodyPr>
            <a:normAutofit fontScale="90000"/>
          </a:bodyPr>
          <a:lstStyle/>
          <a:p>
            <a:pPr algn="ctr"/>
            <a:r>
              <a:rPr lang="en-US" dirty="0"/>
              <a:t>5.Exokernel OS:</a:t>
            </a:r>
          </a:p>
        </p:txBody>
      </p:sp>
      <p:sp>
        <p:nvSpPr>
          <p:cNvPr id="3" name="Content Placeholder 2">
            <a:extLst>
              <a:ext uri="{FF2B5EF4-FFF2-40B4-BE49-F238E27FC236}">
                <a16:creationId xmlns:a16="http://schemas.microsoft.com/office/drawing/2014/main" id="{FDCD0D94-2F70-BEBD-3E50-CAA26CA4AF71}"/>
              </a:ext>
            </a:extLst>
          </p:cNvPr>
          <p:cNvSpPr>
            <a:spLocks noGrp="1"/>
          </p:cNvSpPr>
          <p:nvPr>
            <p:ph idx="1"/>
          </p:nvPr>
        </p:nvSpPr>
        <p:spPr>
          <a:xfrm>
            <a:off x="629174" y="1482508"/>
            <a:ext cx="10167457" cy="4725345"/>
          </a:xfrm>
        </p:spPr>
        <p:txBody>
          <a:bodyPr>
            <a:normAutofit lnSpcReduction="10000"/>
          </a:bodyPr>
          <a:lstStyle/>
          <a:p>
            <a:pPr marL="0" indent="0" algn="just">
              <a:buNone/>
            </a:pPr>
            <a:r>
              <a:rPr lang="en-US" sz="2000" dirty="0"/>
              <a:t>An Exokernel is an OS architecture that provides direct, low-level access to hardware resources, allowing applications to manage resources independently </a:t>
            </a:r>
            <a:r>
              <a:rPr lang="en-US" sz="2000" b="1" u="sng" dirty="0"/>
              <a:t>without OS intervention.</a:t>
            </a:r>
            <a:r>
              <a:rPr lang="en-US" sz="2000" dirty="0"/>
              <a:t> Unlike traditional kernels, it avoids abstraction and only enforces protection and multiplexing policies.</a:t>
            </a:r>
          </a:p>
          <a:p>
            <a:pPr marL="457200" indent="-457200" algn="just">
              <a:buFont typeface="+mj-lt"/>
              <a:buAutoNum type="arabicPeriod"/>
            </a:pPr>
            <a:endParaRPr lang="en-US" sz="2000" dirty="0"/>
          </a:p>
          <a:p>
            <a:pPr marL="0" indent="0" algn="just">
              <a:buNone/>
            </a:pPr>
            <a:r>
              <a:rPr lang="en-US" sz="2000" b="1" u="sng" dirty="0"/>
              <a:t>Key Characteristics:</a:t>
            </a:r>
          </a:p>
          <a:p>
            <a:pPr marL="457200" indent="-457200" algn="just">
              <a:buFont typeface="+mj-lt"/>
              <a:buAutoNum type="arabicPeriod"/>
            </a:pPr>
            <a:r>
              <a:rPr lang="en-US" sz="2000" dirty="0"/>
              <a:t>Minimalist Design – The OS kernel is very small and only enforces security and resource allocation.</a:t>
            </a:r>
          </a:p>
          <a:p>
            <a:pPr marL="457200" indent="-457200" algn="just">
              <a:buFont typeface="+mj-lt"/>
              <a:buAutoNum type="arabicPeriod"/>
            </a:pPr>
            <a:r>
              <a:rPr lang="en-US" sz="2000" dirty="0"/>
              <a:t>Direct Hardware Access – Applications can directly interact with hardware.</a:t>
            </a:r>
          </a:p>
          <a:p>
            <a:pPr marL="457200" indent="-457200" algn="just">
              <a:buFont typeface="+mj-lt"/>
              <a:buAutoNum type="arabicPeriod"/>
            </a:pPr>
            <a:r>
              <a:rPr lang="en-US" sz="2000" dirty="0"/>
              <a:t>User-Level Resource Management – Applications handle their own memory, CPU scheduling, and I/O.</a:t>
            </a:r>
          </a:p>
          <a:p>
            <a:pPr marL="457200" indent="-457200" algn="just">
              <a:buFont typeface="+mj-lt"/>
              <a:buAutoNum type="arabicPeriod"/>
            </a:pPr>
            <a:r>
              <a:rPr lang="en-US" sz="2000" dirty="0"/>
              <a:t>Highly Efficient – Eliminates unnecessary OS overhead, leading to faster execution.</a:t>
            </a:r>
          </a:p>
          <a:p>
            <a:pPr marL="457200" indent="-457200" algn="just">
              <a:buFont typeface="+mj-lt"/>
              <a:buAutoNum type="arabicPeriod"/>
            </a:pPr>
            <a:r>
              <a:rPr lang="en-US" sz="2000" dirty="0"/>
              <a:t>Security Enforcement – The kernel only ensures that applications don’t interfere with each other.</a:t>
            </a:r>
          </a:p>
        </p:txBody>
      </p:sp>
      <p:sp>
        <p:nvSpPr>
          <p:cNvPr id="4" name="Slide Number Placeholder 3">
            <a:extLst>
              <a:ext uri="{FF2B5EF4-FFF2-40B4-BE49-F238E27FC236}">
                <a16:creationId xmlns:a16="http://schemas.microsoft.com/office/drawing/2014/main" id="{6AE4C650-AF37-49CB-F060-96703A3DB7FD}"/>
              </a:ext>
            </a:extLst>
          </p:cNvPr>
          <p:cNvSpPr>
            <a:spLocks noGrp="1"/>
          </p:cNvSpPr>
          <p:nvPr>
            <p:ph type="sldNum" sz="quarter" idx="12"/>
          </p:nvPr>
        </p:nvSpPr>
        <p:spPr/>
        <p:txBody>
          <a:bodyPr/>
          <a:lstStyle/>
          <a:p>
            <a:fld id="{12B5AAC9-60BE-45D2-9674-35CD42AF4C5C}" type="slidenum">
              <a:rPr lang="en-US" smtClean="0"/>
              <a:t>14</a:t>
            </a:fld>
            <a:endParaRPr lang="en-US"/>
          </a:p>
        </p:txBody>
      </p:sp>
    </p:spTree>
    <p:extLst>
      <p:ext uri="{BB962C8B-B14F-4D97-AF65-F5344CB8AC3E}">
        <p14:creationId xmlns:p14="http://schemas.microsoft.com/office/powerpoint/2010/main" val="304161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F758-FF01-D12D-8470-C65E24BDC99E}"/>
              </a:ext>
            </a:extLst>
          </p:cNvPr>
          <p:cNvSpPr>
            <a:spLocks noGrp="1"/>
          </p:cNvSpPr>
          <p:nvPr>
            <p:ph type="title"/>
          </p:nvPr>
        </p:nvSpPr>
        <p:spPr>
          <a:xfrm>
            <a:off x="426720"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Exo kernel OS:</a:t>
            </a:r>
          </a:p>
        </p:txBody>
      </p:sp>
      <p:pic>
        <p:nvPicPr>
          <p:cNvPr id="4" name="Content Placeholder 3">
            <a:extLst>
              <a:ext uri="{FF2B5EF4-FFF2-40B4-BE49-F238E27FC236}">
                <a16:creationId xmlns:a16="http://schemas.microsoft.com/office/drawing/2014/main" id="{C98F1C13-8BDD-9653-02C5-32CDD161DCFF}"/>
              </a:ext>
            </a:extLst>
          </p:cNvPr>
          <p:cNvPicPr>
            <a:picLocks noGrp="1" noChangeAspect="1"/>
          </p:cNvPicPr>
          <p:nvPr>
            <p:ph idx="1"/>
          </p:nvPr>
        </p:nvPicPr>
        <p:blipFill>
          <a:blip r:embed="rId2"/>
          <a:stretch>
            <a:fillRect/>
          </a:stretch>
        </p:blipFill>
        <p:spPr>
          <a:xfrm>
            <a:off x="3605794" y="487680"/>
            <a:ext cx="8096569" cy="6167120"/>
          </a:xfrm>
          <a:prstGeom prst="rect">
            <a:avLst/>
          </a:prstGeom>
        </p:spPr>
      </p:pic>
      <p:sp>
        <p:nvSpPr>
          <p:cNvPr id="5" name="Slide Number Placeholder 4">
            <a:extLst>
              <a:ext uri="{FF2B5EF4-FFF2-40B4-BE49-F238E27FC236}">
                <a16:creationId xmlns:a16="http://schemas.microsoft.com/office/drawing/2014/main" id="{43F4BBA3-367B-A2A4-EF3D-15E854D50614}"/>
              </a:ext>
            </a:extLst>
          </p:cNvPr>
          <p:cNvSpPr>
            <a:spLocks noGrp="1"/>
          </p:cNvSpPr>
          <p:nvPr>
            <p:ph type="sldNum" sz="quarter" idx="12"/>
          </p:nvPr>
        </p:nvSpPr>
        <p:spPr/>
        <p:txBody>
          <a:bodyPr/>
          <a:lstStyle/>
          <a:p>
            <a:fld id="{12B5AAC9-60BE-45D2-9674-35CD42AF4C5C}" type="slidenum">
              <a:rPr lang="en-US" smtClean="0"/>
              <a:t>15</a:t>
            </a:fld>
            <a:endParaRPr lang="en-US"/>
          </a:p>
        </p:txBody>
      </p:sp>
    </p:spTree>
    <p:extLst>
      <p:ext uri="{BB962C8B-B14F-4D97-AF65-F5344CB8AC3E}">
        <p14:creationId xmlns:p14="http://schemas.microsoft.com/office/powerpoint/2010/main" val="115910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9AA5-A7D6-138C-83C8-2235B1814253}"/>
              </a:ext>
            </a:extLst>
          </p:cNvPr>
          <p:cNvSpPr>
            <a:spLocks noGrp="1"/>
          </p:cNvSpPr>
          <p:nvPr>
            <p:ph type="title"/>
          </p:nvPr>
        </p:nvSpPr>
        <p:spPr>
          <a:xfrm>
            <a:off x="838200" y="290311"/>
            <a:ext cx="10515600" cy="856846"/>
          </a:xfrm>
        </p:spPr>
        <p:txBody>
          <a:bodyPr/>
          <a:lstStyle/>
          <a:p>
            <a:pPr algn="ctr"/>
            <a:r>
              <a:rPr lang="en-US" dirty="0"/>
              <a:t>Exokernel OS:</a:t>
            </a:r>
          </a:p>
        </p:txBody>
      </p:sp>
      <p:sp>
        <p:nvSpPr>
          <p:cNvPr id="3" name="Content Placeholder 2">
            <a:extLst>
              <a:ext uri="{FF2B5EF4-FFF2-40B4-BE49-F238E27FC236}">
                <a16:creationId xmlns:a16="http://schemas.microsoft.com/office/drawing/2014/main" id="{44FF847F-3530-9F49-CBB9-6BB77307C9D5}"/>
              </a:ext>
            </a:extLst>
          </p:cNvPr>
          <p:cNvSpPr>
            <a:spLocks noGrp="1"/>
          </p:cNvSpPr>
          <p:nvPr>
            <p:ph idx="1"/>
          </p:nvPr>
        </p:nvSpPr>
        <p:spPr>
          <a:xfrm>
            <a:off x="838200" y="1147157"/>
            <a:ext cx="10075877" cy="5180720"/>
          </a:xfrm>
        </p:spPr>
        <p:txBody>
          <a:bodyPr>
            <a:noAutofit/>
          </a:bodyPr>
          <a:lstStyle/>
          <a:p>
            <a:pPr marL="0" indent="0">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Advantages: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Maximum Performance – No system call overhead, allowing high-speed execution.</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Customizability – Applications can define their own resource management policies.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Efficient Resource Utilization – No predefined OS-level abstractions, giving full control to users.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Flexibility – Suitable for specialized applications that need direct hardware access.</a:t>
            </a:r>
          </a:p>
          <a:p>
            <a:pPr>
              <a:defRPr/>
            </a:pPr>
            <a:endParaRPr kumimoji="0" lang="en-US" sz="2000" b="0" i="0" u="none" strike="noStrike" kern="1200" cap="none" normalizeH="0" baseline="0" noProof="0" dirty="0">
              <a:ln>
                <a:noFill/>
              </a:ln>
              <a:solidFill>
                <a:prstClr val="black"/>
              </a:solidFill>
              <a:effectLst/>
              <a:uLnTx/>
              <a:uFillTx/>
              <a:latin typeface="Aptos" panose="02110004020202020204"/>
              <a:ea typeface="+mn-ea"/>
              <a:cs typeface="+mn-cs"/>
            </a:endParaRPr>
          </a:p>
          <a:p>
            <a:pPr marL="0" indent="0">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Disadvantages: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Complex Application Development – Developers must manually manage hardware resources.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Security Challenges – Giving applications direct access to hardware increases risks.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Limited Adoption – </a:t>
            </a: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Not widely used </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due to its complexity and niche use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Examples</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of Exokernel-Based Systems:🔹 </a:t>
            </a:r>
            <a:r>
              <a:rPr kumimoji="0" lang="en-US" sz="2000" b="0" i="0" u="none" strike="noStrike" kern="1200" cap="none" normalizeH="0" baseline="0" noProof="0" dirty="0" err="1">
                <a:ln>
                  <a:noFill/>
                </a:ln>
                <a:solidFill>
                  <a:prstClr val="black"/>
                </a:solidFill>
                <a:effectLst/>
                <a:uLnTx/>
                <a:uFillTx/>
                <a:latin typeface="Aptos" panose="02110004020202020204"/>
                <a:ea typeface="+mn-ea"/>
                <a:cs typeface="+mn-cs"/>
              </a:rPr>
              <a:t>ExOS</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(MIT's experimental OS)🔹 Nemesis OS (designed for multimedia applications)</a:t>
            </a:r>
          </a:p>
        </p:txBody>
      </p:sp>
      <p:sp>
        <p:nvSpPr>
          <p:cNvPr id="4" name="Slide Number Placeholder 3">
            <a:extLst>
              <a:ext uri="{FF2B5EF4-FFF2-40B4-BE49-F238E27FC236}">
                <a16:creationId xmlns:a16="http://schemas.microsoft.com/office/drawing/2014/main" id="{6FEF6C38-D573-12BE-8D7C-93FCC80AD8FF}"/>
              </a:ext>
            </a:extLst>
          </p:cNvPr>
          <p:cNvSpPr>
            <a:spLocks noGrp="1"/>
          </p:cNvSpPr>
          <p:nvPr>
            <p:ph type="sldNum" sz="quarter" idx="12"/>
          </p:nvPr>
        </p:nvSpPr>
        <p:spPr/>
        <p:txBody>
          <a:bodyPr/>
          <a:lstStyle/>
          <a:p>
            <a:fld id="{12B5AAC9-60BE-45D2-9674-35CD42AF4C5C}" type="slidenum">
              <a:rPr lang="en-US" smtClean="0"/>
              <a:t>16</a:t>
            </a:fld>
            <a:endParaRPr lang="en-US"/>
          </a:p>
        </p:txBody>
      </p:sp>
    </p:spTree>
    <p:extLst>
      <p:ext uri="{BB962C8B-B14F-4D97-AF65-F5344CB8AC3E}">
        <p14:creationId xmlns:p14="http://schemas.microsoft.com/office/powerpoint/2010/main" val="219075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051D-6EA1-2622-62D0-39DC9067A59D}"/>
              </a:ext>
            </a:extLst>
          </p:cNvPr>
          <p:cNvSpPr>
            <a:spLocks noGrp="1"/>
          </p:cNvSpPr>
          <p:nvPr>
            <p:ph type="title"/>
          </p:nvPr>
        </p:nvSpPr>
        <p:spPr>
          <a:xfrm>
            <a:off x="572729" y="265471"/>
            <a:ext cx="10515600" cy="532496"/>
          </a:xfrm>
        </p:spPr>
        <p:txBody>
          <a:bodyPr>
            <a:normAutofit fontScale="90000"/>
          </a:bodyPr>
          <a:lstStyle/>
          <a:p>
            <a:pPr algn="ctr"/>
            <a:r>
              <a:rPr lang="en-US" dirty="0"/>
              <a:t>6.Nano Kernal OS:</a:t>
            </a:r>
          </a:p>
        </p:txBody>
      </p:sp>
      <p:sp>
        <p:nvSpPr>
          <p:cNvPr id="3" name="Content Placeholder 2">
            <a:extLst>
              <a:ext uri="{FF2B5EF4-FFF2-40B4-BE49-F238E27FC236}">
                <a16:creationId xmlns:a16="http://schemas.microsoft.com/office/drawing/2014/main" id="{336F3AE6-A021-5457-7E5E-5627A7C09BBF}"/>
              </a:ext>
            </a:extLst>
          </p:cNvPr>
          <p:cNvSpPr>
            <a:spLocks noGrp="1"/>
          </p:cNvSpPr>
          <p:nvPr>
            <p:ph idx="1"/>
          </p:nvPr>
        </p:nvSpPr>
        <p:spPr>
          <a:xfrm>
            <a:off x="788564" y="1050247"/>
            <a:ext cx="10050011" cy="5542282"/>
          </a:xfrm>
        </p:spPr>
        <p:txBody>
          <a:bodyPr>
            <a:normAutofit/>
          </a:bodyPr>
          <a:lstStyle/>
          <a:p>
            <a:pPr marL="0" indent="0" algn="just">
              <a:buNone/>
            </a:pPr>
            <a:r>
              <a:rPr lang="en-US" sz="2000" dirty="0" err="1"/>
              <a:t>Definition:A</a:t>
            </a:r>
            <a:r>
              <a:rPr lang="en-US" sz="2000" dirty="0"/>
              <a:t> Nano Kernel is an OS architecture that further minimizes the microkernel approach by only handling basic hardware interactions (such as CPU switching and basic messaging), while all other OS functions run in user space.</a:t>
            </a:r>
          </a:p>
          <a:p>
            <a:pPr marL="457200" indent="-457200" algn="just">
              <a:buFont typeface="+mj-lt"/>
              <a:buAutoNum type="arabicPeriod"/>
            </a:pPr>
            <a:endParaRPr lang="en-US" sz="2000" dirty="0"/>
          </a:p>
          <a:p>
            <a:pPr marL="0" indent="0" algn="just">
              <a:buNone/>
            </a:pPr>
            <a:r>
              <a:rPr lang="en-US" sz="2000" b="1" u="sng" dirty="0"/>
              <a:t>Key Characteristics:</a:t>
            </a:r>
          </a:p>
          <a:p>
            <a:pPr marL="457200" indent="-457200" algn="just">
              <a:buFont typeface="+mj-lt"/>
              <a:buAutoNum type="arabicPeriod"/>
            </a:pPr>
            <a:r>
              <a:rPr lang="en-US" sz="2000" dirty="0"/>
              <a:t>Smaller than Microkernels – Only manages CPU, interrupts, and minimal scheduling.</a:t>
            </a:r>
          </a:p>
          <a:p>
            <a:pPr marL="457200" indent="-457200" algn="just">
              <a:buFont typeface="+mj-lt"/>
              <a:buAutoNum type="arabicPeriod"/>
            </a:pPr>
            <a:r>
              <a:rPr lang="en-US" sz="2000" dirty="0"/>
              <a:t>Most OS Services in User Space – File systems, memory management, and networking run outside the kernel.</a:t>
            </a:r>
          </a:p>
          <a:p>
            <a:pPr marL="457200" indent="-457200" algn="just">
              <a:buFont typeface="+mj-lt"/>
              <a:buAutoNum type="arabicPeriod"/>
            </a:pPr>
            <a:r>
              <a:rPr lang="en-US" sz="2000" dirty="0"/>
              <a:t>Extremely Lightweight – Designed for high-performance, real-time, and embedded systems.</a:t>
            </a:r>
          </a:p>
          <a:p>
            <a:pPr marL="457200" indent="-457200" algn="just">
              <a:buFont typeface="+mj-lt"/>
              <a:buAutoNum type="arabicPeriod"/>
            </a:pPr>
            <a:r>
              <a:rPr lang="en-US" sz="2000" dirty="0"/>
              <a:t>Supports Multiple OS Instances – Can run different OS environments on the same hardware.</a:t>
            </a:r>
          </a:p>
          <a:p>
            <a:pPr marL="457200" indent="-457200" algn="just">
              <a:buFont typeface="+mj-lt"/>
              <a:buAutoNum type="arabicPeriod"/>
            </a:pPr>
            <a:r>
              <a:rPr lang="en-US" sz="2000" dirty="0"/>
              <a:t>Fast and Secure – Limited kernel functionality reduces attack surfaces.</a:t>
            </a:r>
          </a:p>
        </p:txBody>
      </p:sp>
      <p:sp>
        <p:nvSpPr>
          <p:cNvPr id="4" name="Slide Number Placeholder 3">
            <a:extLst>
              <a:ext uri="{FF2B5EF4-FFF2-40B4-BE49-F238E27FC236}">
                <a16:creationId xmlns:a16="http://schemas.microsoft.com/office/drawing/2014/main" id="{3030C474-66AB-674E-A029-6965DFD25628}"/>
              </a:ext>
            </a:extLst>
          </p:cNvPr>
          <p:cNvSpPr>
            <a:spLocks noGrp="1"/>
          </p:cNvSpPr>
          <p:nvPr>
            <p:ph type="sldNum" sz="quarter" idx="12"/>
          </p:nvPr>
        </p:nvSpPr>
        <p:spPr/>
        <p:txBody>
          <a:bodyPr/>
          <a:lstStyle/>
          <a:p>
            <a:fld id="{12B5AAC9-60BE-45D2-9674-35CD42AF4C5C}" type="slidenum">
              <a:rPr lang="en-US" smtClean="0"/>
              <a:t>17</a:t>
            </a:fld>
            <a:endParaRPr lang="en-US"/>
          </a:p>
        </p:txBody>
      </p:sp>
    </p:spTree>
    <p:extLst>
      <p:ext uri="{BB962C8B-B14F-4D97-AF65-F5344CB8AC3E}">
        <p14:creationId xmlns:p14="http://schemas.microsoft.com/office/powerpoint/2010/main" val="158146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EA3D-9517-7F4B-687E-35E0B0918805}"/>
              </a:ext>
            </a:extLst>
          </p:cNvPr>
          <p:cNvSpPr>
            <a:spLocks noGrp="1"/>
          </p:cNvSpPr>
          <p:nvPr>
            <p:ph type="title"/>
          </p:nvPr>
        </p:nvSpPr>
        <p:spPr>
          <a:xfrm>
            <a:off x="838200" y="365126"/>
            <a:ext cx="10515600" cy="931660"/>
          </a:xfrm>
        </p:spPr>
        <p:txBody>
          <a:bodyPr/>
          <a:lstStyle/>
          <a:p>
            <a:pPr algn="ctr"/>
            <a:r>
              <a:rPr lang="en-US" dirty="0"/>
              <a:t>Nano Kernel OS:</a:t>
            </a:r>
          </a:p>
        </p:txBody>
      </p:sp>
      <p:sp>
        <p:nvSpPr>
          <p:cNvPr id="3" name="Content Placeholder 2">
            <a:extLst>
              <a:ext uri="{FF2B5EF4-FFF2-40B4-BE49-F238E27FC236}">
                <a16:creationId xmlns:a16="http://schemas.microsoft.com/office/drawing/2014/main" id="{67CE50C8-5A2D-8CDF-A92B-7B3A8E56EF3A}"/>
              </a:ext>
            </a:extLst>
          </p:cNvPr>
          <p:cNvSpPr>
            <a:spLocks noGrp="1"/>
          </p:cNvSpPr>
          <p:nvPr>
            <p:ph idx="1"/>
          </p:nvPr>
        </p:nvSpPr>
        <p:spPr>
          <a:xfrm>
            <a:off x="838200" y="1825625"/>
            <a:ext cx="9943407" cy="4351338"/>
          </a:xfrm>
        </p:spPr>
        <p:txBody>
          <a:bodyPr>
            <a:normAutofit/>
          </a:bodyPr>
          <a:lstStyle/>
          <a:p>
            <a:pPr marL="0" indent="0">
              <a:buNone/>
              <a:defRPr/>
            </a:pPr>
            <a:r>
              <a:rPr kumimoji="0" lang="en-US" sz="1800" b="1" i="0" u="sng" strike="noStrike" kern="1200" cap="none" normalizeH="0" baseline="0" noProof="0" dirty="0">
                <a:ln>
                  <a:noFill/>
                </a:ln>
                <a:solidFill>
                  <a:prstClr val="black"/>
                </a:solidFill>
                <a:effectLst/>
                <a:uLnTx/>
                <a:uFillTx/>
                <a:latin typeface="Aptos" panose="02110004020202020204"/>
                <a:ea typeface="+mn-ea"/>
                <a:cs typeface="+mn-cs"/>
              </a:rPr>
              <a:t>Advantages: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Highly Modular – Easy to extend and update.</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Increased Security – Less kernel code reduces vulnerability risks.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Real-Time Performance </a:t>
            </a:r>
            <a:r>
              <a:rPr kumimoji="0" lang="en-US" sz="1800" b="1" i="0" u="sng" strike="noStrike" kern="1200" cap="none" normalizeH="0" baseline="0" noProof="0" dirty="0">
                <a:ln>
                  <a:noFill/>
                </a:ln>
                <a:solidFill>
                  <a:prstClr val="black"/>
                </a:solidFill>
                <a:effectLst/>
                <a:uLnTx/>
                <a:uFillTx/>
                <a:latin typeface="Aptos" panose="02110004020202020204"/>
                <a:ea typeface="+mn-ea"/>
                <a:cs typeface="+mn-cs"/>
              </a:rPr>
              <a:t>– </a:t>
            </a:r>
            <a:r>
              <a:rPr kumimoji="0" lang="en-US" sz="1800" b="1" i="1" strike="noStrike" kern="1200" cap="none" normalizeH="0" baseline="0" noProof="0" dirty="0">
                <a:ln>
                  <a:noFill/>
                </a:ln>
                <a:solidFill>
                  <a:prstClr val="black"/>
                </a:solidFill>
                <a:effectLst/>
                <a:uLnTx/>
                <a:uFillTx/>
                <a:latin typeface="Aptos" panose="02110004020202020204"/>
                <a:ea typeface="+mn-ea"/>
                <a:cs typeface="+mn-cs"/>
              </a:rPr>
              <a:t>Ideal for embedded </a:t>
            </a: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and real-time systems.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More Stable than Monolithic Kernels – Faulty services do not crash the kernel.</a:t>
            </a:r>
          </a:p>
          <a:p>
            <a:pPr>
              <a:defRPr/>
            </a:pPr>
            <a:endParaRPr kumimoji="0" lang="en-US" sz="1800" b="0" i="0" u="none" strike="noStrike" kern="1200" cap="none" normalizeH="0" baseline="0" noProof="0" dirty="0">
              <a:ln>
                <a:noFill/>
              </a:ln>
              <a:solidFill>
                <a:prstClr val="black"/>
              </a:solidFill>
              <a:effectLst/>
              <a:uLnTx/>
              <a:uFillTx/>
              <a:latin typeface="Aptos" panose="02110004020202020204"/>
              <a:ea typeface="+mn-ea"/>
              <a:cs typeface="+mn-cs"/>
            </a:endParaRPr>
          </a:p>
          <a:p>
            <a:pPr marL="0" indent="0">
              <a:buNone/>
              <a:defRPr/>
            </a:pPr>
            <a:r>
              <a:rPr kumimoji="0" lang="en-US" sz="1800" b="1" i="0" u="sng" strike="noStrike" kern="1200" cap="none" normalizeH="0" baseline="0" noProof="0" dirty="0">
                <a:ln>
                  <a:noFill/>
                </a:ln>
                <a:solidFill>
                  <a:prstClr val="black"/>
                </a:solidFill>
                <a:effectLst/>
                <a:uLnTx/>
                <a:uFillTx/>
                <a:latin typeface="Aptos" panose="02110004020202020204"/>
                <a:ea typeface="+mn-ea"/>
                <a:cs typeface="+mn-cs"/>
              </a:rPr>
              <a:t>Disadvantages: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High Communication Overhead – More IPC calls between user-space components.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Complex System Design – Requires well-structured user-space services.</a:t>
            </a:r>
          </a:p>
          <a:p>
            <a:pPr>
              <a:defRPr/>
            </a:pP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Limited General-Purpose Use – Mostly used in specialized environments.</a:t>
            </a:r>
          </a:p>
          <a:p>
            <a:pPr>
              <a:defRPr/>
            </a:pPr>
            <a:r>
              <a:rPr kumimoji="0" lang="en-US" sz="1800" b="1" i="0" u="sng" strike="noStrike" kern="1200" cap="none" normalizeH="0" baseline="0" noProof="0" dirty="0">
                <a:ln>
                  <a:noFill/>
                </a:ln>
                <a:solidFill>
                  <a:prstClr val="black"/>
                </a:solidFill>
                <a:effectLst/>
                <a:uLnTx/>
                <a:uFillTx/>
                <a:latin typeface="Aptos" panose="02110004020202020204"/>
                <a:ea typeface="+mn-ea"/>
                <a:cs typeface="+mn-cs"/>
              </a:rPr>
              <a:t>Examples</a:t>
            </a: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 of Nano Kernel-Based Systems:🔹 L4 Microkernel (some versions started as a nano kernel)</a:t>
            </a:r>
            <a:r>
              <a:rPr kumimoji="0" lang="en-US" sz="1800" b="1" i="0" u="none" strike="noStrike" kern="1200" cap="none" normalizeH="0" baseline="0" noProof="0" dirty="0">
                <a:ln>
                  <a:noFill/>
                </a:ln>
                <a:solidFill>
                  <a:prstClr val="black"/>
                </a:solidFill>
                <a:effectLst/>
                <a:uLnTx/>
                <a:uFillTx/>
                <a:latin typeface="Aptos" panose="02110004020202020204"/>
                <a:ea typeface="+mn-ea"/>
                <a:cs typeface="+mn-cs"/>
              </a:rPr>
              <a:t>🔹 Embedded &amp; IoT systems </a:t>
            </a:r>
            <a:r>
              <a:rPr kumimoji="0" lang="en-US" sz="1800" b="0" i="0" u="none" strike="noStrike" kern="1200" cap="none" normalizeH="0" baseline="0" noProof="0" dirty="0">
                <a:ln>
                  <a:noFill/>
                </a:ln>
                <a:solidFill>
                  <a:prstClr val="black"/>
                </a:solidFill>
                <a:effectLst/>
                <a:uLnTx/>
                <a:uFillTx/>
                <a:latin typeface="Aptos" panose="02110004020202020204"/>
                <a:ea typeface="+mn-ea"/>
                <a:cs typeface="+mn-cs"/>
              </a:rPr>
              <a:t>(certain real-time OS implementations</a:t>
            </a:r>
            <a:endParaRPr lang="en-US" dirty="0"/>
          </a:p>
        </p:txBody>
      </p:sp>
      <p:sp>
        <p:nvSpPr>
          <p:cNvPr id="4" name="Slide Number Placeholder 3">
            <a:extLst>
              <a:ext uri="{FF2B5EF4-FFF2-40B4-BE49-F238E27FC236}">
                <a16:creationId xmlns:a16="http://schemas.microsoft.com/office/drawing/2014/main" id="{D69409DF-400F-AC46-3AD1-214BF9AA478B}"/>
              </a:ext>
            </a:extLst>
          </p:cNvPr>
          <p:cNvSpPr>
            <a:spLocks noGrp="1"/>
          </p:cNvSpPr>
          <p:nvPr>
            <p:ph type="sldNum" sz="quarter" idx="12"/>
          </p:nvPr>
        </p:nvSpPr>
        <p:spPr/>
        <p:txBody>
          <a:bodyPr/>
          <a:lstStyle/>
          <a:p>
            <a:fld id="{12B5AAC9-60BE-45D2-9674-35CD42AF4C5C}" type="slidenum">
              <a:rPr lang="en-US" smtClean="0"/>
              <a:t>18</a:t>
            </a:fld>
            <a:endParaRPr lang="en-US"/>
          </a:p>
        </p:txBody>
      </p:sp>
    </p:spTree>
    <p:extLst>
      <p:ext uri="{BB962C8B-B14F-4D97-AF65-F5344CB8AC3E}">
        <p14:creationId xmlns:p14="http://schemas.microsoft.com/office/powerpoint/2010/main" val="54408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61EC-0CF6-3B0E-9830-516AAAE92515}"/>
              </a:ext>
            </a:extLst>
          </p:cNvPr>
          <p:cNvSpPr>
            <a:spLocks noGrp="1"/>
          </p:cNvSpPr>
          <p:nvPr>
            <p:ph type="title"/>
          </p:nvPr>
        </p:nvSpPr>
        <p:spPr>
          <a:xfrm>
            <a:off x="759542" y="307484"/>
            <a:ext cx="10515600" cy="566053"/>
          </a:xfrm>
        </p:spPr>
        <p:txBody>
          <a:bodyPr>
            <a:normAutofit fontScale="90000"/>
          </a:bodyPr>
          <a:lstStyle/>
          <a:p>
            <a:pPr algn="ctr"/>
            <a:r>
              <a:rPr lang="en-US" dirty="0"/>
              <a:t>7.Modular Kernel OS:</a:t>
            </a:r>
          </a:p>
        </p:txBody>
      </p:sp>
      <p:sp>
        <p:nvSpPr>
          <p:cNvPr id="3" name="Content Placeholder 2">
            <a:extLst>
              <a:ext uri="{FF2B5EF4-FFF2-40B4-BE49-F238E27FC236}">
                <a16:creationId xmlns:a16="http://schemas.microsoft.com/office/drawing/2014/main" id="{C77E21E7-06C9-B490-DAE2-33946DE259C0}"/>
              </a:ext>
            </a:extLst>
          </p:cNvPr>
          <p:cNvSpPr>
            <a:spLocks noGrp="1"/>
          </p:cNvSpPr>
          <p:nvPr>
            <p:ph idx="1"/>
          </p:nvPr>
        </p:nvSpPr>
        <p:spPr>
          <a:xfrm>
            <a:off x="659789" y="1263577"/>
            <a:ext cx="10188320" cy="5220351"/>
          </a:xfrm>
        </p:spPr>
        <p:txBody>
          <a:bodyPr>
            <a:normAutofit/>
          </a:bodyPr>
          <a:lstStyle/>
          <a:p>
            <a:pPr marL="0" indent="0" algn="just">
              <a:buNone/>
            </a:pPr>
            <a:r>
              <a:rPr lang="en-US" sz="2000" dirty="0"/>
              <a:t>Definition: A Modular Kernel is an OS architecture that allows </a:t>
            </a:r>
            <a:r>
              <a:rPr lang="en-US" sz="2000" b="1" dirty="0"/>
              <a:t>dynamically loadable kernel modules,</a:t>
            </a:r>
            <a:r>
              <a:rPr lang="en-US" sz="2000" dirty="0"/>
              <a:t> enabling the kernel to be extended without requiring a full reboot or recompilation. It is a hybrid approach between monolithic and microkernels. This is the most currently used approach to operating systems</a:t>
            </a:r>
          </a:p>
          <a:p>
            <a:pPr marL="457200" indent="-457200" algn="just">
              <a:buFont typeface="+mj-lt"/>
              <a:buAutoNum type="arabicPeriod"/>
            </a:pPr>
            <a:endParaRPr lang="en-US" sz="2000" dirty="0"/>
          </a:p>
          <a:p>
            <a:pPr marL="0" indent="0" algn="just">
              <a:buNone/>
            </a:pPr>
            <a:r>
              <a:rPr lang="en-US" sz="2000" b="1" u="sng" dirty="0"/>
              <a:t>Key Characteristics:</a:t>
            </a:r>
          </a:p>
          <a:p>
            <a:pPr marL="457200" indent="-457200" algn="just">
              <a:buFont typeface="+mj-lt"/>
              <a:buAutoNum type="arabicPeriod"/>
            </a:pPr>
            <a:r>
              <a:rPr lang="en-US" sz="2000" dirty="0"/>
              <a:t>Dynamically Loadable Modules – Kernel functionalities (drivers, file systems, networking) can be added or        removed as needed.</a:t>
            </a:r>
          </a:p>
          <a:p>
            <a:pPr marL="457200" indent="-457200" algn="just">
              <a:buFont typeface="+mj-lt"/>
              <a:buAutoNum type="arabicPeriod"/>
            </a:pPr>
            <a:r>
              <a:rPr lang="en-US" sz="2000" dirty="0"/>
              <a:t>Better than Monolithic Kernels – Provides flexibility without sacrificing performance.</a:t>
            </a:r>
          </a:p>
          <a:p>
            <a:pPr marL="457200" indent="-457200" algn="just">
              <a:buFont typeface="+mj-lt"/>
              <a:buAutoNum type="arabicPeriod"/>
            </a:pPr>
            <a:r>
              <a:rPr lang="en-US" sz="2000" dirty="0"/>
              <a:t>More Efficient than Microkernels – Reduces IPC overhead by keeping critical components in kernel space.</a:t>
            </a:r>
          </a:p>
          <a:p>
            <a:pPr marL="457200" indent="-457200" algn="just">
              <a:buFont typeface="+mj-lt"/>
              <a:buAutoNum type="arabicPeriod"/>
            </a:pPr>
            <a:r>
              <a:rPr lang="en-US" sz="2000" dirty="0"/>
              <a:t>Extensible and Scalable – New functionalities can be added at runtime.</a:t>
            </a:r>
          </a:p>
          <a:p>
            <a:pPr marL="457200" indent="-457200" algn="just">
              <a:buFont typeface="+mj-lt"/>
              <a:buAutoNum type="arabicPeriod"/>
            </a:pPr>
            <a:r>
              <a:rPr lang="en-US" sz="2000" dirty="0"/>
              <a:t>Improved Maintainability – Bugs can be fixed without recompiling the entire kernel.</a:t>
            </a:r>
          </a:p>
        </p:txBody>
      </p:sp>
      <p:sp>
        <p:nvSpPr>
          <p:cNvPr id="4" name="Slide Number Placeholder 3">
            <a:extLst>
              <a:ext uri="{FF2B5EF4-FFF2-40B4-BE49-F238E27FC236}">
                <a16:creationId xmlns:a16="http://schemas.microsoft.com/office/drawing/2014/main" id="{B7F1F0D5-4F72-FF20-9F90-A01E4E570B62}"/>
              </a:ext>
            </a:extLst>
          </p:cNvPr>
          <p:cNvSpPr>
            <a:spLocks noGrp="1"/>
          </p:cNvSpPr>
          <p:nvPr>
            <p:ph type="sldNum" sz="quarter" idx="12"/>
          </p:nvPr>
        </p:nvSpPr>
        <p:spPr/>
        <p:txBody>
          <a:bodyPr/>
          <a:lstStyle/>
          <a:p>
            <a:fld id="{12B5AAC9-60BE-45D2-9674-35CD42AF4C5C}" type="slidenum">
              <a:rPr lang="en-US" smtClean="0"/>
              <a:t>19</a:t>
            </a:fld>
            <a:endParaRPr lang="en-US"/>
          </a:p>
        </p:txBody>
      </p:sp>
    </p:spTree>
    <p:extLst>
      <p:ext uri="{BB962C8B-B14F-4D97-AF65-F5344CB8AC3E}">
        <p14:creationId xmlns:p14="http://schemas.microsoft.com/office/powerpoint/2010/main" val="764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C22A-822E-807E-2F8F-CD55C2DD680C}"/>
              </a:ext>
            </a:extLst>
          </p:cNvPr>
          <p:cNvSpPr>
            <a:spLocks noGrp="1"/>
          </p:cNvSpPr>
          <p:nvPr>
            <p:ph type="title"/>
          </p:nvPr>
        </p:nvSpPr>
        <p:spPr>
          <a:xfrm>
            <a:off x="838200" y="365126"/>
            <a:ext cx="10515600" cy="673966"/>
          </a:xfrm>
        </p:spPr>
        <p:txBody>
          <a:bodyPr>
            <a:normAutofit fontScale="90000"/>
          </a:bodyPr>
          <a:lstStyle/>
          <a:p>
            <a:pPr algn="ctr"/>
            <a:r>
              <a:rPr lang="en-US" dirty="0"/>
              <a:t>OS structures:</a:t>
            </a:r>
          </a:p>
        </p:txBody>
      </p:sp>
      <p:sp>
        <p:nvSpPr>
          <p:cNvPr id="3" name="Content Placeholder 2">
            <a:extLst>
              <a:ext uri="{FF2B5EF4-FFF2-40B4-BE49-F238E27FC236}">
                <a16:creationId xmlns:a16="http://schemas.microsoft.com/office/drawing/2014/main" id="{7AAF146B-3B7C-B42E-59DF-1A7E69894AD6}"/>
              </a:ext>
            </a:extLst>
          </p:cNvPr>
          <p:cNvSpPr>
            <a:spLocks noGrp="1"/>
          </p:cNvSpPr>
          <p:nvPr>
            <p:ph idx="1"/>
          </p:nvPr>
        </p:nvSpPr>
        <p:spPr>
          <a:xfrm>
            <a:off x="838200" y="1512916"/>
            <a:ext cx="10515600" cy="4664047"/>
          </a:xfrm>
        </p:spPr>
        <p:txBody>
          <a:bodyPr>
            <a:noAutofit/>
          </a:bodyPr>
          <a:lstStyle/>
          <a:p>
            <a:pPr marL="0" indent="0" algn="l">
              <a:buNone/>
            </a:pPr>
            <a:r>
              <a:rPr lang="en-US" sz="2200" dirty="0"/>
              <a:t>The </a:t>
            </a:r>
            <a:r>
              <a:rPr lang="en-US" sz="2200" b="1" dirty="0"/>
              <a:t>Operating System (OS) structure</a:t>
            </a:r>
            <a:r>
              <a:rPr lang="en-US" sz="2200" dirty="0"/>
              <a:t> refers to the organization and design of an OS, which determines how </a:t>
            </a:r>
            <a:r>
              <a:rPr lang="en-US" sz="2200" b="1" u="sng" dirty="0"/>
              <a:t>different components interact</a:t>
            </a:r>
            <a:r>
              <a:rPr lang="en-US" sz="2200" dirty="0"/>
              <a:t> to manage hardware and software resources efficiently. </a:t>
            </a:r>
          </a:p>
          <a:p>
            <a:pPr marL="0" indent="0" algn="l">
              <a:buNone/>
            </a:pPr>
            <a:r>
              <a:rPr lang="en-US" sz="2200" b="1" dirty="0"/>
              <a:t>	Types of OS Structures</a:t>
            </a:r>
          </a:p>
          <a:p>
            <a:pPr marL="457200" indent="-457200" algn="l">
              <a:buFont typeface="+mj-lt"/>
              <a:buAutoNum type="arabicPeriod"/>
            </a:pPr>
            <a:r>
              <a:rPr lang="en-US" sz="2200" b="1" dirty="0"/>
              <a:t>Monolithic Structure</a:t>
            </a:r>
            <a:endParaRPr lang="en-US" sz="2200" dirty="0"/>
          </a:p>
          <a:p>
            <a:pPr marL="457200" indent="-457200" algn="l">
              <a:buFont typeface="+mj-lt"/>
              <a:buAutoNum type="arabicPeriod"/>
            </a:pPr>
            <a:r>
              <a:rPr lang="en-US" sz="2200" b="1" dirty="0"/>
              <a:t>Layered Structure</a:t>
            </a:r>
            <a:endParaRPr lang="en-US" sz="2200" dirty="0"/>
          </a:p>
          <a:p>
            <a:pPr marL="457200" indent="-457200" algn="l">
              <a:buFont typeface="+mj-lt"/>
              <a:buAutoNum type="arabicPeriod"/>
            </a:pPr>
            <a:r>
              <a:rPr lang="en-US" sz="2200" b="1" dirty="0"/>
              <a:t>Microkernel Structure</a:t>
            </a:r>
            <a:endParaRPr lang="en-US" sz="2200" dirty="0"/>
          </a:p>
          <a:p>
            <a:pPr marL="457200" indent="-457200" algn="l">
              <a:buFont typeface="+mj-lt"/>
              <a:buAutoNum type="arabicPeriod"/>
            </a:pPr>
            <a:r>
              <a:rPr lang="en-US" sz="2200" b="1" dirty="0"/>
              <a:t>Nanokernel Structure</a:t>
            </a:r>
          </a:p>
          <a:p>
            <a:pPr marL="457200" indent="-457200" algn="l">
              <a:buFont typeface="+mj-lt"/>
              <a:buAutoNum type="arabicPeriod"/>
            </a:pPr>
            <a:r>
              <a:rPr lang="en-US" sz="2200" b="1" dirty="0"/>
              <a:t>Hybrid Structure</a:t>
            </a:r>
          </a:p>
          <a:p>
            <a:pPr marL="457200" indent="-457200" algn="l">
              <a:buFont typeface="+mj-lt"/>
              <a:buAutoNum type="arabicPeriod"/>
            </a:pPr>
            <a:r>
              <a:rPr lang="en-US" sz="2200" b="1" dirty="0"/>
              <a:t>Exokernel Structure</a:t>
            </a:r>
          </a:p>
          <a:p>
            <a:pPr marL="457200" indent="-457200" algn="l">
              <a:buFont typeface="+mj-lt"/>
              <a:buAutoNum type="arabicPeriod"/>
            </a:pPr>
            <a:r>
              <a:rPr lang="en-US" sz="2200" b="1" dirty="0"/>
              <a:t>Modular Structure</a:t>
            </a:r>
            <a:endParaRPr lang="en-US" sz="2200" dirty="0"/>
          </a:p>
          <a:p>
            <a:pPr marL="457200" indent="-457200" algn="l">
              <a:buFont typeface="+mj-lt"/>
              <a:buAutoNum type="arabicPeriod"/>
            </a:pPr>
            <a:endParaRPr lang="en-US" sz="2200" dirty="0"/>
          </a:p>
          <a:p>
            <a:pPr marL="514350" indent="-514350">
              <a:buFont typeface="+mj-lt"/>
              <a:buAutoNum type="arabicPeriod"/>
            </a:pPr>
            <a:endParaRPr lang="en-US" sz="2200" dirty="0"/>
          </a:p>
        </p:txBody>
      </p:sp>
      <p:sp>
        <p:nvSpPr>
          <p:cNvPr id="9" name="Slide Number Placeholder 8">
            <a:extLst>
              <a:ext uri="{FF2B5EF4-FFF2-40B4-BE49-F238E27FC236}">
                <a16:creationId xmlns:a16="http://schemas.microsoft.com/office/drawing/2014/main" id="{C8ACCBF4-138D-91F5-DB85-ADD6AE0868B0}"/>
              </a:ext>
            </a:extLst>
          </p:cNvPr>
          <p:cNvSpPr>
            <a:spLocks noGrp="1"/>
          </p:cNvSpPr>
          <p:nvPr>
            <p:ph type="sldNum" sz="quarter" idx="12"/>
          </p:nvPr>
        </p:nvSpPr>
        <p:spPr/>
        <p:txBody>
          <a:bodyPr/>
          <a:lstStyle/>
          <a:p>
            <a:fld id="{12B5AAC9-60BE-45D2-9674-35CD42AF4C5C}" type="slidenum">
              <a:rPr lang="en-US" smtClean="0"/>
              <a:t>2</a:t>
            </a:fld>
            <a:endParaRPr lang="en-US"/>
          </a:p>
        </p:txBody>
      </p:sp>
      <p:sp>
        <p:nvSpPr>
          <p:cNvPr id="4" name="Oval 3">
            <a:extLst>
              <a:ext uri="{FF2B5EF4-FFF2-40B4-BE49-F238E27FC236}">
                <a16:creationId xmlns:a16="http://schemas.microsoft.com/office/drawing/2014/main" id="{DAF66AE2-E4CD-47FB-54DF-217103BB8342}"/>
              </a:ext>
            </a:extLst>
          </p:cNvPr>
          <p:cNvSpPr/>
          <p:nvPr/>
        </p:nvSpPr>
        <p:spPr>
          <a:xfrm rot="10800000" flipH="1" flipV="1">
            <a:off x="6849686" y="2335876"/>
            <a:ext cx="4256116" cy="38410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Process Management.</a:t>
            </a:r>
          </a:p>
          <a:p>
            <a:pPr algn="ctr"/>
            <a:r>
              <a:rPr lang="en-US" sz="2000" dirty="0"/>
              <a:t>File Management.</a:t>
            </a:r>
          </a:p>
          <a:p>
            <a:pPr algn="ctr"/>
            <a:r>
              <a:rPr lang="en-US" sz="2000" dirty="0"/>
              <a:t>Network Management.</a:t>
            </a:r>
          </a:p>
          <a:p>
            <a:pPr algn="ctr"/>
            <a:r>
              <a:rPr lang="en-US" sz="2000" dirty="0"/>
              <a:t>Main Memory Management.</a:t>
            </a:r>
          </a:p>
          <a:p>
            <a:pPr algn="ctr"/>
            <a:r>
              <a:rPr lang="en-US" sz="2000" dirty="0"/>
              <a:t>Secondary Storage Management.</a:t>
            </a:r>
          </a:p>
          <a:p>
            <a:pPr algn="ctr"/>
            <a:r>
              <a:rPr lang="en-US" sz="2000" dirty="0"/>
              <a:t>I/O Device Management.</a:t>
            </a:r>
          </a:p>
          <a:p>
            <a:pPr algn="ctr"/>
            <a:r>
              <a:rPr lang="en-US" sz="2000" dirty="0"/>
              <a:t>Security Management.</a:t>
            </a:r>
          </a:p>
          <a:p>
            <a:pPr algn="ctr"/>
            <a:r>
              <a:rPr lang="en-US" sz="2000" dirty="0"/>
              <a:t>Command Interpreter System</a:t>
            </a:r>
          </a:p>
        </p:txBody>
      </p:sp>
      <p:sp>
        <p:nvSpPr>
          <p:cNvPr id="8" name="Arrow: Bent-Up 7">
            <a:extLst>
              <a:ext uri="{FF2B5EF4-FFF2-40B4-BE49-F238E27FC236}">
                <a16:creationId xmlns:a16="http://schemas.microsoft.com/office/drawing/2014/main" id="{DDDFD4A4-AD08-EEEB-A045-8B7CDA7D03EB}"/>
              </a:ext>
            </a:extLst>
          </p:cNvPr>
          <p:cNvSpPr/>
          <p:nvPr/>
        </p:nvSpPr>
        <p:spPr>
          <a:xfrm rot="5400000">
            <a:off x="5370964" y="1754928"/>
            <a:ext cx="1228399" cy="2061556"/>
          </a:xfrm>
          <a:prstGeom prst="bentUpArrow">
            <a:avLst>
              <a:gd name="adj1" fmla="val 10789"/>
              <a:gd name="adj2" fmla="val 15188"/>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10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8873CE-A633-3C68-F97F-A0D88A0A230E}"/>
              </a:ext>
            </a:extLst>
          </p:cNvPr>
          <p:cNvSpPr>
            <a:spLocks noGrp="1"/>
          </p:cNvSpPr>
          <p:nvPr>
            <p:ph type="title"/>
          </p:nvPr>
        </p:nvSpPr>
        <p:spPr>
          <a:xfrm>
            <a:off x="640080" y="2074363"/>
            <a:ext cx="2013557"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Modular OS:</a:t>
            </a:r>
          </a:p>
        </p:txBody>
      </p:sp>
      <p:pic>
        <p:nvPicPr>
          <p:cNvPr id="4" name="Content Placeholder 3">
            <a:extLst>
              <a:ext uri="{FF2B5EF4-FFF2-40B4-BE49-F238E27FC236}">
                <a16:creationId xmlns:a16="http://schemas.microsoft.com/office/drawing/2014/main" id="{C70E1F49-6560-670A-DC8C-C3D96EFC9EEC}"/>
              </a:ext>
            </a:extLst>
          </p:cNvPr>
          <p:cNvPicPr>
            <a:picLocks noGrp="1" noChangeAspect="1"/>
          </p:cNvPicPr>
          <p:nvPr>
            <p:ph idx="1"/>
          </p:nvPr>
        </p:nvPicPr>
        <p:blipFill>
          <a:blip r:embed="rId2"/>
          <a:stretch/>
        </p:blipFill>
        <p:spPr>
          <a:xfrm>
            <a:off x="3591276" y="436880"/>
            <a:ext cx="7635524" cy="5862320"/>
          </a:xfrm>
          <a:prstGeom prst="rect">
            <a:avLst/>
          </a:prstGeom>
        </p:spPr>
      </p:pic>
      <p:sp>
        <p:nvSpPr>
          <p:cNvPr id="6" name="Slide Number Placeholder 5">
            <a:extLst>
              <a:ext uri="{FF2B5EF4-FFF2-40B4-BE49-F238E27FC236}">
                <a16:creationId xmlns:a16="http://schemas.microsoft.com/office/drawing/2014/main" id="{4CF6D43C-EAD7-708A-F215-EF65AF0307CE}"/>
              </a:ext>
            </a:extLst>
          </p:cNvPr>
          <p:cNvSpPr>
            <a:spLocks noGrp="1"/>
          </p:cNvSpPr>
          <p:nvPr>
            <p:ph type="sldNum" sz="quarter" idx="12"/>
          </p:nvPr>
        </p:nvSpPr>
        <p:spPr/>
        <p:txBody>
          <a:bodyPr/>
          <a:lstStyle/>
          <a:p>
            <a:fld id="{12B5AAC9-60BE-45D2-9674-35CD42AF4C5C}" type="slidenum">
              <a:rPr lang="en-US" smtClean="0"/>
              <a:t>20</a:t>
            </a:fld>
            <a:endParaRPr lang="en-US"/>
          </a:p>
        </p:txBody>
      </p:sp>
    </p:spTree>
    <p:extLst>
      <p:ext uri="{BB962C8B-B14F-4D97-AF65-F5344CB8AC3E}">
        <p14:creationId xmlns:p14="http://schemas.microsoft.com/office/powerpoint/2010/main" val="107488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7636-BF2A-ADDB-91DA-4EF717346419}"/>
              </a:ext>
            </a:extLst>
          </p:cNvPr>
          <p:cNvSpPr>
            <a:spLocks noGrp="1"/>
          </p:cNvSpPr>
          <p:nvPr>
            <p:ph type="title"/>
          </p:nvPr>
        </p:nvSpPr>
        <p:spPr>
          <a:xfrm>
            <a:off x="838200" y="365126"/>
            <a:ext cx="10515600" cy="893404"/>
          </a:xfrm>
        </p:spPr>
        <p:txBody>
          <a:bodyPr/>
          <a:lstStyle/>
          <a:p>
            <a:pPr algn="ctr"/>
            <a:r>
              <a:rPr lang="en-US" dirty="0"/>
              <a:t>Modular Kernel OS:</a:t>
            </a:r>
          </a:p>
        </p:txBody>
      </p:sp>
      <p:sp>
        <p:nvSpPr>
          <p:cNvPr id="3" name="Content Placeholder 2">
            <a:extLst>
              <a:ext uri="{FF2B5EF4-FFF2-40B4-BE49-F238E27FC236}">
                <a16:creationId xmlns:a16="http://schemas.microsoft.com/office/drawing/2014/main" id="{1245F8F1-D85E-03EE-19BC-0591A04D2322}"/>
              </a:ext>
            </a:extLst>
          </p:cNvPr>
          <p:cNvSpPr>
            <a:spLocks noGrp="1"/>
          </p:cNvSpPr>
          <p:nvPr>
            <p:ph idx="1"/>
          </p:nvPr>
        </p:nvSpPr>
        <p:spPr>
          <a:xfrm>
            <a:off x="838200" y="1687973"/>
            <a:ext cx="10226040" cy="4667250"/>
          </a:xfrm>
        </p:spPr>
        <p:txBody>
          <a:bodyPr>
            <a:normAutofit fontScale="92500" lnSpcReduction="10000"/>
          </a:bodyPr>
          <a:lstStyle/>
          <a:p>
            <a:pPr marL="0" indent="0">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Advantages: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High Performance – Core functions remain in kernel space, reducing overhead.</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Flexibility &amp; Customization – Modules can be loaded or unloaded dynamically.</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Improved Stability – Faulty modules can be removed without affecting the whole OS.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Easy to Update – Drivers and features can be updated without modifying the kernel.</a:t>
            </a:r>
          </a:p>
          <a:p>
            <a:pPr>
              <a:defRPr/>
            </a:pPr>
            <a:endParaRPr kumimoji="0" lang="en-US" sz="2000" b="0" i="0" u="none" strike="noStrike" kern="1200" cap="none" normalizeH="0" baseline="0" noProof="0" dirty="0">
              <a:ln>
                <a:noFill/>
              </a:ln>
              <a:solidFill>
                <a:prstClr val="black"/>
              </a:solidFill>
              <a:effectLst/>
              <a:uLnTx/>
              <a:uFillTx/>
              <a:latin typeface="Aptos" panose="02110004020202020204"/>
              <a:ea typeface="+mn-ea"/>
              <a:cs typeface="+mn-cs"/>
            </a:endParaRPr>
          </a:p>
          <a:p>
            <a:pPr marL="0" indent="0">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Disadvantages: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Security Risks – Malicious or buggy modules can compromise the kernel.</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More Complexity – Requires careful module management to avoid system crashes.</a:t>
            </a:r>
          </a:p>
          <a:p>
            <a:pPr>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Compatibility Issues – Some modules may not work well with others.</a:t>
            </a:r>
          </a:p>
          <a:p>
            <a:pPr>
              <a:defRPr/>
            </a:pPr>
            <a:endParaRPr kumimoji="0" lang="en-US" sz="2000" b="0" i="0" u="none" strike="noStrike" kern="1200" cap="none" normalizeH="0" baseline="0" noProof="0" dirty="0">
              <a:ln>
                <a:noFill/>
              </a:ln>
              <a:solidFill>
                <a:prstClr val="black"/>
              </a:solidFill>
              <a:effectLst/>
              <a:uLnTx/>
              <a:uFillTx/>
              <a:latin typeface="Aptos" panose="02110004020202020204"/>
              <a:ea typeface="+mn-ea"/>
              <a:cs typeface="+mn-cs"/>
            </a:endParaRPr>
          </a:p>
          <a:p>
            <a:pPr>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Examples</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of Modular Kernel-Based OS:🔹 </a:t>
            </a:r>
            <a:r>
              <a:rPr kumimoji="0" lang="en-US" sz="2000" b="1" i="0" u="none" strike="noStrike" kern="1200" cap="none" normalizeH="0" baseline="0" noProof="0" dirty="0">
                <a:ln>
                  <a:noFill/>
                </a:ln>
                <a:solidFill>
                  <a:prstClr val="black"/>
                </a:solidFill>
                <a:effectLst/>
                <a:uLnTx/>
                <a:uFillTx/>
                <a:latin typeface="Aptos" panose="02110004020202020204"/>
                <a:ea typeface="+mn-ea"/>
                <a:cs typeface="+mn-cs"/>
              </a:rPr>
              <a:t>Linux Kernel </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(supports loadable kernel modules - LKM)</a:t>
            </a:r>
            <a:r>
              <a:rPr kumimoji="0" lang="en-US" sz="2000" b="1" i="0" u="none" strike="noStrike" kern="1200" cap="none" normalizeH="0" baseline="0" noProof="0" dirty="0">
                <a:ln>
                  <a:noFill/>
                </a:ln>
                <a:solidFill>
                  <a:prstClr val="black"/>
                </a:solidFill>
                <a:effectLst/>
                <a:uLnTx/>
                <a:uFillTx/>
                <a:latin typeface="Aptos" panose="02110004020202020204"/>
                <a:ea typeface="+mn-ea"/>
                <a:cs typeface="+mn-cs"/>
              </a:rPr>
              <a:t>🔹 Windows NT </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Kernel (modular hybrid architecture)🔹 IBM AIX</a:t>
            </a:r>
          </a:p>
          <a:p>
            <a:endParaRPr lang="en-US" sz="2000" dirty="0"/>
          </a:p>
        </p:txBody>
      </p:sp>
      <p:sp>
        <p:nvSpPr>
          <p:cNvPr id="4" name="Slide Number Placeholder 3">
            <a:extLst>
              <a:ext uri="{FF2B5EF4-FFF2-40B4-BE49-F238E27FC236}">
                <a16:creationId xmlns:a16="http://schemas.microsoft.com/office/drawing/2014/main" id="{DFE75B75-D0BA-905B-3049-0BE07BA189C8}"/>
              </a:ext>
            </a:extLst>
          </p:cNvPr>
          <p:cNvSpPr>
            <a:spLocks noGrp="1"/>
          </p:cNvSpPr>
          <p:nvPr>
            <p:ph type="sldNum" sz="quarter" idx="12"/>
          </p:nvPr>
        </p:nvSpPr>
        <p:spPr/>
        <p:txBody>
          <a:bodyPr/>
          <a:lstStyle/>
          <a:p>
            <a:fld id="{12B5AAC9-60BE-45D2-9674-35CD42AF4C5C}" type="slidenum">
              <a:rPr lang="en-US" smtClean="0"/>
              <a:t>21</a:t>
            </a:fld>
            <a:endParaRPr lang="en-US"/>
          </a:p>
        </p:txBody>
      </p:sp>
    </p:spTree>
    <p:extLst>
      <p:ext uri="{BB962C8B-B14F-4D97-AF65-F5344CB8AC3E}">
        <p14:creationId xmlns:p14="http://schemas.microsoft.com/office/powerpoint/2010/main" val="32840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30CF40-2F31-9053-6E2D-5C4772977C67}"/>
              </a:ext>
            </a:extLst>
          </p:cNvPr>
          <p:cNvSpPr>
            <a:spLocks noGrp="1"/>
          </p:cNvSpPr>
          <p:nvPr>
            <p:ph type="title"/>
          </p:nvPr>
        </p:nvSpPr>
        <p:spPr>
          <a:xfrm>
            <a:off x="2254193" y="306227"/>
            <a:ext cx="7063721" cy="115920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THANK YOU</a:t>
            </a:r>
          </a:p>
        </p:txBody>
      </p:sp>
      <p:sp>
        <p:nvSpPr>
          <p:cNvPr id="5" name="Slide Number Placeholder 4">
            <a:extLst>
              <a:ext uri="{FF2B5EF4-FFF2-40B4-BE49-F238E27FC236}">
                <a16:creationId xmlns:a16="http://schemas.microsoft.com/office/drawing/2014/main" id="{59E20D42-04EE-ECC5-6BD4-0AC038F7CD5C}"/>
              </a:ext>
            </a:extLst>
          </p:cNvPr>
          <p:cNvSpPr>
            <a:spLocks noGrp="1"/>
          </p:cNvSpPr>
          <p:nvPr>
            <p:ph type="sldNum" sz="quarter" idx="12"/>
          </p:nvPr>
        </p:nvSpPr>
        <p:spPr/>
        <p:txBody>
          <a:bodyPr/>
          <a:lstStyle/>
          <a:p>
            <a:fld id="{12B5AAC9-60BE-45D2-9674-35CD42AF4C5C}" type="slidenum">
              <a:rPr lang="en-US" smtClean="0"/>
              <a:t>22</a:t>
            </a:fld>
            <a:endParaRPr lang="en-US"/>
          </a:p>
        </p:txBody>
      </p:sp>
      <p:pic>
        <p:nvPicPr>
          <p:cNvPr id="8" name="Graphic 7" descr="Smiling Face with No Fill">
            <a:extLst>
              <a:ext uri="{FF2B5EF4-FFF2-40B4-BE49-F238E27FC236}">
                <a16:creationId xmlns:a16="http://schemas.microsoft.com/office/drawing/2014/main" id="{3716364E-903F-81E0-83F8-866AB36DFA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9919" y="1966293"/>
            <a:ext cx="4452160" cy="3844303"/>
          </a:xfrm>
          <a:prstGeom prst="rect">
            <a:avLst/>
          </a:prstGeom>
        </p:spPr>
      </p:pic>
    </p:spTree>
    <p:extLst>
      <p:ext uri="{BB962C8B-B14F-4D97-AF65-F5344CB8AC3E}">
        <p14:creationId xmlns:p14="http://schemas.microsoft.com/office/powerpoint/2010/main" val="398555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F1FF-1770-ACD1-D070-60C1B9560AED}"/>
              </a:ext>
            </a:extLst>
          </p:cNvPr>
          <p:cNvSpPr>
            <a:spLocks noGrp="1"/>
          </p:cNvSpPr>
          <p:nvPr>
            <p:ph type="title"/>
          </p:nvPr>
        </p:nvSpPr>
        <p:spPr>
          <a:xfrm>
            <a:off x="838200" y="365126"/>
            <a:ext cx="10515600" cy="635592"/>
          </a:xfrm>
        </p:spPr>
        <p:txBody>
          <a:bodyPr>
            <a:normAutofit fontScale="90000"/>
          </a:bodyPr>
          <a:lstStyle/>
          <a:p>
            <a:pPr algn="ctr"/>
            <a:r>
              <a:rPr lang="en-US" sz="4000" dirty="0"/>
              <a:t>1.Monolithic Kernel Structure :</a:t>
            </a:r>
          </a:p>
        </p:txBody>
      </p:sp>
      <p:sp>
        <p:nvSpPr>
          <p:cNvPr id="59" name="Content Placeholder 2">
            <a:extLst>
              <a:ext uri="{FF2B5EF4-FFF2-40B4-BE49-F238E27FC236}">
                <a16:creationId xmlns:a16="http://schemas.microsoft.com/office/drawing/2014/main" id="{192F5DDE-C99E-5F18-3941-46A7711577E1}"/>
              </a:ext>
            </a:extLst>
          </p:cNvPr>
          <p:cNvSpPr>
            <a:spLocks noGrp="1"/>
          </p:cNvSpPr>
          <p:nvPr>
            <p:ph idx="1"/>
          </p:nvPr>
        </p:nvSpPr>
        <p:spPr>
          <a:xfrm>
            <a:off x="923655" y="1063001"/>
            <a:ext cx="10016302" cy="5429873"/>
          </a:xfrm>
        </p:spPr>
        <p:txBody>
          <a:bodyPr>
            <a:noAutofit/>
          </a:bodyPr>
          <a:lstStyle/>
          <a:p>
            <a:pPr marL="457200" lvl="1" indent="0" algn="just">
              <a:buNone/>
            </a:pPr>
            <a:r>
              <a:rPr lang="en-US" sz="2200" dirty="0"/>
              <a:t> Definition: A monolithic kernel is an operating system architecture where all essential services (such as process management, memory management, file   system, and device drivers) run in kernel mode as a </a:t>
            </a:r>
            <a:r>
              <a:rPr lang="en-US" sz="2200" b="1" i="1" u="sng" dirty="0"/>
              <a:t>single program</a:t>
            </a:r>
            <a:r>
              <a:rPr lang="en-US" sz="2200" i="1" u="sng" dirty="0"/>
              <a:t>.</a:t>
            </a:r>
          </a:p>
          <a:p>
            <a:pPr marL="914400" lvl="1" indent="-457200" algn="just">
              <a:buFont typeface="+mj-lt"/>
              <a:buAutoNum type="arabicPeriod"/>
            </a:pPr>
            <a:endParaRPr lang="en-US" sz="2200" dirty="0"/>
          </a:p>
          <a:p>
            <a:pPr marL="457200" lvl="1" indent="0" algn="just">
              <a:buNone/>
            </a:pPr>
            <a:r>
              <a:rPr lang="en-US" sz="2200" b="1" u="sng" dirty="0"/>
              <a:t>Key Characteristics </a:t>
            </a:r>
          </a:p>
          <a:p>
            <a:pPr marL="914400" lvl="1" indent="-457200" algn="just">
              <a:buFont typeface="+mj-lt"/>
              <a:buAutoNum type="arabicPeriod"/>
            </a:pPr>
            <a:r>
              <a:rPr lang="en-US" sz="2200" dirty="0"/>
              <a:t>Single Large Process – The entire OS runs as one large program in kernel space.</a:t>
            </a:r>
          </a:p>
          <a:p>
            <a:pPr marL="914400" lvl="1" indent="-457200" algn="just">
              <a:buFont typeface="+mj-lt"/>
              <a:buAutoNum type="arabicPeriod"/>
            </a:pPr>
            <a:r>
              <a:rPr lang="en-US" sz="2200" dirty="0"/>
              <a:t>High Performance – Since all components run in the same space, system calls are 	fast.</a:t>
            </a:r>
          </a:p>
          <a:p>
            <a:pPr marL="914400" lvl="1" indent="-457200" algn="just">
              <a:buFont typeface="+mj-lt"/>
              <a:buAutoNum type="arabicPeriod"/>
            </a:pPr>
            <a:r>
              <a:rPr lang="en-US" sz="2200" dirty="0"/>
              <a:t>Direct Hardware Access – No </a:t>
            </a:r>
            <a:r>
              <a:rPr lang="en-US" sz="2200" b="1" u="sng" dirty="0"/>
              <a:t>message-passing</a:t>
            </a:r>
            <a:r>
              <a:rPr lang="en-US" sz="2200" dirty="0"/>
              <a:t> overhead like in microkernels.</a:t>
            </a:r>
          </a:p>
          <a:p>
            <a:pPr marL="914400" lvl="1" indent="-457200" algn="just">
              <a:buFont typeface="+mj-lt"/>
              <a:buAutoNum type="arabicPeriod"/>
            </a:pPr>
            <a:r>
              <a:rPr lang="en-US" sz="2200" dirty="0"/>
              <a:t>Difficult to Modify – Any change requires recompiling the entire kernel.</a:t>
            </a:r>
          </a:p>
          <a:p>
            <a:pPr marL="914400" lvl="1" indent="-457200" algn="just">
              <a:buFont typeface="+mj-lt"/>
              <a:buAutoNum type="arabicPeriod"/>
            </a:pPr>
            <a:r>
              <a:rPr lang="en-US" sz="2200" dirty="0"/>
              <a:t>Less Secure &amp; Less Stable – A crash in one module can crash the whole system.</a:t>
            </a:r>
          </a:p>
          <a:p>
            <a:pPr marL="914400" lvl="1" indent="-457200" algn="just">
              <a:buFont typeface="+mj-lt"/>
              <a:buAutoNum type="arabicPeriod"/>
            </a:pPr>
            <a:r>
              <a:rPr lang="en-US" sz="2200" dirty="0"/>
              <a:t>Tightly Integrated Components – All OS functionalities (scheduling, memory, file 	system, drivers) are   part of the kernel.</a:t>
            </a:r>
          </a:p>
        </p:txBody>
      </p:sp>
      <p:sp>
        <p:nvSpPr>
          <p:cNvPr id="3" name="Slide Number Placeholder 2">
            <a:extLst>
              <a:ext uri="{FF2B5EF4-FFF2-40B4-BE49-F238E27FC236}">
                <a16:creationId xmlns:a16="http://schemas.microsoft.com/office/drawing/2014/main" id="{C70EFC02-4384-C351-D4B2-CD47AE23783F}"/>
              </a:ext>
            </a:extLst>
          </p:cNvPr>
          <p:cNvSpPr>
            <a:spLocks noGrp="1"/>
          </p:cNvSpPr>
          <p:nvPr>
            <p:ph type="sldNum" sz="quarter" idx="12"/>
          </p:nvPr>
        </p:nvSpPr>
        <p:spPr/>
        <p:txBody>
          <a:bodyPr/>
          <a:lstStyle/>
          <a:p>
            <a:fld id="{12B5AAC9-60BE-45D2-9674-35CD42AF4C5C}" type="slidenum">
              <a:rPr lang="en-US" smtClean="0"/>
              <a:t>3</a:t>
            </a:fld>
            <a:endParaRPr lang="en-US"/>
          </a:p>
        </p:txBody>
      </p:sp>
    </p:spTree>
    <p:extLst>
      <p:ext uri="{BB962C8B-B14F-4D97-AF65-F5344CB8AC3E}">
        <p14:creationId xmlns:p14="http://schemas.microsoft.com/office/powerpoint/2010/main" val="6909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1496DCD-79D9-2A65-5076-73EB7A167615}"/>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8313" y="46667"/>
            <a:ext cx="12020204" cy="6387384"/>
          </a:xfrm>
          <a:prstGeom prst="rect">
            <a:avLst/>
          </a:prstGeom>
        </p:spPr>
      </p:pic>
      <p:sp>
        <p:nvSpPr>
          <p:cNvPr id="8" name="Slide Number Placeholder 7">
            <a:extLst>
              <a:ext uri="{FF2B5EF4-FFF2-40B4-BE49-F238E27FC236}">
                <a16:creationId xmlns:a16="http://schemas.microsoft.com/office/drawing/2014/main" id="{5BC90AAD-D1FA-EE9C-CB70-48857247548F}"/>
              </a:ext>
            </a:extLst>
          </p:cNvPr>
          <p:cNvSpPr>
            <a:spLocks noGrp="1"/>
          </p:cNvSpPr>
          <p:nvPr>
            <p:ph type="sldNum" sz="quarter" idx="12"/>
          </p:nvPr>
        </p:nvSpPr>
        <p:spPr/>
        <p:txBody>
          <a:bodyPr/>
          <a:lstStyle/>
          <a:p>
            <a:fld id="{12B5AAC9-60BE-45D2-9674-35CD42AF4C5C}" type="slidenum">
              <a:rPr lang="en-US" smtClean="0"/>
              <a:t>4</a:t>
            </a:fld>
            <a:endParaRPr lang="en-US"/>
          </a:p>
        </p:txBody>
      </p:sp>
    </p:spTree>
    <p:extLst>
      <p:ext uri="{BB962C8B-B14F-4D97-AF65-F5344CB8AC3E}">
        <p14:creationId xmlns:p14="http://schemas.microsoft.com/office/powerpoint/2010/main" val="8955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E8D5-0063-D2AA-488A-28D5485493F5}"/>
              </a:ext>
            </a:extLst>
          </p:cNvPr>
          <p:cNvSpPr>
            <a:spLocks noGrp="1"/>
          </p:cNvSpPr>
          <p:nvPr>
            <p:ph type="title"/>
          </p:nvPr>
        </p:nvSpPr>
        <p:spPr>
          <a:xfrm>
            <a:off x="671052" y="138984"/>
            <a:ext cx="10515600" cy="972062"/>
          </a:xfrm>
        </p:spPr>
        <p:txBody>
          <a:bodyPr/>
          <a:lstStyle/>
          <a:p>
            <a:pPr algn="ctr"/>
            <a:r>
              <a:rPr lang="en-US" dirty="0"/>
              <a:t>Monolithic OS:</a:t>
            </a:r>
          </a:p>
        </p:txBody>
      </p:sp>
      <p:sp>
        <p:nvSpPr>
          <p:cNvPr id="3" name="Content Placeholder 2">
            <a:extLst>
              <a:ext uri="{FF2B5EF4-FFF2-40B4-BE49-F238E27FC236}">
                <a16:creationId xmlns:a16="http://schemas.microsoft.com/office/drawing/2014/main" id="{CAC82E60-C22B-95A1-DF3B-1072C138518E}"/>
              </a:ext>
            </a:extLst>
          </p:cNvPr>
          <p:cNvSpPr>
            <a:spLocks noGrp="1"/>
          </p:cNvSpPr>
          <p:nvPr>
            <p:ph idx="1"/>
          </p:nvPr>
        </p:nvSpPr>
        <p:spPr>
          <a:xfrm>
            <a:off x="838200" y="1589651"/>
            <a:ext cx="9455092" cy="4827774"/>
          </a:xfrm>
        </p:spPr>
        <p:txBody>
          <a:bodyPr>
            <a:noAutofit/>
          </a:bodyPr>
          <a:lstStyle/>
          <a:p>
            <a:pPr marL="914400" lvl="2" indent="0" algn="just">
              <a:lnSpc>
                <a:spcPct val="100000"/>
              </a:lnSpc>
              <a:buNone/>
            </a:pPr>
            <a:r>
              <a:rPr lang="en-US" b="1" u="sng" dirty="0"/>
              <a:t>Advantages:</a:t>
            </a:r>
          </a:p>
          <a:p>
            <a:pPr lvl="2" algn="just">
              <a:lnSpc>
                <a:spcPct val="100000"/>
              </a:lnSpc>
            </a:pPr>
            <a:r>
              <a:rPr lang="en-US" dirty="0"/>
              <a:t>Fast Execution – No user-kernel mode switching overhead.</a:t>
            </a:r>
          </a:p>
          <a:p>
            <a:pPr lvl="2" algn="just">
              <a:lnSpc>
                <a:spcPct val="100000"/>
              </a:lnSpc>
            </a:pPr>
            <a:r>
              <a:rPr lang="en-US" dirty="0"/>
              <a:t>Efficient Resource Management – Since everything runs in kernel mode.</a:t>
            </a:r>
          </a:p>
          <a:p>
            <a:pPr lvl="2" algn="just">
              <a:lnSpc>
                <a:spcPct val="100000"/>
              </a:lnSpc>
            </a:pPr>
            <a:r>
              <a:rPr lang="en-US" dirty="0"/>
              <a:t>Simple Design – No inter-process communication (IPC) complexity like     microkernels.</a:t>
            </a:r>
          </a:p>
          <a:p>
            <a:pPr lvl="2" algn="just">
              <a:lnSpc>
                <a:spcPct val="100000"/>
              </a:lnSpc>
            </a:pPr>
            <a:endParaRPr lang="en-US" dirty="0"/>
          </a:p>
          <a:p>
            <a:pPr marL="914400" lvl="2" indent="0" algn="just">
              <a:lnSpc>
                <a:spcPct val="100000"/>
              </a:lnSpc>
              <a:buNone/>
            </a:pPr>
            <a:r>
              <a:rPr lang="en-US" b="1" u="sng" dirty="0"/>
              <a:t>Disadvantages:</a:t>
            </a:r>
          </a:p>
          <a:p>
            <a:pPr lvl="2" algn="just">
              <a:lnSpc>
                <a:spcPct val="100000"/>
              </a:lnSpc>
            </a:pPr>
            <a:r>
              <a:rPr lang="en-US" dirty="0"/>
              <a:t>Difficult to Maintain – Any bug or update requires modifying the entire kernel.</a:t>
            </a:r>
          </a:p>
          <a:p>
            <a:pPr lvl="2" algn="just">
              <a:lnSpc>
                <a:spcPct val="100000"/>
              </a:lnSpc>
            </a:pPr>
            <a:r>
              <a:rPr lang="en-US" dirty="0"/>
              <a:t>Less Secure – A bug in one part can compromise the entire system.</a:t>
            </a:r>
          </a:p>
          <a:p>
            <a:pPr lvl="2" algn="just">
              <a:lnSpc>
                <a:spcPct val="100000"/>
              </a:lnSpc>
            </a:pPr>
            <a:r>
              <a:rPr lang="en-US" dirty="0"/>
              <a:t>Not Modular – Adding or removing functionality is complex.</a:t>
            </a:r>
          </a:p>
          <a:p>
            <a:pPr marL="914400" lvl="2" indent="0" algn="just">
              <a:lnSpc>
                <a:spcPct val="100000"/>
              </a:lnSpc>
              <a:buNone/>
            </a:pPr>
            <a:r>
              <a:rPr lang="en-US" b="1" u="sng" dirty="0"/>
              <a:t>Examples</a:t>
            </a:r>
            <a:r>
              <a:rPr lang="en-US" dirty="0"/>
              <a:t> of Monolithic Kernels:</a:t>
            </a:r>
            <a:r>
              <a:rPr lang="en-US" b="1" dirty="0"/>
              <a:t>🔹 Linux Kernel</a:t>
            </a:r>
            <a:r>
              <a:rPr lang="en-US" dirty="0"/>
              <a:t>🔹 Unix Kernel🔹 MS-DOS🔹 </a:t>
            </a:r>
            <a:r>
              <a:rPr lang="en-US" dirty="0" err="1"/>
              <a:t>FreeBS</a:t>
            </a:r>
            <a:endParaRPr lang="en-US" dirty="0"/>
          </a:p>
        </p:txBody>
      </p:sp>
      <p:sp>
        <p:nvSpPr>
          <p:cNvPr id="4" name="Slide Number Placeholder 3">
            <a:extLst>
              <a:ext uri="{FF2B5EF4-FFF2-40B4-BE49-F238E27FC236}">
                <a16:creationId xmlns:a16="http://schemas.microsoft.com/office/drawing/2014/main" id="{B4FF2DD6-8418-A0EC-1452-27CADA9A74F1}"/>
              </a:ext>
            </a:extLst>
          </p:cNvPr>
          <p:cNvSpPr>
            <a:spLocks noGrp="1"/>
          </p:cNvSpPr>
          <p:nvPr>
            <p:ph type="sldNum" sz="quarter" idx="12"/>
          </p:nvPr>
        </p:nvSpPr>
        <p:spPr/>
        <p:txBody>
          <a:bodyPr/>
          <a:lstStyle/>
          <a:p>
            <a:fld id="{12B5AAC9-60BE-45D2-9674-35CD42AF4C5C}" type="slidenum">
              <a:rPr lang="en-US" smtClean="0"/>
              <a:t>5</a:t>
            </a:fld>
            <a:endParaRPr lang="en-US"/>
          </a:p>
        </p:txBody>
      </p:sp>
    </p:spTree>
    <p:extLst>
      <p:ext uri="{BB962C8B-B14F-4D97-AF65-F5344CB8AC3E}">
        <p14:creationId xmlns:p14="http://schemas.microsoft.com/office/powerpoint/2010/main" val="123875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4873-A7B4-3211-3330-5A106E4F8ACA}"/>
              </a:ext>
            </a:extLst>
          </p:cNvPr>
          <p:cNvSpPr>
            <a:spLocks noGrp="1"/>
          </p:cNvSpPr>
          <p:nvPr>
            <p:ph type="title"/>
          </p:nvPr>
        </p:nvSpPr>
        <p:spPr>
          <a:xfrm>
            <a:off x="863716" y="190941"/>
            <a:ext cx="10464567" cy="658331"/>
          </a:xfrm>
        </p:spPr>
        <p:txBody>
          <a:bodyPr>
            <a:normAutofit fontScale="90000"/>
          </a:bodyPr>
          <a:lstStyle/>
          <a:p>
            <a:pPr algn="ctr"/>
            <a:r>
              <a:rPr lang="en-US" dirty="0"/>
              <a:t>2.Layered Kernel Structure:</a:t>
            </a:r>
          </a:p>
        </p:txBody>
      </p:sp>
      <p:sp>
        <p:nvSpPr>
          <p:cNvPr id="3" name="Content Placeholder 2">
            <a:extLst>
              <a:ext uri="{FF2B5EF4-FFF2-40B4-BE49-F238E27FC236}">
                <a16:creationId xmlns:a16="http://schemas.microsoft.com/office/drawing/2014/main" id="{04892E7A-EB5B-F045-914E-3C9CCD7E02A0}"/>
              </a:ext>
            </a:extLst>
          </p:cNvPr>
          <p:cNvSpPr>
            <a:spLocks noGrp="1"/>
          </p:cNvSpPr>
          <p:nvPr>
            <p:ph idx="1"/>
          </p:nvPr>
        </p:nvSpPr>
        <p:spPr>
          <a:xfrm>
            <a:off x="327172" y="1434517"/>
            <a:ext cx="10737908" cy="4874004"/>
          </a:xfrm>
        </p:spPr>
        <p:txBody>
          <a:bodyPr>
            <a:normAutofit fontScale="92500" lnSpcReduction="10000"/>
          </a:bodyPr>
          <a:lstStyle/>
          <a:p>
            <a:pPr marL="457200" indent="0" algn="just">
              <a:buNone/>
            </a:pPr>
            <a:r>
              <a:rPr lang="en-US" sz="2400" dirty="0"/>
              <a:t>A layered kernel is an OS architecture that divides the operating system into multiple layers, where each layer performs specific functions and interacts only with adjacent layers.</a:t>
            </a:r>
          </a:p>
          <a:p>
            <a:pPr marL="914400" indent="-457200" algn="just">
              <a:buFont typeface="+mj-lt"/>
              <a:buAutoNum type="arabicPeriod"/>
            </a:pPr>
            <a:endParaRPr lang="en-US" sz="2400" dirty="0"/>
          </a:p>
          <a:p>
            <a:pPr marL="457200" indent="0" algn="just">
              <a:buNone/>
            </a:pPr>
            <a:r>
              <a:rPr lang="en-US" sz="2400" b="1" u="sng" dirty="0"/>
              <a:t>Key Characteristics:</a:t>
            </a:r>
          </a:p>
          <a:p>
            <a:pPr marL="914400" indent="-457200" algn="just">
              <a:buFont typeface="+mj-lt"/>
              <a:buAutoNum type="arabicPeriod"/>
            </a:pPr>
            <a:r>
              <a:rPr lang="en-US" sz="2400" dirty="0"/>
              <a:t>Hierarchical Structure – OS is divided into layers, each with well-defined functions.</a:t>
            </a:r>
          </a:p>
          <a:p>
            <a:pPr marL="914400" indent="-457200" algn="just">
              <a:buFont typeface="+mj-lt"/>
              <a:buAutoNum type="arabicPeriod"/>
            </a:pPr>
            <a:r>
              <a:rPr lang="en-US" sz="2400" dirty="0"/>
              <a:t>Encapsulation – Lower layers provide services to upper layers, preventing direct   access.</a:t>
            </a:r>
          </a:p>
          <a:p>
            <a:pPr marL="914400" indent="-457200" algn="just">
              <a:buFont typeface="+mj-lt"/>
              <a:buAutoNum type="arabicPeriod"/>
            </a:pPr>
            <a:r>
              <a:rPr lang="en-US" sz="2400" dirty="0"/>
              <a:t>Modularity – Easier debugging and modification due to separation of concerns.</a:t>
            </a:r>
          </a:p>
          <a:p>
            <a:pPr marL="914400" indent="-457200" algn="just">
              <a:buFont typeface="+mj-lt"/>
              <a:buAutoNum type="arabicPeriod"/>
            </a:pPr>
            <a:r>
              <a:rPr lang="en-US" sz="2400" dirty="0"/>
              <a:t>Abstraction – Each layer hides the details of lower layers, simplifying design.</a:t>
            </a:r>
          </a:p>
          <a:p>
            <a:pPr marL="914400" indent="-457200" algn="just">
              <a:buFont typeface="+mj-lt"/>
              <a:buAutoNum type="arabicPeriod"/>
            </a:pPr>
            <a:r>
              <a:rPr lang="en-US" sz="2400" dirty="0"/>
              <a:t>Strict Communication – Layers communicate in a top-down or bottom-up manner.</a:t>
            </a:r>
          </a:p>
        </p:txBody>
      </p:sp>
      <p:sp>
        <p:nvSpPr>
          <p:cNvPr id="4" name="Slide Number Placeholder 3">
            <a:extLst>
              <a:ext uri="{FF2B5EF4-FFF2-40B4-BE49-F238E27FC236}">
                <a16:creationId xmlns:a16="http://schemas.microsoft.com/office/drawing/2014/main" id="{C0F755D6-D9FB-07EB-25BB-40D650B067A3}"/>
              </a:ext>
            </a:extLst>
          </p:cNvPr>
          <p:cNvSpPr>
            <a:spLocks noGrp="1"/>
          </p:cNvSpPr>
          <p:nvPr>
            <p:ph type="sldNum" sz="quarter" idx="12"/>
          </p:nvPr>
        </p:nvSpPr>
        <p:spPr/>
        <p:txBody>
          <a:bodyPr/>
          <a:lstStyle/>
          <a:p>
            <a:fld id="{12B5AAC9-60BE-45D2-9674-35CD42AF4C5C}" type="slidenum">
              <a:rPr lang="en-US" smtClean="0"/>
              <a:t>6</a:t>
            </a:fld>
            <a:endParaRPr lang="en-US"/>
          </a:p>
        </p:txBody>
      </p:sp>
    </p:spTree>
    <p:extLst>
      <p:ext uri="{BB962C8B-B14F-4D97-AF65-F5344CB8AC3E}">
        <p14:creationId xmlns:p14="http://schemas.microsoft.com/office/powerpoint/2010/main" val="387334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C78A-2A27-677C-3921-F40639531B91}"/>
              </a:ext>
            </a:extLst>
          </p:cNvPr>
          <p:cNvSpPr>
            <a:spLocks noGrp="1"/>
          </p:cNvSpPr>
          <p:nvPr>
            <p:ph type="title"/>
          </p:nvPr>
        </p:nvSpPr>
        <p:spPr>
          <a:xfrm>
            <a:off x="838200" y="365126"/>
            <a:ext cx="10218490" cy="574442"/>
          </a:xfrm>
        </p:spPr>
        <p:txBody>
          <a:bodyPr>
            <a:normAutofit fontScale="90000"/>
          </a:bodyPr>
          <a:lstStyle/>
          <a:p>
            <a:pPr algn="ctr"/>
            <a:r>
              <a:rPr lang="en-US" dirty="0"/>
              <a:t>Layered Structure:</a:t>
            </a:r>
          </a:p>
        </p:txBody>
      </p:sp>
      <p:pic>
        <p:nvPicPr>
          <p:cNvPr id="5" name="Content Placeholder 4" descr="A diagram of a circle with arrows&#10;&#10;AI-generated content may be incorrect.">
            <a:extLst>
              <a:ext uri="{FF2B5EF4-FFF2-40B4-BE49-F238E27FC236}">
                <a16:creationId xmlns:a16="http://schemas.microsoft.com/office/drawing/2014/main" id="{72322B98-CB2C-31DB-2837-EE4DAA237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24" y="1174459"/>
            <a:ext cx="10748355" cy="5476485"/>
          </a:xfrm>
        </p:spPr>
      </p:pic>
      <p:sp>
        <p:nvSpPr>
          <p:cNvPr id="3" name="Slide Number Placeholder 2">
            <a:extLst>
              <a:ext uri="{FF2B5EF4-FFF2-40B4-BE49-F238E27FC236}">
                <a16:creationId xmlns:a16="http://schemas.microsoft.com/office/drawing/2014/main" id="{AC6572EA-4BC9-0C02-69F2-D3A4D16D06D2}"/>
              </a:ext>
            </a:extLst>
          </p:cNvPr>
          <p:cNvSpPr>
            <a:spLocks noGrp="1"/>
          </p:cNvSpPr>
          <p:nvPr>
            <p:ph type="sldNum" sz="quarter" idx="12"/>
          </p:nvPr>
        </p:nvSpPr>
        <p:spPr/>
        <p:txBody>
          <a:bodyPr/>
          <a:lstStyle/>
          <a:p>
            <a:fld id="{12B5AAC9-60BE-45D2-9674-35CD42AF4C5C}" type="slidenum">
              <a:rPr lang="en-US" smtClean="0"/>
              <a:t>7</a:t>
            </a:fld>
            <a:endParaRPr lang="en-US"/>
          </a:p>
        </p:txBody>
      </p:sp>
    </p:spTree>
    <p:extLst>
      <p:ext uri="{BB962C8B-B14F-4D97-AF65-F5344CB8AC3E}">
        <p14:creationId xmlns:p14="http://schemas.microsoft.com/office/powerpoint/2010/main" val="228129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4CCB-78A4-D638-AAF8-C6DC73083E06}"/>
              </a:ext>
            </a:extLst>
          </p:cNvPr>
          <p:cNvSpPr>
            <a:spLocks noGrp="1"/>
          </p:cNvSpPr>
          <p:nvPr>
            <p:ph type="title"/>
          </p:nvPr>
        </p:nvSpPr>
        <p:spPr>
          <a:xfrm>
            <a:off x="838200" y="207809"/>
            <a:ext cx="10515600" cy="1325563"/>
          </a:xfrm>
        </p:spPr>
        <p:txBody>
          <a:bodyPr/>
          <a:lstStyle/>
          <a:p>
            <a:pPr algn="ctr"/>
            <a:r>
              <a:rPr lang="en-US" dirty="0"/>
              <a:t>Layered OS:</a:t>
            </a:r>
          </a:p>
        </p:txBody>
      </p:sp>
      <p:sp>
        <p:nvSpPr>
          <p:cNvPr id="3" name="Content Placeholder 2">
            <a:extLst>
              <a:ext uri="{FF2B5EF4-FFF2-40B4-BE49-F238E27FC236}">
                <a16:creationId xmlns:a16="http://schemas.microsoft.com/office/drawing/2014/main" id="{85671F6F-784D-FF98-5FBE-27DAABF8646F}"/>
              </a:ext>
            </a:extLst>
          </p:cNvPr>
          <p:cNvSpPr>
            <a:spLocks noGrp="1"/>
          </p:cNvSpPr>
          <p:nvPr>
            <p:ph idx="1"/>
          </p:nvPr>
        </p:nvSpPr>
        <p:spPr>
          <a:xfrm>
            <a:off x="838200" y="1661020"/>
            <a:ext cx="10515600" cy="4515943"/>
          </a:xfrm>
        </p:spPr>
        <p:txBody>
          <a:bodyPr>
            <a:normAutofit/>
          </a:bodyPr>
          <a:lstStyle/>
          <a:p>
            <a:pPr marL="457200" indent="0" algn="just">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Advantages:</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Easier Maintenance – Each layer can be modified independently.</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Better Security &amp; Stability – A failure in one layer does not affect others.</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Well-Organized System – Clear separation of functions improves OS design.</a:t>
            </a:r>
          </a:p>
          <a:p>
            <a:pPr marL="457200" indent="0" algn="just">
              <a:buNone/>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Disadvantages:</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Performance Overhead – Increased latency due to layer-by-layer communication.</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Complex Design – Designing proper layer interactions is challenging.</a:t>
            </a:r>
          </a:p>
          <a:p>
            <a:pPr marL="800100" indent="-342900" algn="just">
              <a:defRPr/>
            </a:pP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Rigid Structure – Strict layer dependencies may limit flexibility.</a:t>
            </a:r>
          </a:p>
          <a:p>
            <a:pPr marL="800100" indent="-342900" algn="just">
              <a:defRPr/>
            </a:pPr>
            <a:r>
              <a:rPr kumimoji="0" lang="en-US" sz="2000" b="1" i="0" u="sng" strike="noStrike" kern="1200" cap="none" normalizeH="0" baseline="0" noProof="0" dirty="0">
                <a:ln>
                  <a:noFill/>
                </a:ln>
                <a:solidFill>
                  <a:prstClr val="black"/>
                </a:solidFill>
                <a:effectLst/>
                <a:uLnTx/>
                <a:uFillTx/>
                <a:latin typeface="Aptos" panose="02110004020202020204"/>
                <a:ea typeface="+mn-ea"/>
                <a:cs typeface="+mn-cs"/>
              </a:rPr>
              <a:t>Examples</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of Layered Kernels:🔹 </a:t>
            </a:r>
            <a:r>
              <a:rPr kumimoji="0" lang="en-US" sz="2000" b="1" i="0" u="none" strike="noStrike" kern="1200" cap="none" normalizeH="0" baseline="0" noProof="0" dirty="0">
                <a:ln>
                  <a:noFill/>
                </a:ln>
                <a:solidFill>
                  <a:prstClr val="black"/>
                </a:solidFill>
                <a:effectLst/>
                <a:uLnTx/>
                <a:uFillTx/>
                <a:latin typeface="Aptos" panose="02110004020202020204"/>
                <a:ea typeface="+mn-ea"/>
                <a:cs typeface="+mn-cs"/>
              </a:rPr>
              <a:t>THE OS (First layered OS</a:t>
            </a:r>
            <a:r>
              <a:rPr kumimoji="0" lang="en-US" sz="2000" b="0" i="0" u="none" strike="noStrike" kern="1200" cap="none" normalizeH="0" baseline="0" noProof="0" dirty="0">
                <a:ln>
                  <a:noFill/>
                </a:ln>
                <a:solidFill>
                  <a:prstClr val="black"/>
                </a:solidFill>
                <a:effectLst/>
                <a:uLnTx/>
                <a:uFillTx/>
                <a:latin typeface="Aptos" panose="02110004020202020204"/>
                <a:ea typeface="+mn-ea"/>
                <a:cs typeface="+mn-cs"/>
              </a:rPr>
              <a:t>)🔹 Multics🔹 Windows NT (partially layered)🔹 UNIX (Some versions)</a:t>
            </a:r>
          </a:p>
          <a:p>
            <a:endParaRPr lang="en-US" dirty="0"/>
          </a:p>
        </p:txBody>
      </p:sp>
      <p:sp>
        <p:nvSpPr>
          <p:cNvPr id="4" name="Slide Number Placeholder 3">
            <a:extLst>
              <a:ext uri="{FF2B5EF4-FFF2-40B4-BE49-F238E27FC236}">
                <a16:creationId xmlns:a16="http://schemas.microsoft.com/office/drawing/2014/main" id="{6EA61954-335C-28C4-6911-E4021F8814DA}"/>
              </a:ext>
            </a:extLst>
          </p:cNvPr>
          <p:cNvSpPr>
            <a:spLocks noGrp="1"/>
          </p:cNvSpPr>
          <p:nvPr>
            <p:ph type="sldNum" sz="quarter" idx="12"/>
          </p:nvPr>
        </p:nvSpPr>
        <p:spPr/>
        <p:txBody>
          <a:bodyPr/>
          <a:lstStyle/>
          <a:p>
            <a:fld id="{12B5AAC9-60BE-45D2-9674-35CD42AF4C5C}" type="slidenum">
              <a:rPr lang="en-US" smtClean="0"/>
              <a:t>8</a:t>
            </a:fld>
            <a:endParaRPr lang="en-US"/>
          </a:p>
        </p:txBody>
      </p:sp>
    </p:spTree>
    <p:extLst>
      <p:ext uri="{BB962C8B-B14F-4D97-AF65-F5344CB8AC3E}">
        <p14:creationId xmlns:p14="http://schemas.microsoft.com/office/powerpoint/2010/main" val="58021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22FD-F967-84BF-7F05-7F8E10A0D02C}"/>
              </a:ext>
            </a:extLst>
          </p:cNvPr>
          <p:cNvSpPr>
            <a:spLocks noGrp="1"/>
          </p:cNvSpPr>
          <p:nvPr>
            <p:ph type="title"/>
          </p:nvPr>
        </p:nvSpPr>
        <p:spPr>
          <a:xfrm>
            <a:off x="852790" y="265270"/>
            <a:ext cx="9722841" cy="658331"/>
          </a:xfrm>
        </p:spPr>
        <p:txBody>
          <a:bodyPr>
            <a:normAutofit fontScale="90000"/>
          </a:bodyPr>
          <a:lstStyle/>
          <a:p>
            <a:pPr algn="ctr"/>
            <a:r>
              <a:rPr lang="en-US" dirty="0"/>
              <a:t>3.Micro Kernel OS:</a:t>
            </a:r>
          </a:p>
        </p:txBody>
      </p:sp>
      <p:sp>
        <p:nvSpPr>
          <p:cNvPr id="3" name="Content Placeholder 2">
            <a:extLst>
              <a:ext uri="{FF2B5EF4-FFF2-40B4-BE49-F238E27FC236}">
                <a16:creationId xmlns:a16="http://schemas.microsoft.com/office/drawing/2014/main" id="{ED805378-362C-977C-C57B-B56A1CF72364}"/>
              </a:ext>
            </a:extLst>
          </p:cNvPr>
          <p:cNvSpPr>
            <a:spLocks noGrp="1"/>
          </p:cNvSpPr>
          <p:nvPr>
            <p:ph idx="1"/>
          </p:nvPr>
        </p:nvSpPr>
        <p:spPr>
          <a:xfrm>
            <a:off x="788261" y="1229033"/>
            <a:ext cx="9722842" cy="5104655"/>
          </a:xfrm>
        </p:spPr>
        <p:txBody>
          <a:bodyPr>
            <a:normAutofit/>
          </a:bodyPr>
          <a:lstStyle/>
          <a:p>
            <a:pPr marL="0" indent="0">
              <a:buNone/>
            </a:pPr>
            <a:r>
              <a:rPr lang="en-US" sz="2000" dirty="0"/>
              <a:t>A microkernel is an OS architecture where only the essential </a:t>
            </a:r>
            <a:r>
              <a:rPr lang="en-US" sz="2000" b="1" i="1" u="sng" dirty="0"/>
              <a:t>core functions (such as process management, memory management, and inter-process communication</a:t>
            </a:r>
            <a:r>
              <a:rPr lang="en-US" sz="2000" dirty="0"/>
              <a:t>) run in kernel mode, while other services (like device drivers, file systems, and networking) run in user mode.</a:t>
            </a:r>
          </a:p>
          <a:p>
            <a:pPr marL="457200" indent="-457200">
              <a:buFont typeface="+mj-lt"/>
              <a:buAutoNum type="arabicPeriod"/>
            </a:pPr>
            <a:endParaRPr lang="en-US" sz="2000" dirty="0"/>
          </a:p>
          <a:p>
            <a:pPr marL="0" indent="0">
              <a:buNone/>
            </a:pPr>
            <a:r>
              <a:rPr lang="en-US" sz="2000" b="1" u="sng" dirty="0"/>
              <a:t>Key Characteristics:</a:t>
            </a:r>
          </a:p>
          <a:p>
            <a:pPr marL="457200" indent="-457200">
              <a:buFont typeface="+mj-lt"/>
              <a:buAutoNum type="arabicPeriod"/>
            </a:pPr>
            <a:r>
              <a:rPr lang="en-US" sz="2000" dirty="0"/>
              <a:t>Minimalist Design – Only essential services run in the kernel space.</a:t>
            </a:r>
          </a:p>
          <a:p>
            <a:pPr marL="457200" indent="-457200">
              <a:buFont typeface="+mj-lt"/>
              <a:buAutoNum type="arabicPeriod"/>
            </a:pPr>
            <a:r>
              <a:rPr lang="en-US" sz="2000" dirty="0"/>
              <a:t>User-Space Services – Most OS functionalities operate in user mode.</a:t>
            </a:r>
          </a:p>
          <a:p>
            <a:pPr marL="457200" indent="-457200">
              <a:buFont typeface="+mj-lt"/>
              <a:buAutoNum type="arabicPeriod"/>
            </a:pPr>
            <a:r>
              <a:rPr lang="en-US" sz="2000" dirty="0"/>
              <a:t>Modular &amp; Extensible – Easier to modify and update compared to monolithic kernels.</a:t>
            </a:r>
          </a:p>
          <a:p>
            <a:pPr marL="457200" indent="-457200">
              <a:buFont typeface="+mj-lt"/>
              <a:buAutoNum type="arabicPeriod"/>
            </a:pPr>
            <a:r>
              <a:rPr lang="en-US" sz="2000" dirty="0"/>
              <a:t>Inter-Process Communication (IPC) – Components communicate via </a:t>
            </a:r>
            <a:r>
              <a:rPr lang="en-US" sz="2000" b="1" dirty="0"/>
              <a:t>message passing.</a:t>
            </a:r>
          </a:p>
          <a:p>
            <a:pPr marL="457200" indent="-457200">
              <a:buFont typeface="+mj-lt"/>
              <a:buAutoNum type="arabicPeriod"/>
            </a:pPr>
            <a:r>
              <a:rPr lang="en-US" sz="2000" dirty="0"/>
              <a:t>Enhanced Security &amp; Stability – A failure in one service doesn’t crash the entire 	system.</a:t>
            </a:r>
          </a:p>
        </p:txBody>
      </p:sp>
      <p:sp>
        <p:nvSpPr>
          <p:cNvPr id="4" name="Slide Number Placeholder 3">
            <a:extLst>
              <a:ext uri="{FF2B5EF4-FFF2-40B4-BE49-F238E27FC236}">
                <a16:creationId xmlns:a16="http://schemas.microsoft.com/office/drawing/2014/main" id="{9B86E822-496F-66F5-D863-68C019628B77}"/>
              </a:ext>
            </a:extLst>
          </p:cNvPr>
          <p:cNvSpPr>
            <a:spLocks noGrp="1"/>
          </p:cNvSpPr>
          <p:nvPr>
            <p:ph type="sldNum" sz="quarter" idx="12"/>
          </p:nvPr>
        </p:nvSpPr>
        <p:spPr/>
        <p:txBody>
          <a:bodyPr/>
          <a:lstStyle/>
          <a:p>
            <a:fld id="{12B5AAC9-60BE-45D2-9674-35CD42AF4C5C}" type="slidenum">
              <a:rPr lang="en-US" smtClean="0"/>
              <a:t>9</a:t>
            </a:fld>
            <a:endParaRPr lang="en-US"/>
          </a:p>
        </p:txBody>
      </p:sp>
    </p:spTree>
    <p:extLst>
      <p:ext uri="{BB962C8B-B14F-4D97-AF65-F5344CB8AC3E}">
        <p14:creationId xmlns:p14="http://schemas.microsoft.com/office/powerpoint/2010/main" val="3032153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1795</TotalTime>
  <Words>1884</Words>
  <Application>Microsoft Office PowerPoint</Application>
  <PresentationFormat>Widescreen</PresentationFormat>
  <Paragraphs>199</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Wingdings</vt:lpstr>
      <vt:lpstr>Office Theme</vt:lpstr>
      <vt:lpstr>Presentation on Structures of Operating System: </vt:lpstr>
      <vt:lpstr>OS structures:</vt:lpstr>
      <vt:lpstr>1.Monolithic Kernel Structure :</vt:lpstr>
      <vt:lpstr>PowerPoint Presentation</vt:lpstr>
      <vt:lpstr>Monolithic OS:</vt:lpstr>
      <vt:lpstr>2.Layered Kernel Structure:</vt:lpstr>
      <vt:lpstr>Layered Structure:</vt:lpstr>
      <vt:lpstr>Layered OS:</vt:lpstr>
      <vt:lpstr>3.Micro Kernel OS:</vt:lpstr>
      <vt:lpstr>Micro Kernel OS:</vt:lpstr>
      <vt:lpstr>Micro Kernel OS:</vt:lpstr>
      <vt:lpstr>4.Hybrid Kernel OS:</vt:lpstr>
      <vt:lpstr>Hybrid Kernel OS:</vt:lpstr>
      <vt:lpstr>5.Exokernel OS:</vt:lpstr>
      <vt:lpstr>Exo kernel OS:</vt:lpstr>
      <vt:lpstr>Exokernel OS:</vt:lpstr>
      <vt:lpstr>6.Nano Kernal OS:</vt:lpstr>
      <vt:lpstr>Nano Kernel OS:</vt:lpstr>
      <vt:lpstr>7.Modular Kernel OS:</vt:lpstr>
      <vt:lpstr>Modular OS:</vt:lpstr>
      <vt:lpstr>Modular Kernel 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Mukesh Mahara</dc:creator>
  <cp:lastModifiedBy>Mukesh Mahara</cp:lastModifiedBy>
  <cp:revision>14</cp:revision>
  <dcterms:created xsi:type="dcterms:W3CDTF">2025-02-06T07:46:30Z</dcterms:created>
  <dcterms:modified xsi:type="dcterms:W3CDTF">2025-02-16T11:38:51Z</dcterms:modified>
</cp:coreProperties>
</file>