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267" autoAdjust="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D534-B3A1-4BBA-B04C-2FB1F75F209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3CB2A-2E9F-4477-959B-A59AAF5E0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6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Processing bottlenecks</a:t>
            </a:r>
            <a:r>
              <a:rPr lang="en-US" dirty="0"/>
              <a:t> refer to points within a computer system where the rate of data processing is slowed down due to limited resources or inefficiencies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3CB2A-2E9F-4477-959B-A59AAF5E01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Fetch-Decode-Execute Cycle: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The control unit fetches the instruction from memory.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28650" marR="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Decodes the instruction.</a:t>
            </a:r>
            <a:endParaRPr lang="en-US" sz="11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628650" marR="0" lvl="1" indent="-1714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Executes it on the specified data in memory.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Repeats the cycle for the next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3CB2A-2E9F-4477-959B-A59AAF5E01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Data-Level Parallelism refers to a form of parallelism in which the same operation is performed on multiple data elements simultaneously.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Lock-step Basis: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Processors execute simultaneously under the same control signal, ensuring synchronized parallelism.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3CB2A-2E9F-4477-959B-A59AAF5E01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3CB2A-2E9F-4477-959B-A59AAF5E01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3CB2A-2E9F-4477-959B-A59AAF5E01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3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1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1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8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26FC-536B-4B62-A390-F91B105E312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39DB-FBA7-4CD5-92EA-0AFED2D8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2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D0A9-E7C3-2D12-98D1-3977FB18C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Taxonomies in Computer Architecture: Flynn's and Feng's Classifications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E113-1088-50B5-ED2E-96CA06C9C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Presented By: Soujanya Subedi</a:t>
            </a:r>
          </a:p>
        </p:txBody>
      </p:sp>
    </p:spTree>
    <p:extLst>
      <p:ext uri="{BB962C8B-B14F-4D97-AF65-F5344CB8AC3E}">
        <p14:creationId xmlns:p14="http://schemas.microsoft.com/office/powerpoint/2010/main" val="417457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110C-E401-970F-ADB0-DD54E1D0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SIMD (Single Instruction, Multiple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C2A0-737C-3951-7964-4C5551AD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Cray Vector Processors: Early machines designed for high-performance scientific computing.</a:t>
            </a:r>
          </a:p>
          <a:p>
            <a:pPr lvl="1"/>
            <a:r>
              <a:rPr lang="en-US" dirty="0"/>
              <a:t>Modern GPUs (Graphics Processing Units): Specialized hardware for parallel processing in gaming, AI, and graphics rendering.</a:t>
            </a:r>
          </a:p>
          <a:p>
            <a:r>
              <a:rPr lang="en-US" dirty="0"/>
              <a:t>Use Cases: Scientific Simulations, Image Processing, 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09BA-E9F5-03DE-D9BA-A078FC92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MISD (Multiple Instruction, Single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460A-2E5D-1F6B-E874-C2923F59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system where multiple instructions are executed on the same data stream simultaneously.</a:t>
            </a:r>
          </a:p>
          <a:p>
            <a:r>
              <a:rPr lang="en-US" dirty="0"/>
              <a:t>Represents instruction-level parallelism rather than data-level parallelism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Multiple Control Units (CUs), each fetching and executing different instructions.</a:t>
            </a:r>
          </a:p>
          <a:p>
            <a:pPr lvl="1"/>
            <a:r>
              <a:rPr lang="en-US" dirty="0"/>
              <a:t>All instructions operate on the same input data stream.</a:t>
            </a:r>
          </a:p>
          <a:p>
            <a:pPr lvl="1"/>
            <a:r>
              <a:rPr lang="en-US" dirty="0"/>
              <a:t>Focuses on redundancy and fault tolerance rather than computational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4075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2CD1-D907-C538-CD52-50C8360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MISD (Multiple Instruction, Single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FED4-03C3-F37E-BB1B-140852A4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It Works (Example):</a:t>
            </a:r>
          </a:p>
          <a:p>
            <a:pPr lvl="1"/>
            <a:r>
              <a:rPr lang="en-US" dirty="0"/>
              <a:t>For the same input value x, different processors perform operations such as:</a:t>
            </a:r>
          </a:p>
          <a:p>
            <a:pPr lvl="2"/>
            <a:r>
              <a:rPr lang="en-US" sz="2200" dirty="0"/>
              <a:t>Processor 1: sin(x)</a:t>
            </a:r>
          </a:p>
          <a:p>
            <a:pPr lvl="2"/>
            <a:r>
              <a:rPr lang="en-US" sz="2200" dirty="0"/>
              <a:t>Processor 2: cos(x)</a:t>
            </a:r>
          </a:p>
          <a:p>
            <a:pPr lvl="2"/>
            <a:r>
              <a:rPr lang="en-US" sz="2200" dirty="0"/>
              <a:t>Processor 3: tan(x)</a:t>
            </a:r>
          </a:p>
          <a:p>
            <a:pPr lvl="1"/>
            <a:r>
              <a:rPr lang="en-US" dirty="0"/>
              <a:t>System can generate multiple results or validate </a:t>
            </a:r>
            <a:br>
              <a:rPr lang="en-US" dirty="0"/>
            </a:br>
            <a:r>
              <a:rPr lang="en-US" dirty="0"/>
              <a:t>computations for reliability.</a:t>
            </a:r>
          </a:p>
          <a:p>
            <a:endParaRPr lang="en-US" dirty="0"/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Fault Tolerance: spacecraft control or nuclear </a:t>
            </a:r>
            <a:br>
              <a:rPr lang="en-US" dirty="0"/>
            </a:br>
            <a:r>
              <a:rPr lang="en-US" dirty="0"/>
              <a:t>reactor monitoring.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9E364-8DF8-29B7-00BF-66EC4E1C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96" y="3288372"/>
            <a:ext cx="4299488" cy="3204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99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65FE-2A09-4705-220C-C7D13E7B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MISD (Multiple Instruction, Single Data)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A4D9F9-767A-57C3-F880-F3750B8F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Aerospace systems for flight control and navigation, where accuracy and fault tolerance are crucial.</a:t>
            </a:r>
          </a:p>
          <a:p>
            <a:pPr lvl="1"/>
            <a:r>
              <a:rPr lang="en-US" dirty="0"/>
              <a:t>Specialized embedded systems in military or safety-critical industries.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3C7513-CF6D-B5A0-F325-F05B11CE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56" y="3592105"/>
            <a:ext cx="4702630" cy="314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5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B07B-8B99-E4E7-B543-20C7FBAA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(Multiple Instruction, Multiple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C9E1-BF61-5E17-F0FB-D142D32C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computing system where multiple processors execute different instructions on separate data streams simultaneously.</a:t>
            </a:r>
          </a:p>
          <a:p>
            <a:r>
              <a:rPr lang="en-US" dirty="0"/>
              <a:t>Enables task-level parallelism and asynchronous operation for diverse workloads.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Each processor has its own Control Unit (CU) and Processing Unit (PU).</a:t>
            </a:r>
          </a:p>
          <a:p>
            <a:pPr lvl="1"/>
            <a:r>
              <a:rPr lang="en-US" dirty="0"/>
              <a:t>Instructions and data streams are independent, allowing for flexibility and high performance.</a:t>
            </a:r>
          </a:p>
          <a:p>
            <a:pPr lvl="1"/>
            <a:r>
              <a:rPr lang="en-US" dirty="0"/>
              <a:t>Tasks can execute in parallel without interference, making MIMD suitable for a wide range of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41395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9960-E29F-1254-0C3A-5632C0FA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(Multiple Instruction, Multiple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F6DB-860D-E6AC-6600-D68BD6F9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It Works (Example):</a:t>
            </a:r>
          </a:p>
          <a:p>
            <a:pPr lvl="1"/>
            <a:r>
              <a:rPr lang="en-US" dirty="0"/>
              <a:t>Processor 1: Processes database queries.</a:t>
            </a:r>
          </a:p>
          <a:p>
            <a:pPr lvl="1"/>
            <a:r>
              <a:rPr lang="en-US" dirty="0"/>
              <a:t>Processor 2: Performs machine learning computations.</a:t>
            </a:r>
          </a:p>
          <a:p>
            <a:pPr lvl="1"/>
            <a:r>
              <a:rPr lang="en-US" dirty="0"/>
              <a:t>Processor 3: Handles user interface tasks.</a:t>
            </a:r>
          </a:p>
          <a:p>
            <a:pPr lvl="1"/>
            <a:r>
              <a:rPr lang="en-US" dirty="0"/>
              <a:t>Each processor operates asynchronously, </a:t>
            </a:r>
            <a:br>
              <a:rPr lang="en-US" dirty="0"/>
            </a:br>
            <a:r>
              <a:rPr lang="en-US" dirty="0"/>
              <a:t>optimizing resource utilization and throughput.</a:t>
            </a:r>
          </a:p>
          <a:p>
            <a:endParaRPr lang="en-US" dirty="0"/>
          </a:p>
          <a:p>
            <a:r>
              <a:rPr lang="en-US" dirty="0"/>
              <a:t>Two Subtypes:</a:t>
            </a:r>
          </a:p>
          <a:p>
            <a:pPr lvl="1"/>
            <a:r>
              <a:rPr lang="en-US" dirty="0"/>
              <a:t> Shared Memory Systems</a:t>
            </a:r>
          </a:p>
          <a:p>
            <a:pPr lvl="1"/>
            <a:r>
              <a:rPr lang="en-US" dirty="0"/>
              <a:t> Distributed Memory Systems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CE7D5-9B01-2572-988E-629D7A73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123" y="3172884"/>
            <a:ext cx="4109944" cy="3592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331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DF91-5491-611C-8431-0BBD3C68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(Multiple Instruction, Multiple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C96D-8F73-BA57-BCE9-272FC773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Memory Systems:</a:t>
            </a:r>
          </a:p>
          <a:p>
            <a:pPr lvl="1"/>
            <a:r>
              <a:rPr lang="en-US" dirty="0"/>
              <a:t>Processors share access to a global memory space.</a:t>
            </a:r>
          </a:p>
          <a:p>
            <a:pPr lvl="1"/>
            <a:r>
              <a:rPr lang="en-US" dirty="0"/>
              <a:t>Communication occurs via shared memory, simplifying data exchange.</a:t>
            </a:r>
          </a:p>
          <a:p>
            <a:pPr lvl="1"/>
            <a:r>
              <a:rPr lang="en-US" dirty="0"/>
              <a:t>Examples: Symmetric Multi-Processing (SMP) systems like IBM SMP.</a:t>
            </a:r>
          </a:p>
          <a:p>
            <a:endParaRPr lang="en-US" dirty="0"/>
          </a:p>
          <a:p>
            <a:r>
              <a:rPr lang="en-US" dirty="0"/>
              <a:t>Distributed Memory Systems:</a:t>
            </a:r>
          </a:p>
          <a:p>
            <a:pPr lvl="1"/>
            <a:r>
              <a:rPr lang="en-US" dirty="0"/>
              <a:t>Each processor has its local memory, and communication happens over a network (e.g., message passing).</a:t>
            </a:r>
          </a:p>
          <a:p>
            <a:pPr lvl="1"/>
            <a:r>
              <a:rPr lang="en-US" dirty="0"/>
              <a:t>Scalable architecture used in clusters and grid computing.</a:t>
            </a:r>
          </a:p>
          <a:p>
            <a:pPr lvl="1"/>
            <a:r>
              <a:rPr lang="en-US" dirty="0"/>
              <a:t>Examples: Systems connected in mesh, tree, or hypercube networks.</a:t>
            </a:r>
          </a:p>
        </p:txBody>
      </p:sp>
    </p:spTree>
    <p:extLst>
      <p:ext uri="{BB962C8B-B14F-4D97-AF65-F5344CB8AC3E}">
        <p14:creationId xmlns:p14="http://schemas.microsoft.com/office/powerpoint/2010/main" val="249507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E5A0-0439-2D37-0710-6A519CF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(Multiple Instruction, Multiple Data)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2BE331-458D-7638-728B-CD5712DAA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41" y="2022361"/>
            <a:ext cx="5918502" cy="3557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8057B8-7248-B372-F2E4-3EAB9D59C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312" y="2022361"/>
            <a:ext cx="5765647" cy="3557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53EDB-743E-F243-25B2-9A66D05C5C6E}"/>
              </a:ext>
            </a:extLst>
          </p:cNvPr>
          <p:cNvSpPr txBox="1"/>
          <p:nvPr/>
        </p:nvSpPr>
        <p:spPr>
          <a:xfrm>
            <a:off x="1751309" y="5726397"/>
            <a:ext cx="25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Memory 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8A47E-C708-3576-C6D7-929604CA98A4}"/>
              </a:ext>
            </a:extLst>
          </p:cNvPr>
          <p:cNvSpPr txBox="1"/>
          <p:nvPr/>
        </p:nvSpPr>
        <p:spPr>
          <a:xfrm>
            <a:off x="7914469" y="5726397"/>
            <a:ext cx="299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Memory Systems</a:t>
            </a:r>
          </a:p>
        </p:txBody>
      </p:sp>
    </p:spTree>
    <p:extLst>
      <p:ext uri="{BB962C8B-B14F-4D97-AF65-F5344CB8AC3E}">
        <p14:creationId xmlns:p14="http://schemas.microsoft.com/office/powerpoint/2010/main" val="295498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33F1-25A4-D413-FC50-32883EF3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MIMD (Multiple Instruction, Multiple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3B7A-DE9C-7EF9-4ADA-7A747A8F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Multicore CPUs: Found in personal computers and mobile devices for multitasking.</a:t>
            </a:r>
          </a:p>
          <a:p>
            <a:pPr lvl="1"/>
            <a:r>
              <a:rPr lang="en-US" dirty="0"/>
              <a:t>Distributed Systems: Used in cloud computing and big data processing.</a:t>
            </a:r>
          </a:p>
          <a:p>
            <a:pPr lvl="1"/>
            <a:r>
              <a:rPr lang="en-US" dirty="0"/>
              <a:t>Supercomputers: Solve complex problems like climate modeling, genome sequencing, and AI training.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Multicore Processors: Intel Core, AMD Ryzen.</a:t>
            </a:r>
          </a:p>
          <a:p>
            <a:pPr lvl="1"/>
            <a:r>
              <a:rPr lang="en-US" dirty="0"/>
              <a:t>Distributed Systems: HPC clusters, cloud data centers.</a:t>
            </a:r>
          </a:p>
          <a:p>
            <a:pPr lvl="1"/>
            <a:r>
              <a:rPr lang="en-US" dirty="0"/>
              <a:t>Supercomputers: Tianhe, Summit, </a:t>
            </a:r>
            <a:r>
              <a:rPr lang="en-US" dirty="0" err="1"/>
              <a:t>Fugaku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22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D20E-D983-43E4-9A8C-2EAE5C6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Feng’s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5960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41F1-BEBC-9288-E344-8F6B427B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7343F-EE37-29E4-160D-883D715C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 in computer architecture refers to the simultaneous execution of multiple tasks or instructions to improve performance and efficiency.</a:t>
            </a:r>
          </a:p>
          <a:p>
            <a:r>
              <a:rPr lang="en-US" dirty="0"/>
              <a:t>It enables systems to handle larger workloads, process data faster, and solve complex problems.</a:t>
            </a:r>
          </a:p>
          <a:p>
            <a:r>
              <a:rPr lang="en-US" dirty="0"/>
              <a:t>Parallelism Models: Flynn’s Classification and Feng's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7637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3D1F-DDB9-270E-8584-39BBBF53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Feng’s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7D31-A27D-D4DC-5374-E54FE92A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Proposed By Tse-Yun Feng in 1972.</a:t>
            </a:r>
          </a:p>
          <a:p>
            <a:r>
              <a:rPr lang="en-US" dirty="0"/>
              <a:t>Classifies computer architectures based on their degree of parallelism.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Concepts:</a:t>
            </a:r>
          </a:p>
          <a:p>
            <a:r>
              <a:rPr lang="en-US" dirty="0"/>
              <a:t>Maximum degree of parallelism P:</a:t>
            </a:r>
          </a:p>
          <a:p>
            <a:pPr lvl="1"/>
            <a:r>
              <a:rPr lang="en-US" dirty="0"/>
              <a:t>The maximum number of binary digits (bits) that can be processed within a unit time.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Let I = 1,2,3,…. T </a:t>
            </a:r>
            <a:r>
              <a:rPr lang="en-US" b="0" i="0" dirty="0">
                <a:effectLst/>
                <a:latin typeface="ff4"/>
              </a:rPr>
              <a:t>be the different timing instants and 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P1,P2,….PT </a:t>
            </a:r>
            <a:r>
              <a:rPr lang="en-US" b="0" i="0" dirty="0">
                <a:effectLst/>
                <a:latin typeface="ff4"/>
              </a:rPr>
              <a:t>be the corresponding bits processed</a:t>
            </a:r>
            <a:endParaRPr lang="en-US" dirty="0"/>
          </a:p>
          <a:p>
            <a:pPr lvl="1"/>
            <a:r>
              <a:rPr lang="en-US" dirty="0"/>
              <a:t>Average parallelism Pa:  (P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 + ….. + P</a:t>
            </a:r>
            <a:r>
              <a:rPr lang="en-US" baseline="-25000" dirty="0"/>
              <a:t>T</a:t>
            </a:r>
            <a:r>
              <a:rPr lang="en-US" dirty="0"/>
              <a:t>)/T</a:t>
            </a:r>
          </a:p>
          <a:p>
            <a:pPr lvl="1"/>
            <a:r>
              <a:rPr lang="en-US" dirty="0"/>
              <a:t>Utilization rate μ:  (Pa / P)</a:t>
            </a:r>
          </a:p>
          <a:p>
            <a:pPr lvl="1"/>
            <a:r>
              <a:rPr lang="en-US" dirty="0"/>
              <a:t>For full utilization: Pi=P, μ=1</a:t>
            </a:r>
          </a:p>
        </p:txBody>
      </p:sp>
    </p:spTree>
    <p:extLst>
      <p:ext uri="{BB962C8B-B14F-4D97-AF65-F5344CB8AC3E}">
        <p14:creationId xmlns:p14="http://schemas.microsoft.com/office/powerpoint/2010/main" val="335872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3864-0D46-09F4-59CE-CA8E227E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Feng’s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D0F9-70F8-21CA-F3DD-4D374B7EA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Categories</a:t>
            </a:r>
          </a:p>
          <a:p>
            <a:pPr lvl="1"/>
            <a:r>
              <a:rPr lang="en-US" dirty="0"/>
              <a:t>Word Serial Bit Serial (WSBS)</a:t>
            </a:r>
          </a:p>
          <a:p>
            <a:pPr lvl="1"/>
            <a:r>
              <a:rPr lang="en-US" dirty="0"/>
              <a:t>Word Serial Bit Parallel (WSBP)</a:t>
            </a:r>
          </a:p>
          <a:p>
            <a:pPr lvl="1"/>
            <a:r>
              <a:rPr lang="en-US" dirty="0"/>
              <a:t>Word Parallel Bit Serial (WPBS)</a:t>
            </a:r>
          </a:p>
          <a:p>
            <a:pPr lvl="1"/>
            <a:r>
              <a:rPr lang="en-US" dirty="0"/>
              <a:t>Word Parallel Bit Parallel (WPBP)</a:t>
            </a:r>
          </a:p>
          <a:p>
            <a:r>
              <a:rPr lang="en-US" dirty="0"/>
              <a:t>The classification is based on the content stored in memory</a:t>
            </a:r>
          </a:p>
          <a:p>
            <a:r>
              <a:rPr lang="en-US" dirty="0"/>
              <a:t>The contents can be data or instructions.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3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9442-CF17-76AE-400F-6B0D40C0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Serial Bit Serial (WSBS)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C1BD-6EA0-947D-246C-C7A39885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Bit Serial Processing: </a:t>
            </a:r>
            <a:r>
              <a:rPr lang="en-US" dirty="0"/>
              <a:t>One bit of one word is processed at a time.</a:t>
            </a:r>
          </a:p>
          <a:p>
            <a:r>
              <a:rPr lang="en-US" dirty="0"/>
              <a:t>Slowest among all categories, due to serial operation.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Single Processing Unit (PU) operates sequentially.</a:t>
            </a:r>
          </a:p>
          <a:p>
            <a:pPr lvl="1"/>
            <a:r>
              <a:rPr lang="en-US" dirty="0"/>
              <a:t>High processing time for complex tasks.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First-Generation Computers such as ENIAC and UNIVAC, which processed data in a strictly sequential manner.</a:t>
            </a:r>
          </a:p>
        </p:txBody>
      </p:sp>
    </p:spTree>
    <p:extLst>
      <p:ext uri="{BB962C8B-B14F-4D97-AF65-F5344CB8AC3E}">
        <p14:creationId xmlns:p14="http://schemas.microsoft.com/office/powerpoint/2010/main" val="15881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E1E4-C4A0-C6A9-2A77-98C7F48A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Serial Bit Parallel (WSBP)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D611-D46C-BA73-FD3B-F5B3C098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Word Slice Processing: </a:t>
            </a:r>
            <a:r>
              <a:rPr lang="en-US" dirty="0"/>
              <a:t>All bits of one word are processed at a time, but one word at a time.</a:t>
            </a:r>
          </a:p>
          <a:p>
            <a:r>
              <a:rPr lang="en-US" dirty="0"/>
              <a:t>Moderate parallelism, offering improved speed over WSBS.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Allows for faster computation than purely serial processing.</a:t>
            </a:r>
          </a:p>
          <a:p>
            <a:pPr lvl="1"/>
            <a:r>
              <a:rPr lang="en-US" dirty="0"/>
              <a:t>Suitable for tasks that can be executed word by word.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IBM 370, Cray-1, PDP-11: These systems utilized word serial bit parallel processing to enhance efficiency.</a:t>
            </a:r>
          </a:p>
        </p:txBody>
      </p:sp>
    </p:spTree>
    <p:extLst>
      <p:ext uri="{BB962C8B-B14F-4D97-AF65-F5344CB8AC3E}">
        <p14:creationId xmlns:p14="http://schemas.microsoft.com/office/powerpoint/2010/main" val="383541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D43B-BF1A-1111-D942-BBF75D52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Parallel Bit Serial (WPBS)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FFA7-BE19-279A-8C2C-6E992F44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Bit Slice Processing:</a:t>
            </a:r>
            <a:r>
              <a:rPr lang="en-US" dirty="0"/>
              <a:t> One bit from multiple words is processed simultaneously.</a:t>
            </a:r>
          </a:p>
          <a:p>
            <a:r>
              <a:rPr lang="en-US" dirty="0"/>
              <a:t>Moderate parallelism; emphasizes concurrency at the word level.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Multiple processing units (PUs) handle different words but focus on a single bit.</a:t>
            </a:r>
          </a:p>
          <a:p>
            <a:pPr lvl="1"/>
            <a:r>
              <a:rPr lang="en-US" dirty="0"/>
              <a:t>Useful for operations requiring bit-level manipulation across multiple data points.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STARAN and MPP (Massively Parallel Processors)</a:t>
            </a:r>
          </a:p>
        </p:txBody>
      </p:sp>
    </p:spTree>
    <p:extLst>
      <p:ext uri="{BB962C8B-B14F-4D97-AF65-F5344CB8AC3E}">
        <p14:creationId xmlns:p14="http://schemas.microsoft.com/office/powerpoint/2010/main" val="1984781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616F-F31B-1D8A-7DE5-D1B6385B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Parallel Bit Parallel (WPBP)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FBB5-F13A-21FF-A42E-D618FEC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Fully Parallel Processing:</a:t>
            </a:r>
            <a:r>
              <a:rPr lang="en-US" dirty="0"/>
              <a:t> All bits of all words are processed simultaneously.</a:t>
            </a:r>
          </a:p>
          <a:p>
            <a:r>
              <a:rPr lang="en-US" dirty="0"/>
              <a:t>Maximum parallelism; the fastest processing mode available.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High throughput due to simultaneous operations across multiple processing units.</a:t>
            </a:r>
          </a:p>
          <a:p>
            <a:pPr lvl="1"/>
            <a:r>
              <a:rPr lang="en-US" dirty="0"/>
              <a:t>Optimal for tasks requiring extensive computation over large datasets.</a:t>
            </a:r>
          </a:p>
          <a:p>
            <a:r>
              <a:rPr lang="en-US" dirty="0"/>
              <a:t>Examples: </a:t>
            </a:r>
            <a:r>
              <a:rPr lang="en-US" dirty="0" err="1"/>
              <a:t>C.mmp</a:t>
            </a:r>
            <a:r>
              <a:rPr lang="en-US" dirty="0"/>
              <a:t> (Connection Machine Multicomputer), PEPE (Parallel Processing Engine), CRAY-2 Supercomputer, NVIDIA GPUs</a:t>
            </a:r>
          </a:p>
        </p:txBody>
      </p:sp>
    </p:spTree>
    <p:extLst>
      <p:ext uri="{BB962C8B-B14F-4D97-AF65-F5344CB8AC3E}">
        <p14:creationId xmlns:p14="http://schemas.microsoft.com/office/powerpoint/2010/main" val="450882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7F03-BA03-B0E7-A5CE-99664173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Feng's Classification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1B2C78-B60E-5F01-4111-FDA3DFF8A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10" y="1509942"/>
            <a:ext cx="6643911" cy="498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5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C1EE-3ADE-663A-52C8-053C96C6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Flynn’s vs Feng’s Classification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EC9198-69FD-1280-54CA-9330FD6C7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315381"/>
              </p:ext>
            </p:extLst>
          </p:nvPr>
        </p:nvGraphicFramePr>
        <p:xfrm>
          <a:off x="838200" y="1580827"/>
          <a:ext cx="10515599" cy="5083441"/>
        </p:xfrm>
        <a:graphic>
          <a:graphicData uri="http://schemas.openxmlformats.org/drawingml/2006/table">
            <a:tbl>
              <a:tblPr/>
              <a:tblGrid>
                <a:gridCol w="1648213">
                  <a:extLst>
                    <a:ext uri="{9D8B030D-6E8A-4147-A177-3AD203B41FA5}">
                      <a16:colId xmlns:a16="http://schemas.microsoft.com/office/drawing/2014/main" val="3068051769"/>
                    </a:ext>
                  </a:extLst>
                </a:gridCol>
                <a:gridCol w="4219425">
                  <a:extLst>
                    <a:ext uri="{9D8B030D-6E8A-4147-A177-3AD203B41FA5}">
                      <a16:colId xmlns:a16="http://schemas.microsoft.com/office/drawing/2014/main" val="2182407450"/>
                    </a:ext>
                  </a:extLst>
                </a:gridCol>
                <a:gridCol w="4647961">
                  <a:extLst>
                    <a:ext uri="{9D8B030D-6E8A-4147-A177-3AD203B41FA5}">
                      <a16:colId xmlns:a16="http://schemas.microsoft.com/office/drawing/2014/main" val="2866955453"/>
                    </a:ext>
                  </a:extLst>
                </a:gridCol>
              </a:tblGrid>
              <a:tr h="423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Aspect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Flynn's Classification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Feng's Classification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939643"/>
                  </a:ext>
                </a:extLst>
              </a:tr>
              <a:tr h="262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Proposed by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 J. Flynn in 1966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Tse-yun Feng in 1972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75064"/>
                  </a:ext>
                </a:extLst>
              </a:tr>
              <a:tr h="5156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Instruction streams vs. data streams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of parallelism based on bit and word processing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445668"/>
                  </a:ext>
                </a:extLst>
              </a:tr>
              <a:tr h="5156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Parallelism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Focuses on instruction-level and data-level parallelism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Focuses on bit-level and word-level parallelism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055849"/>
                  </a:ext>
                </a:extLst>
              </a:tr>
              <a:tr h="5156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explicitly defined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Utilization rate is defined based on the average degree of parallelism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27756"/>
                  </a:ext>
                </a:extLst>
              </a:tr>
              <a:tr h="5156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 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how instructions and data are processed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Based on the combination of serial and parallel processing at bit and word levels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052081"/>
                  </a:ext>
                </a:extLst>
              </a:tr>
              <a:tr h="5156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 Scope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categories applicable to various computing systems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Focused on parallel processing architectures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084058"/>
                  </a:ext>
                </a:extLst>
              </a:tr>
              <a:tr h="5156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Effects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 categories (SIMD, MIMD) provide better performance for parallel tasks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Higher degrees of parallelism (WPBP) lead to maximum processing efficiency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511432"/>
                  </a:ext>
                </a:extLst>
              </a:tr>
              <a:tr h="5156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 Systems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SISD: Intel 8085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WSBS: First-generation computers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201912"/>
                  </a:ext>
                </a:extLst>
              </a:tr>
              <a:tr h="262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SIMD: Modern GPUs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WSBP: IBM 370, Cray-1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493915"/>
                  </a:ext>
                </a:extLst>
              </a:tr>
              <a:tr h="262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MISD: Aerospace systems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WPBS: STARAN, MPP processors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756074"/>
                  </a:ext>
                </a:extLst>
              </a:tr>
              <a:tr h="2627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MIMD: Multicore CPUs, distributed systems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WPBP: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C.mmp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PEPE processors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74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100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9BC3-46CF-9008-3A66-B212F0AB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881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16A3-F0B8-636A-608D-0071A11E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Flynn’s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7391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CE66-547A-5AF2-9637-30B98D50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Flynn's Classification/ Flynn’s Taxonomy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2226-4D3A-0CA8-FAC6-4C77A60E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by Michael J. Flynn in 1966.</a:t>
            </a:r>
          </a:p>
          <a:p>
            <a:r>
              <a:rPr lang="en-US" dirty="0"/>
              <a:t>Classifies computer systems based on how they handle instruction streams and data streams.</a:t>
            </a:r>
          </a:p>
          <a:p>
            <a:pPr lvl="1"/>
            <a:r>
              <a:rPr lang="en-US" dirty="0"/>
              <a:t>Instruction Streams: The sequence of instructions fetched, decoded, and executed by the processor.</a:t>
            </a:r>
          </a:p>
          <a:p>
            <a:pPr lvl="1"/>
            <a:r>
              <a:rPr lang="en-US" dirty="0"/>
              <a:t>Data Streams: The flow of data operated on by the instructions during execution.</a:t>
            </a:r>
          </a:p>
          <a:p>
            <a:r>
              <a:rPr lang="en-US" dirty="0"/>
              <a:t>Applicable in categorizing modern computing systems like AI accelerators, cloud infrastructures, and distributed systems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7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9DA5-3B7A-7E25-1445-D95C106D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Flynn's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4B01-5ECD-C944-F404-F38A2DBA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 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SISD: Single Instruction, Single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SIMD: Single Instruction, Multiple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MISD: Multiple Instruction, Single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MIMD: Multiple Instruction, Multiple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4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3C36-DBFC-5B2B-E82B-5C3CBDF5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SISD (Single Instruction, Single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516-A4BD-4658-22A0-B69F8CBA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uniprocessor system where a single instruction operates on a single data stream at any given time.</a:t>
            </a:r>
          </a:p>
          <a:p>
            <a:r>
              <a:rPr lang="en-US" dirty="0"/>
              <a:t>Often referred to as sequential computers due to their step-by-step processing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Only one Control Unit (CU) and one Processing Unit (PU).</a:t>
            </a:r>
          </a:p>
          <a:p>
            <a:pPr lvl="1"/>
            <a:r>
              <a:rPr lang="en-US" dirty="0"/>
              <a:t>Instructions are processed in a strict, sequential manner.</a:t>
            </a:r>
          </a:p>
          <a:p>
            <a:pPr lvl="1"/>
            <a:r>
              <a:rPr lang="en-US" dirty="0"/>
              <a:t>Primary memory stores both instructions and data.</a:t>
            </a:r>
          </a:p>
          <a:p>
            <a:pPr lvl="1"/>
            <a:r>
              <a:rPr lang="en-US" dirty="0"/>
              <a:t>Processing bottlenecks can occur due to the sequential nature of execution.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4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478E-FA5E-681E-CEFE-DB108567D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DDE7-56DA-3B3B-E1E3-F2B5C842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SISD (Single Instruction, Single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9EFF-5FE4-A277-FA40-BCCBF866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54532" cy="4792151"/>
          </a:xfrm>
        </p:spPr>
        <p:txBody>
          <a:bodyPr>
            <a:normAutofit/>
          </a:bodyPr>
          <a:lstStyle/>
          <a:p>
            <a:r>
              <a:rPr lang="en-US" dirty="0"/>
              <a:t>How It Works: Fetch-Decode-Execute Cycle</a:t>
            </a:r>
          </a:p>
          <a:p>
            <a:r>
              <a:rPr lang="en-US" dirty="0"/>
              <a:t>Use Case: Suited for general-purpose computing, such as word processing, simple calculations, and basic operating systems.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Von Neumann Architecture Based Computers</a:t>
            </a:r>
          </a:p>
          <a:p>
            <a:pPr lvl="2"/>
            <a:r>
              <a:rPr lang="en-US" dirty="0"/>
              <a:t>Intel 8085 Microprocessor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5660F-A0AD-6B45-67DE-D142C1907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591232"/>
            <a:ext cx="3520439" cy="306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039CD-6F8B-9B90-0F47-D2CB8B6B0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963" y="4931443"/>
            <a:ext cx="5682685" cy="12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5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22C9-8378-B773-0D67-356254DC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SIMD (Single Instruction, Multiple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B944-5606-216D-A0BE-29AF5BE2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computing system where a single instruction is executed across multiple data streams simultaneously.</a:t>
            </a:r>
          </a:p>
          <a:p>
            <a:r>
              <a:rPr lang="en-US" dirty="0"/>
              <a:t>Also Known as Vector Processing</a:t>
            </a:r>
          </a:p>
          <a:p>
            <a:r>
              <a:rPr lang="en-US" dirty="0"/>
              <a:t>Enables data-level parallelism, making it efficient for repetitive computations over large datasets</a:t>
            </a:r>
          </a:p>
          <a:p>
            <a:r>
              <a:rPr lang="en-US" dirty="0"/>
              <a:t>Characteristics:</a:t>
            </a:r>
          </a:p>
          <a:p>
            <a:pPr lvl="1"/>
            <a:r>
              <a:rPr lang="en-US" dirty="0"/>
              <a:t>One Control Unit (CU) issues a single instruction to all Processing Units (PUs) simultaneously.</a:t>
            </a:r>
          </a:p>
          <a:p>
            <a:pPr lvl="1"/>
            <a:r>
              <a:rPr lang="en-US" dirty="0"/>
              <a:t>Each Processing Unit works on a separate piece of data from memory.</a:t>
            </a:r>
          </a:p>
          <a:p>
            <a:pPr lvl="1"/>
            <a:r>
              <a:rPr lang="en-US" dirty="0"/>
              <a:t>Operations occur on a lock-step basis: all processors execute the same operation at the same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0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C58D-A70F-8030-5176-3AA2FA02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SIMD (Single Instruction, Multiple Data)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3623-3F83-AEB4-26B2-74AB811D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It Works (Example):</a:t>
            </a:r>
          </a:p>
          <a:p>
            <a:pPr lvl="1"/>
            <a:r>
              <a:rPr lang="en-US" dirty="0"/>
              <a:t>A single instruction, such as ADD, is applied to an entire array.</a:t>
            </a:r>
          </a:p>
          <a:p>
            <a:pPr lvl="1"/>
            <a:r>
              <a:rPr lang="en-US" dirty="0"/>
              <a:t>If an array contains elements [1, 2, 3], SIMD can compute [1+1, 2+1, 3+1] in a single step for multiple processors.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7F85B-36B5-1C90-61AE-1F7062BF5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564" y="3296458"/>
            <a:ext cx="4248150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518FE-EFBE-BDF4-0417-F455AF307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598" y="4019959"/>
            <a:ext cx="4855676" cy="21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0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141</TotalTime>
  <Words>1737</Words>
  <Application>Microsoft Office PowerPoint</Application>
  <PresentationFormat>Widescreen</PresentationFormat>
  <Paragraphs>220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ff4</vt:lpstr>
      <vt:lpstr>Source Sans Pro</vt:lpstr>
      <vt:lpstr>Times New Roman</vt:lpstr>
      <vt:lpstr>Office Theme</vt:lpstr>
      <vt:lpstr>Taxonomies in Computer Architecture: Flynn's and Feng's Classifications</vt:lpstr>
      <vt:lpstr>Introduction</vt:lpstr>
      <vt:lpstr>Flynn’s Classification</vt:lpstr>
      <vt:lpstr>Flynn's Classification/ Flynn’s Taxonomy</vt:lpstr>
      <vt:lpstr>Flynn's Classification</vt:lpstr>
      <vt:lpstr>SISD (Single Instruction, Single Data)</vt:lpstr>
      <vt:lpstr>SISD (Single Instruction, Single Data)</vt:lpstr>
      <vt:lpstr>SIMD (Single Instruction, Multiple Data)</vt:lpstr>
      <vt:lpstr>SIMD (Single Instruction, Multiple Data)</vt:lpstr>
      <vt:lpstr>SIMD (Single Instruction, Multiple Data)</vt:lpstr>
      <vt:lpstr>MISD (Multiple Instruction, Single Data)</vt:lpstr>
      <vt:lpstr>MISD (Multiple Instruction, Single Data)</vt:lpstr>
      <vt:lpstr>MISD (Multiple Instruction, Single Data)</vt:lpstr>
      <vt:lpstr>MIMD (Multiple Instruction, Multiple Data)</vt:lpstr>
      <vt:lpstr>MIMD (Multiple Instruction, Multiple Data)</vt:lpstr>
      <vt:lpstr>MIMD (Multiple Instruction, Multiple Data)</vt:lpstr>
      <vt:lpstr>MIMD (Multiple Instruction, Multiple Data)</vt:lpstr>
      <vt:lpstr>MIMD (Multiple Instruction, Multiple Data)</vt:lpstr>
      <vt:lpstr>Feng’s Classification</vt:lpstr>
      <vt:lpstr>Feng’s Classification</vt:lpstr>
      <vt:lpstr>Feng’s Classification</vt:lpstr>
      <vt:lpstr>Word Serial Bit Serial (WSBS)</vt:lpstr>
      <vt:lpstr>Word Serial Bit Parallel (WSBP)</vt:lpstr>
      <vt:lpstr>Word Parallel Bit Serial (WPBS)</vt:lpstr>
      <vt:lpstr>Word Parallel Bit Parallel (WPBP)</vt:lpstr>
      <vt:lpstr>Feng's Classification</vt:lpstr>
      <vt:lpstr>Flynn’s vs Feng’s Classification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Soujanya Subedi</dc:creator>
  <cp:lastModifiedBy>Soujanya Subedi</cp:lastModifiedBy>
  <cp:revision>6</cp:revision>
  <dcterms:created xsi:type="dcterms:W3CDTF">2024-12-08T06:32:16Z</dcterms:created>
  <dcterms:modified xsi:type="dcterms:W3CDTF">2024-12-08T08:53:47Z</dcterms:modified>
</cp:coreProperties>
</file>