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10287000" cx="18288000"/>
  <p:notesSz cx="6858000" cy="9144000"/>
  <p:embeddedFontLst>
    <p:embeddedFont>
      <p:font typeface="Arimo"/>
      <p:regular r:id="rId31"/>
      <p:bold r:id="rId32"/>
      <p:italic r:id="rId33"/>
      <p:boldItalic r:id="rId34"/>
    </p:embeddedFont>
    <p:embeddedFont>
      <p:font typeface="Lato"/>
      <p:bold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m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rimo-italic.fntdata"/><Relationship Id="rId10" Type="http://schemas.openxmlformats.org/officeDocument/2006/relationships/slide" Target="slides/slide5.xml"/><Relationship Id="rId32" Type="http://schemas.openxmlformats.org/officeDocument/2006/relationships/font" Target="fonts/Arimo-bold.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Arimo-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87" name="Shape 87"/>
        <p:cNvGrpSpPr/>
        <p:nvPr/>
      </p:nvGrpSpPr>
      <p:grpSpPr>
        <a:xfrm>
          <a:off x="0" y="0"/>
          <a:ext cx="0" cy="0"/>
          <a:chOff x="0" y="0"/>
          <a:chExt cx="0" cy="0"/>
        </a:xfrm>
      </p:grpSpPr>
      <p:sp>
        <p:nvSpPr>
          <p:cNvPr id="88" name="Google Shape;88;p13"/>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3">
              <a:alphaModFix/>
            </a:blip>
            <a:stretch>
              <a:fillRect b="0" l="0" r="0" t="0"/>
            </a:stretch>
          </a:blipFill>
          <a:ln>
            <a:noFill/>
          </a:ln>
        </p:spPr>
      </p:sp>
      <p:sp>
        <p:nvSpPr>
          <p:cNvPr id="89" name="Google Shape;89;p13"/>
          <p:cNvSpPr/>
          <p:nvPr/>
        </p:nvSpPr>
        <p:spPr>
          <a:xfrm>
            <a:off x="0" y="7494463"/>
            <a:ext cx="18288000" cy="2792537"/>
          </a:xfrm>
          <a:custGeom>
            <a:rect b="b" l="l" r="r" t="t"/>
            <a:pathLst>
              <a:path extrusionOk="0" h="1018725" w="6671512">
                <a:moveTo>
                  <a:pt x="0" y="0"/>
                </a:moveTo>
                <a:lnTo>
                  <a:pt x="6671512" y="0"/>
                </a:lnTo>
                <a:lnTo>
                  <a:pt x="6671512" y="1018725"/>
                </a:lnTo>
                <a:lnTo>
                  <a:pt x="0" y="1018725"/>
                </a:lnTo>
                <a:close/>
              </a:path>
            </a:pathLst>
          </a:custGeom>
          <a:solidFill>
            <a:srgbClr val="196BDE"/>
          </a:solidFill>
          <a:ln>
            <a:noFill/>
          </a:ln>
        </p:spPr>
      </p:sp>
      <p:sp>
        <p:nvSpPr>
          <p:cNvPr id="90" name="Google Shape;90;p13"/>
          <p:cNvSpPr txBox="1"/>
          <p:nvPr/>
        </p:nvSpPr>
        <p:spPr>
          <a:xfrm>
            <a:off x="1028700" y="3074089"/>
            <a:ext cx="14413764" cy="3028950"/>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i="0" lang="en-US" sz="9999" u="none" cap="none" strike="noStrike">
                <a:solidFill>
                  <a:srgbClr val="2D2D2D"/>
                </a:solidFill>
                <a:latin typeface="Lato"/>
                <a:ea typeface="Lato"/>
                <a:cs typeface="Lato"/>
                <a:sym typeface="Lato"/>
              </a:rPr>
              <a:t>Unit I : Introduction to Parallel Processing</a:t>
            </a:r>
            <a:endParaRPr/>
          </a:p>
        </p:txBody>
      </p:sp>
      <p:sp>
        <p:nvSpPr>
          <p:cNvPr id="91" name="Google Shape;91;p13"/>
          <p:cNvSpPr txBox="1"/>
          <p:nvPr/>
        </p:nvSpPr>
        <p:spPr>
          <a:xfrm>
            <a:off x="1028700" y="1932316"/>
            <a:ext cx="8093157" cy="62298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600" u="none" cap="none" strike="noStrike">
                <a:solidFill>
                  <a:srgbClr val="196BDE"/>
                </a:solidFill>
                <a:latin typeface="Lato"/>
                <a:ea typeface="Lato"/>
                <a:cs typeface="Lato"/>
                <a:sym typeface="Lato"/>
              </a:rPr>
              <a:t>Advanced Computer Architecture</a:t>
            </a:r>
            <a:endParaRPr/>
          </a:p>
        </p:txBody>
      </p:sp>
      <p:sp>
        <p:nvSpPr>
          <p:cNvPr id="92" name="Google Shape;92;p13"/>
          <p:cNvSpPr txBox="1"/>
          <p:nvPr/>
        </p:nvSpPr>
        <p:spPr>
          <a:xfrm>
            <a:off x="6965590" y="7916404"/>
            <a:ext cx="4356820" cy="451534"/>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F9F5F0"/>
                </a:solidFill>
                <a:latin typeface="Lato"/>
                <a:ea typeface="Lato"/>
                <a:cs typeface="Lato"/>
                <a:sym typeface="Lato"/>
              </a:rPr>
              <a:t>2024 December 8 / 15</a:t>
            </a:r>
            <a:endParaRPr/>
          </a:p>
        </p:txBody>
      </p:sp>
      <p:sp>
        <p:nvSpPr>
          <p:cNvPr id="93" name="Google Shape;93;p13"/>
          <p:cNvSpPr txBox="1"/>
          <p:nvPr/>
        </p:nvSpPr>
        <p:spPr>
          <a:xfrm>
            <a:off x="1028700" y="7916404"/>
            <a:ext cx="4356820" cy="4909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F9F5F0"/>
                </a:solidFill>
                <a:latin typeface="Lato"/>
                <a:ea typeface="Lato"/>
                <a:cs typeface="Lato"/>
                <a:sym typeface="Lato"/>
              </a:rPr>
              <a:t>Dr. Roshan Koju</a:t>
            </a:r>
            <a:endParaRPr/>
          </a:p>
        </p:txBody>
      </p:sp>
      <p:sp>
        <p:nvSpPr>
          <p:cNvPr id="94" name="Google Shape;94;p13"/>
          <p:cNvSpPr txBox="1"/>
          <p:nvPr/>
        </p:nvSpPr>
        <p:spPr>
          <a:xfrm>
            <a:off x="6965590" y="8447501"/>
            <a:ext cx="4356820" cy="451534"/>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99" u="none" cap="none" strike="noStrike">
                <a:solidFill>
                  <a:srgbClr val="F9F5F0"/>
                </a:solidFill>
                <a:latin typeface="Lato"/>
                <a:ea typeface="Lato"/>
                <a:cs typeface="Lato"/>
                <a:sym typeface="Lato"/>
              </a:rPr>
              <a:t>Week I &amp; II</a:t>
            </a:r>
            <a:endParaRPr/>
          </a:p>
        </p:txBody>
      </p:sp>
      <p:cxnSp>
        <p:nvCxnSpPr>
          <p:cNvPr id="95" name="Google Shape;95;p13"/>
          <p:cNvCxnSpPr/>
          <p:nvPr/>
        </p:nvCxnSpPr>
        <p:spPr>
          <a:xfrm rot="5400000">
            <a:off x="4393928" y="8758326"/>
            <a:ext cx="3038298" cy="0"/>
          </a:xfrm>
          <a:prstGeom prst="straightConnector1">
            <a:avLst/>
          </a:prstGeom>
          <a:noFill/>
          <a:ln cap="rnd" cmpd="sng" w="76200">
            <a:solidFill>
              <a:srgbClr val="F9F5F0"/>
            </a:solidFill>
            <a:prstDash val="solid"/>
            <a:round/>
            <a:headEnd len="sm" w="sm" type="none"/>
            <a:tailEnd len="sm" w="sm" type="none"/>
          </a:ln>
        </p:spPr>
      </p:cxnSp>
      <p:sp>
        <p:nvSpPr>
          <p:cNvPr id="96" name="Google Shape;9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192" name="Shape 192"/>
        <p:cNvGrpSpPr/>
        <p:nvPr/>
      </p:nvGrpSpPr>
      <p:grpSpPr>
        <a:xfrm>
          <a:off x="0" y="0"/>
          <a:ext cx="0" cy="0"/>
          <a:chOff x="0" y="0"/>
          <a:chExt cx="0" cy="0"/>
        </a:xfrm>
      </p:grpSpPr>
      <p:sp>
        <p:nvSpPr>
          <p:cNvPr id="193" name="Google Shape;193;p22"/>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3">
              <a:alphaModFix/>
            </a:blip>
            <a:stretch>
              <a:fillRect b="0" l="0" r="0" t="0"/>
            </a:stretch>
          </a:blipFill>
          <a:ln>
            <a:noFill/>
          </a:ln>
        </p:spPr>
      </p:sp>
      <p:sp>
        <p:nvSpPr>
          <p:cNvPr id="194" name="Google Shape;194;p22"/>
          <p:cNvSpPr/>
          <p:nvPr/>
        </p:nvSpPr>
        <p:spPr>
          <a:xfrm>
            <a:off x="0" y="8988072"/>
            <a:ext cx="18288000" cy="1298925"/>
          </a:xfrm>
          <a:custGeom>
            <a:rect b="b" l="l" r="r" t="t"/>
            <a:pathLst>
              <a:path extrusionOk="0" h="473852" w="6671512">
                <a:moveTo>
                  <a:pt x="0" y="0"/>
                </a:moveTo>
                <a:lnTo>
                  <a:pt x="6671512" y="0"/>
                </a:lnTo>
                <a:lnTo>
                  <a:pt x="6671512" y="473852"/>
                </a:lnTo>
                <a:lnTo>
                  <a:pt x="0" y="473852"/>
                </a:lnTo>
                <a:close/>
              </a:path>
            </a:pathLst>
          </a:custGeom>
          <a:solidFill>
            <a:srgbClr val="196BDE"/>
          </a:solidFill>
          <a:ln>
            <a:noFill/>
          </a:ln>
        </p:spPr>
      </p:sp>
      <p:sp>
        <p:nvSpPr>
          <p:cNvPr id="195" name="Google Shape;195;p22"/>
          <p:cNvSpPr txBox="1"/>
          <p:nvPr/>
        </p:nvSpPr>
        <p:spPr>
          <a:xfrm>
            <a:off x="0" y="570548"/>
            <a:ext cx="15316200" cy="775533"/>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lang="en-US" sz="4800">
                <a:solidFill>
                  <a:srgbClr val="196BDE"/>
                </a:solidFill>
                <a:latin typeface="Lato"/>
                <a:ea typeface="Lato"/>
                <a:cs typeface="Lato"/>
                <a:sym typeface="Lato"/>
              </a:rPr>
              <a:t>Architectural Classification of Parallel Processing </a:t>
            </a:r>
            <a:endParaRPr/>
          </a:p>
        </p:txBody>
      </p:sp>
      <p:sp>
        <p:nvSpPr>
          <p:cNvPr id="196" name="Google Shape;196;p22"/>
          <p:cNvSpPr txBox="1"/>
          <p:nvPr/>
        </p:nvSpPr>
        <p:spPr>
          <a:xfrm>
            <a:off x="12902480" y="9358771"/>
            <a:ext cx="4356820" cy="451534"/>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1" lang="en-US" sz="2799">
                <a:solidFill>
                  <a:srgbClr val="F9F5F0"/>
                </a:solidFill>
                <a:latin typeface="Lato"/>
                <a:ea typeface="Lato"/>
                <a:cs typeface="Lato"/>
                <a:sym typeface="Lato"/>
              </a:rPr>
              <a:t>10</a:t>
            </a:r>
            <a:endParaRPr/>
          </a:p>
        </p:txBody>
      </p:sp>
      <p:sp>
        <p:nvSpPr>
          <p:cNvPr id="197" name="Google Shape;197;p22"/>
          <p:cNvSpPr txBox="1"/>
          <p:nvPr/>
        </p:nvSpPr>
        <p:spPr>
          <a:xfrm>
            <a:off x="228600" y="1433971"/>
            <a:ext cx="8382000" cy="16927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Massively Parallel Processing (MPP).</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Massively Parallel Processing (MPP) refers to a computing architecture where numerous processors work simultaneously on different parts of a computational task. It is a scalable approach designed to handle large-scale, data-intensive problems, making it a cornerstone of high-performance computing (HPC).</a:t>
            </a:r>
            <a:endParaRPr/>
          </a:p>
        </p:txBody>
      </p:sp>
      <p:pic>
        <p:nvPicPr>
          <p:cNvPr id="198" name="Google Shape;198;p22"/>
          <p:cNvPicPr preferRelativeResize="0"/>
          <p:nvPr/>
        </p:nvPicPr>
        <p:blipFill rotWithShape="1">
          <a:blip r:embed="rId4">
            <a:alphaModFix/>
          </a:blip>
          <a:srcRect b="0" l="0" r="0" t="0"/>
          <a:stretch/>
        </p:blipFill>
        <p:spPr>
          <a:xfrm>
            <a:off x="8610600" y="1664321"/>
            <a:ext cx="9293880" cy="6450979"/>
          </a:xfrm>
          <a:prstGeom prst="rect">
            <a:avLst/>
          </a:prstGeom>
          <a:noFill/>
          <a:ln>
            <a:noFill/>
          </a:ln>
        </p:spPr>
      </p:pic>
      <p:sp>
        <p:nvSpPr>
          <p:cNvPr id="199" name="Google Shape;199;p22"/>
          <p:cNvSpPr txBox="1"/>
          <p:nvPr/>
        </p:nvSpPr>
        <p:spPr>
          <a:xfrm>
            <a:off x="228600" y="3178461"/>
            <a:ext cx="7924800"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 MPP supports shared-nothing Architecture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b) In MPP each processor works on a different part of the task.</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c) Each processor has its own set of disks</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d) Each node is responsible for processing only the rows on its own disk</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e) Scalability is easy by just adding nodes- Horizontal Scaling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f) Usually comes with huge compression ability</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g) MPP processors communicate with each other a messaging interface</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h) In MPP each processor uses its own operating system (OS) and memory. </a:t>
            </a:r>
            <a:endParaRPr/>
          </a:p>
        </p:txBody>
      </p:sp>
      <p:sp>
        <p:nvSpPr>
          <p:cNvPr id="200" name="Google Shape;20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204" name="Shape 204"/>
        <p:cNvGrpSpPr/>
        <p:nvPr/>
      </p:nvGrpSpPr>
      <p:grpSpPr>
        <a:xfrm>
          <a:off x="0" y="0"/>
          <a:ext cx="0" cy="0"/>
          <a:chOff x="0" y="0"/>
          <a:chExt cx="0" cy="0"/>
        </a:xfrm>
      </p:grpSpPr>
      <p:pic>
        <p:nvPicPr>
          <p:cNvPr id="205" name="Google Shape;205;p23"/>
          <p:cNvPicPr preferRelativeResize="0"/>
          <p:nvPr/>
        </p:nvPicPr>
        <p:blipFill rotWithShape="1">
          <a:blip r:embed="rId3">
            <a:alphaModFix/>
          </a:blip>
          <a:srcRect b="0" l="0" r="0" t="0"/>
          <a:stretch/>
        </p:blipFill>
        <p:spPr>
          <a:xfrm>
            <a:off x="12573000" y="2165203"/>
            <a:ext cx="5847501" cy="5560320"/>
          </a:xfrm>
          <a:prstGeom prst="rect">
            <a:avLst/>
          </a:prstGeom>
          <a:noFill/>
          <a:ln>
            <a:noFill/>
          </a:ln>
        </p:spPr>
      </p:pic>
      <p:sp>
        <p:nvSpPr>
          <p:cNvPr id="206" name="Google Shape;206;p23"/>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4">
              <a:alphaModFix/>
            </a:blip>
            <a:stretch>
              <a:fillRect b="0" l="0" r="0" t="0"/>
            </a:stretch>
          </a:blipFill>
          <a:ln>
            <a:noFill/>
          </a:ln>
        </p:spPr>
      </p:sp>
      <p:sp>
        <p:nvSpPr>
          <p:cNvPr id="207" name="Google Shape;207;p23"/>
          <p:cNvSpPr/>
          <p:nvPr/>
        </p:nvSpPr>
        <p:spPr>
          <a:xfrm>
            <a:off x="0" y="8988072"/>
            <a:ext cx="18288000" cy="1298925"/>
          </a:xfrm>
          <a:custGeom>
            <a:rect b="b" l="l" r="r" t="t"/>
            <a:pathLst>
              <a:path extrusionOk="0" h="473852" w="6671512">
                <a:moveTo>
                  <a:pt x="0" y="0"/>
                </a:moveTo>
                <a:lnTo>
                  <a:pt x="6671512" y="0"/>
                </a:lnTo>
                <a:lnTo>
                  <a:pt x="6671512" y="473852"/>
                </a:lnTo>
                <a:lnTo>
                  <a:pt x="0" y="473852"/>
                </a:lnTo>
                <a:close/>
              </a:path>
            </a:pathLst>
          </a:custGeom>
          <a:solidFill>
            <a:srgbClr val="196BDE"/>
          </a:solidFill>
          <a:ln>
            <a:noFill/>
          </a:ln>
        </p:spPr>
      </p:sp>
      <p:sp>
        <p:nvSpPr>
          <p:cNvPr id="208" name="Google Shape;208;p23"/>
          <p:cNvSpPr txBox="1"/>
          <p:nvPr/>
        </p:nvSpPr>
        <p:spPr>
          <a:xfrm>
            <a:off x="0" y="570548"/>
            <a:ext cx="15316200" cy="775533"/>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lang="en-US" sz="4800">
                <a:solidFill>
                  <a:srgbClr val="196BDE"/>
                </a:solidFill>
                <a:latin typeface="Lato"/>
                <a:ea typeface="Lato"/>
                <a:cs typeface="Lato"/>
                <a:sym typeface="Lato"/>
              </a:rPr>
              <a:t>Architectural Classification of Parallel Processing </a:t>
            </a:r>
            <a:endParaRPr/>
          </a:p>
        </p:txBody>
      </p:sp>
      <p:sp>
        <p:nvSpPr>
          <p:cNvPr id="209" name="Google Shape;209;p23"/>
          <p:cNvSpPr txBox="1"/>
          <p:nvPr/>
        </p:nvSpPr>
        <p:spPr>
          <a:xfrm>
            <a:off x="12902480" y="9358771"/>
            <a:ext cx="4356820" cy="451534"/>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1" lang="en-US" sz="2799">
                <a:solidFill>
                  <a:srgbClr val="F9F5F0"/>
                </a:solidFill>
                <a:latin typeface="Lato"/>
                <a:ea typeface="Lato"/>
                <a:cs typeface="Lato"/>
                <a:sym typeface="Lato"/>
              </a:rPr>
              <a:t>11</a:t>
            </a:r>
            <a:endParaRPr/>
          </a:p>
        </p:txBody>
      </p:sp>
      <p:sp>
        <p:nvSpPr>
          <p:cNvPr id="210" name="Google Shape;210;p23"/>
          <p:cNvSpPr txBox="1"/>
          <p:nvPr/>
        </p:nvSpPr>
        <p:spPr>
          <a:xfrm>
            <a:off x="228600" y="1790700"/>
            <a:ext cx="8382000" cy="188885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2000">
                <a:solidFill>
                  <a:srgbClr val="000000"/>
                </a:solidFill>
                <a:latin typeface="Times New Roman"/>
                <a:ea typeface="Times New Roman"/>
                <a:cs typeface="Times New Roman"/>
                <a:sym typeface="Times New Roman"/>
              </a:rPr>
              <a:t>Cluster Computing.</a:t>
            </a:r>
            <a:endParaRPr b="1" sz="2000">
              <a:solidFill>
                <a:srgbClr val="2F5496"/>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chemeClr val="dk1"/>
                </a:solidFill>
                <a:latin typeface="Times New Roman"/>
                <a:ea typeface="Times New Roman"/>
                <a:cs typeface="Times New Roman"/>
                <a:sym typeface="Times New Roman"/>
              </a:rPr>
              <a:t>Cluster computing is a model of computing that involves connecting a group of independent computers, called nodes, to work together as a single system. These nodes collaborate to solve computational problems, providing high performance, scalability, and fault tolerance. It is widely used in fields requiring intensive computations, such as scientific research, data analysis, and financial modeling.</a:t>
            </a:r>
            <a:endParaRPr sz="1600">
              <a:solidFill>
                <a:schemeClr val="dk1"/>
              </a:solidFill>
              <a:latin typeface="Calibri"/>
              <a:ea typeface="Calibri"/>
              <a:cs typeface="Calibri"/>
              <a:sym typeface="Calibri"/>
            </a:endParaRPr>
          </a:p>
        </p:txBody>
      </p:sp>
      <p:sp>
        <p:nvSpPr>
          <p:cNvPr id="211" name="Google Shape;211;p23"/>
          <p:cNvSpPr txBox="1"/>
          <p:nvPr/>
        </p:nvSpPr>
        <p:spPr>
          <a:xfrm>
            <a:off x="262359" y="3644173"/>
            <a:ext cx="6041502" cy="5343899"/>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1800">
                <a:solidFill>
                  <a:schemeClr val="dk1"/>
                </a:solidFill>
                <a:latin typeface="Times New Roman"/>
                <a:ea typeface="Times New Roman"/>
                <a:cs typeface="Times New Roman"/>
                <a:sym typeface="Times New Roman"/>
              </a:rPr>
              <a:t>Architecture of Cluster Computing</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b="1" lang="en-US" sz="1800">
                <a:solidFill>
                  <a:schemeClr val="dk1"/>
                </a:solidFill>
                <a:latin typeface="Times New Roman"/>
                <a:ea typeface="Times New Roman"/>
                <a:cs typeface="Times New Roman"/>
                <a:sym typeface="Times New Roman"/>
              </a:rPr>
              <a:t>Nodes</a:t>
            </a:r>
            <a:endParaRPr sz="1600">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000"/>
              <a:buFont typeface="Noto Sans Symbols"/>
              <a:buChar char="∙"/>
            </a:pPr>
            <a:r>
              <a:rPr lang="en-US" sz="1800">
                <a:solidFill>
                  <a:schemeClr val="dk1"/>
                </a:solidFill>
                <a:latin typeface="Times New Roman"/>
                <a:ea typeface="Times New Roman"/>
                <a:cs typeface="Times New Roman"/>
                <a:sym typeface="Times New Roman"/>
              </a:rPr>
              <a:t>Each node is an individual computer (e.g., PC, server) with its own CPU, memory, and storage.</a:t>
            </a:r>
            <a:endParaRPr sz="1600">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000"/>
              <a:buFont typeface="Noto Sans Symbols"/>
              <a:buChar char="∙"/>
            </a:pPr>
            <a:r>
              <a:rPr lang="en-US" sz="1800">
                <a:solidFill>
                  <a:schemeClr val="dk1"/>
                </a:solidFill>
                <a:latin typeface="Times New Roman"/>
                <a:ea typeface="Times New Roman"/>
                <a:cs typeface="Times New Roman"/>
                <a:sym typeface="Times New Roman"/>
              </a:rPr>
              <a:t>Nodes are typically uniform to ensure consistency in performance.</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b="1" lang="en-US" sz="1800">
                <a:solidFill>
                  <a:schemeClr val="dk1"/>
                </a:solidFill>
                <a:latin typeface="Times New Roman"/>
                <a:ea typeface="Times New Roman"/>
                <a:cs typeface="Times New Roman"/>
                <a:sym typeface="Times New Roman"/>
              </a:rPr>
              <a:t>Interconnection Network</a:t>
            </a:r>
            <a:endParaRPr sz="1600">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000"/>
              <a:buFont typeface="Noto Sans Symbols"/>
              <a:buChar char="∙"/>
            </a:pPr>
            <a:r>
              <a:rPr lang="en-US" sz="1800">
                <a:solidFill>
                  <a:schemeClr val="dk1"/>
                </a:solidFill>
                <a:latin typeface="Times New Roman"/>
                <a:ea typeface="Times New Roman"/>
                <a:cs typeface="Times New Roman"/>
                <a:sym typeface="Times New Roman"/>
              </a:rPr>
              <a:t>Nodes are connected using a high-speed network, such as </a:t>
            </a:r>
            <a:r>
              <a:rPr b="1" lang="en-US" sz="1800">
                <a:solidFill>
                  <a:schemeClr val="dk1"/>
                </a:solidFill>
                <a:latin typeface="Times New Roman"/>
                <a:ea typeface="Times New Roman"/>
                <a:cs typeface="Times New Roman"/>
                <a:sym typeface="Times New Roman"/>
              </a:rPr>
              <a:t>Gigabit Ethernet</a:t>
            </a: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InfiniBand</a:t>
            </a:r>
            <a:r>
              <a:rPr lang="en-US" sz="1800">
                <a:solidFill>
                  <a:schemeClr val="dk1"/>
                </a:solidFill>
                <a:latin typeface="Times New Roman"/>
                <a:ea typeface="Times New Roman"/>
                <a:cs typeface="Times New Roman"/>
                <a:sym typeface="Times New Roman"/>
              </a:rPr>
              <a:t>, or </a:t>
            </a:r>
            <a:r>
              <a:rPr b="1" lang="en-US" sz="1800">
                <a:solidFill>
                  <a:schemeClr val="dk1"/>
                </a:solidFill>
                <a:latin typeface="Times New Roman"/>
                <a:ea typeface="Times New Roman"/>
                <a:cs typeface="Times New Roman"/>
                <a:sym typeface="Times New Roman"/>
              </a:rPr>
              <a:t>Fiber Channel</a:t>
            </a:r>
            <a:r>
              <a:rPr lang="en-US" sz="1800">
                <a:solidFill>
                  <a:schemeClr val="dk1"/>
                </a:solidFill>
                <a:latin typeface="Times New Roman"/>
                <a:ea typeface="Times New Roman"/>
                <a:cs typeface="Times New Roman"/>
                <a:sym typeface="Times New Roman"/>
              </a:rPr>
              <a:t>, to facilitate communication.</a:t>
            </a:r>
            <a:endParaRPr sz="1600">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000"/>
              <a:buFont typeface="Noto Sans Symbols"/>
              <a:buChar char="∙"/>
            </a:pPr>
            <a:r>
              <a:rPr lang="en-US" sz="1800">
                <a:solidFill>
                  <a:schemeClr val="dk1"/>
                </a:solidFill>
                <a:latin typeface="Times New Roman"/>
                <a:ea typeface="Times New Roman"/>
                <a:cs typeface="Times New Roman"/>
                <a:sym typeface="Times New Roman"/>
              </a:rPr>
              <a:t>The network's bandwidth and latency significantly impact the cluster's performance.</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b="1" lang="en-US" sz="1800">
                <a:solidFill>
                  <a:schemeClr val="dk1"/>
                </a:solidFill>
                <a:latin typeface="Times New Roman"/>
                <a:ea typeface="Times New Roman"/>
                <a:cs typeface="Times New Roman"/>
                <a:sym typeface="Times New Roman"/>
              </a:rPr>
              <a:t>Cluster Middleware</a:t>
            </a:r>
            <a:endParaRPr sz="1600">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000"/>
              <a:buFont typeface="Noto Sans Symbols"/>
              <a:buChar char="∙"/>
            </a:pPr>
            <a:r>
              <a:rPr lang="en-US" sz="1800">
                <a:solidFill>
                  <a:schemeClr val="dk1"/>
                </a:solidFill>
                <a:latin typeface="Times New Roman"/>
                <a:ea typeface="Times New Roman"/>
                <a:cs typeface="Times New Roman"/>
                <a:sym typeface="Times New Roman"/>
              </a:rPr>
              <a:t>Software that manages the cluster, enabling coordination and resource allocation.</a:t>
            </a:r>
            <a:endParaRPr sz="1600">
              <a:solidFill>
                <a:schemeClr val="dk1"/>
              </a:solidFill>
              <a:latin typeface="Calibri"/>
              <a:ea typeface="Calibri"/>
              <a:cs typeface="Calibri"/>
              <a:sym typeface="Calibri"/>
            </a:endParaRPr>
          </a:p>
        </p:txBody>
      </p:sp>
      <p:sp>
        <p:nvSpPr>
          <p:cNvPr id="212" name="Google Shape;212;p23"/>
          <p:cNvSpPr txBox="1"/>
          <p:nvPr/>
        </p:nvSpPr>
        <p:spPr>
          <a:xfrm>
            <a:off x="6256441" y="3390900"/>
            <a:ext cx="6678592" cy="524130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1800">
                <a:solidFill>
                  <a:schemeClr val="dk1"/>
                </a:solidFill>
                <a:latin typeface="Times New Roman"/>
                <a:ea typeface="Times New Roman"/>
                <a:cs typeface="Times New Roman"/>
                <a:sym typeface="Times New Roman"/>
              </a:rPr>
              <a:t>Storage System</a:t>
            </a:r>
            <a:endParaRPr sz="1600">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000"/>
              <a:buFont typeface="Noto Sans Symbols"/>
              <a:buChar char="∙"/>
            </a:pPr>
            <a:r>
              <a:rPr lang="en-US" sz="1800">
                <a:solidFill>
                  <a:schemeClr val="dk1"/>
                </a:solidFill>
                <a:latin typeface="Times New Roman"/>
                <a:ea typeface="Times New Roman"/>
                <a:cs typeface="Times New Roman"/>
                <a:sym typeface="Times New Roman"/>
              </a:rPr>
              <a:t>A shared storage system is often used to allow nodes to access the same data.</a:t>
            </a:r>
            <a:endParaRPr sz="1600">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000"/>
              <a:buFont typeface="Noto Sans Symbols"/>
              <a:buChar char="∙"/>
            </a:pPr>
            <a:r>
              <a:rPr lang="en-US" sz="1800">
                <a:solidFill>
                  <a:schemeClr val="dk1"/>
                </a:solidFill>
                <a:latin typeface="Times New Roman"/>
                <a:ea typeface="Times New Roman"/>
                <a:cs typeface="Times New Roman"/>
                <a:sym typeface="Times New Roman"/>
              </a:rPr>
              <a:t>Common systems include </a:t>
            </a:r>
            <a:r>
              <a:rPr b="1" lang="en-US" sz="1800">
                <a:solidFill>
                  <a:schemeClr val="dk1"/>
                </a:solidFill>
                <a:latin typeface="Times New Roman"/>
                <a:ea typeface="Times New Roman"/>
                <a:cs typeface="Times New Roman"/>
                <a:sym typeface="Times New Roman"/>
              </a:rPr>
              <a:t>Network File System (NFS)</a:t>
            </a:r>
            <a:r>
              <a:rPr lang="en-US" sz="1800">
                <a:solidFill>
                  <a:schemeClr val="dk1"/>
                </a:solidFill>
                <a:latin typeface="Times New Roman"/>
                <a:ea typeface="Times New Roman"/>
                <a:cs typeface="Times New Roman"/>
                <a:sym typeface="Times New Roman"/>
              </a:rPr>
              <a:t> and distributed file systems like </a:t>
            </a:r>
            <a:r>
              <a:rPr b="1" lang="en-US" sz="1800">
                <a:solidFill>
                  <a:schemeClr val="dk1"/>
                </a:solidFill>
                <a:latin typeface="Times New Roman"/>
                <a:ea typeface="Times New Roman"/>
                <a:cs typeface="Times New Roman"/>
                <a:sym typeface="Times New Roman"/>
              </a:rPr>
              <a:t>HDFS (Hadoop Distributed File System)</a:t>
            </a:r>
            <a:r>
              <a:rPr lang="en-US" sz="1800">
                <a:solidFill>
                  <a:schemeClr val="dk1"/>
                </a:solidFill>
                <a:latin typeface="Times New Roman"/>
                <a:ea typeface="Times New Roman"/>
                <a:cs typeface="Times New Roman"/>
                <a:sym typeface="Times New Roman"/>
              </a:rPr>
              <a:t>.</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b="1" lang="en-US" sz="1800">
                <a:solidFill>
                  <a:schemeClr val="dk1"/>
                </a:solidFill>
                <a:latin typeface="Times New Roman"/>
                <a:ea typeface="Times New Roman"/>
                <a:cs typeface="Times New Roman"/>
                <a:sym typeface="Times New Roman"/>
              </a:rPr>
              <a:t>Master Node</a:t>
            </a:r>
            <a:endParaRPr sz="1600">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000"/>
              <a:buFont typeface="Noto Sans Symbols"/>
              <a:buChar char="∙"/>
            </a:pPr>
            <a:r>
              <a:rPr lang="en-US" sz="1800">
                <a:solidFill>
                  <a:schemeClr val="dk1"/>
                </a:solidFill>
                <a:latin typeface="Times New Roman"/>
                <a:ea typeface="Times New Roman"/>
                <a:cs typeface="Times New Roman"/>
                <a:sym typeface="Times New Roman"/>
              </a:rPr>
              <a:t>Responsible for scheduling tasks, managing resources, and monitoring the cluster's health.</a:t>
            </a:r>
            <a:endParaRPr sz="1600">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000"/>
              <a:buFont typeface="Noto Sans Symbols"/>
              <a:buChar char="∙"/>
            </a:pPr>
            <a:r>
              <a:rPr lang="en-US" sz="1800">
                <a:solidFill>
                  <a:schemeClr val="dk1"/>
                </a:solidFill>
                <a:latin typeface="Times New Roman"/>
                <a:ea typeface="Times New Roman"/>
                <a:cs typeface="Times New Roman"/>
                <a:sym typeface="Times New Roman"/>
              </a:rPr>
              <a:t>Centralized systems have a single master node, while decentralized systems distribute responsibilities across multiple nodes.</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b="1" lang="en-US" sz="1800">
                <a:solidFill>
                  <a:schemeClr val="dk1"/>
                </a:solidFill>
                <a:latin typeface="Times New Roman"/>
                <a:ea typeface="Times New Roman"/>
                <a:cs typeface="Times New Roman"/>
                <a:sym typeface="Times New Roman"/>
              </a:rPr>
              <a:t>Compute Nodes</a:t>
            </a:r>
            <a:endParaRPr sz="1600">
              <a:solidFill>
                <a:schemeClr val="dk1"/>
              </a:solidFill>
              <a:latin typeface="Calibri"/>
              <a:ea typeface="Calibri"/>
              <a:cs typeface="Calibri"/>
              <a:sym typeface="Calibri"/>
            </a:endParaRPr>
          </a:p>
          <a:p>
            <a:pPr indent="-342900" lvl="0" marL="342900" marR="0" rtl="0" algn="l">
              <a:lnSpc>
                <a:spcPct val="107000"/>
              </a:lnSpc>
              <a:spcBef>
                <a:spcPts val="800"/>
              </a:spcBef>
              <a:spcAft>
                <a:spcPts val="0"/>
              </a:spcAft>
              <a:buClr>
                <a:schemeClr val="dk1"/>
              </a:buClr>
              <a:buSzPts val="1000"/>
              <a:buFont typeface="Noto Sans Symbols"/>
              <a:buChar char="∙"/>
            </a:pPr>
            <a:r>
              <a:rPr lang="en-US" sz="1800">
                <a:solidFill>
                  <a:schemeClr val="dk1"/>
                </a:solidFill>
                <a:latin typeface="Times New Roman"/>
                <a:ea typeface="Times New Roman"/>
                <a:cs typeface="Times New Roman"/>
                <a:sym typeface="Times New Roman"/>
              </a:rPr>
              <a:t>Perform the actual computational tasks assigned by the master node.</a:t>
            </a:r>
            <a:endParaRPr sz="1600">
              <a:solidFill>
                <a:schemeClr val="dk1"/>
              </a:solidFill>
              <a:latin typeface="Calibri"/>
              <a:ea typeface="Calibri"/>
              <a:cs typeface="Calibri"/>
              <a:sym typeface="Calibri"/>
            </a:endParaRPr>
          </a:p>
        </p:txBody>
      </p:sp>
      <p:sp>
        <p:nvSpPr>
          <p:cNvPr id="213" name="Google Shape;21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217" name="Shape 217"/>
        <p:cNvGrpSpPr/>
        <p:nvPr/>
      </p:nvGrpSpPr>
      <p:grpSpPr>
        <a:xfrm>
          <a:off x="0" y="0"/>
          <a:ext cx="0" cy="0"/>
          <a:chOff x="0" y="0"/>
          <a:chExt cx="0" cy="0"/>
        </a:xfrm>
      </p:grpSpPr>
      <p:sp>
        <p:nvSpPr>
          <p:cNvPr id="218" name="Google Shape;218;p24"/>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3">
              <a:alphaModFix/>
            </a:blip>
            <a:stretch>
              <a:fillRect b="0" l="0" r="0" t="0"/>
            </a:stretch>
          </a:blipFill>
          <a:ln>
            <a:noFill/>
          </a:ln>
        </p:spPr>
      </p:sp>
      <p:sp>
        <p:nvSpPr>
          <p:cNvPr id="219" name="Google Shape;219;p24"/>
          <p:cNvSpPr/>
          <p:nvPr/>
        </p:nvSpPr>
        <p:spPr>
          <a:xfrm>
            <a:off x="0" y="8988072"/>
            <a:ext cx="18288000" cy="1298925"/>
          </a:xfrm>
          <a:custGeom>
            <a:rect b="b" l="l" r="r" t="t"/>
            <a:pathLst>
              <a:path extrusionOk="0" h="473852" w="6671512">
                <a:moveTo>
                  <a:pt x="0" y="0"/>
                </a:moveTo>
                <a:lnTo>
                  <a:pt x="6671512" y="0"/>
                </a:lnTo>
                <a:lnTo>
                  <a:pt x="6671512" y="473852"/>
                </a:lnTo>
                <a:lnTo>
                  <a:pt x="0" y="473852"/>
                </a:lnTo>
                <a:close/>
              </a:path>
            </a:pathLst>
          </a:custGeom>
          <a:solidFill>
            <a:srgbClr val="196BDE"/>
          </a:solidFill>
          <a:ln>
            <a:noFill/>
          </a:ln>
        </p:spPr>
      </p:sp>
      <p:sp>
        <p:nvSpPr>
          <p:cNvPr id="220" name="Google Shape;220;p24"/>
          <p:cNvSpPr txBox="1"/>
          <p:nvPr/>
        </p:nvSpPr>
        <p:spPr>
          <a:xfrm>
            <a:off x="0" y="570548"/>
            <a:ext cx="15316200" cy="775533"/>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lang="en-US" sz="4800">
                <a:solidFill>
                  <a:srgbClr val="196BDE"/>
                </a:solidFill>
                <a:latin typeface="Lato"/>
                <a:ea typeface="Lato"/>
                <a:cs typeface="Lato"/>
                <a:sym typeface="Lato"/>
              </a:rPr>
              <a:t>Architectural Classification of Parallel Processing </a:t>
            </a:r>
            <a:endParaRPr/>
          </a:p>
        </p:txBody>
      </p:sp>
      <p:sp>
        <p:nvSpPr>
          <p:cNvPr id="221" name="Google Shape;221;p24"/>
          <p:cNvSpPr txBox="1"/>
          <p:nvPr/>
        </p:nvSpPr>
        <p:spPr>
          <a:xfrm>
            <a:off x="12902480" y="9358771"/>
            <a:ext cx="4356820" cy="451534"/>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1" lang="en-US" sz="2799">
                <a:solidFill>
                  <a:srgbClr val="F9F5F0"/>
                </a:solidFill>
                <a:latin typeface="Lato"/>
                <a:ea typeface="Lato"/>
                <a:cs typeface="Lato"/>
                <a:sym typeface="Lato"/>
              </a:rPr>
              <a:t>12</a:t>
            </a:r>
            <a:endParaRPr/>
          </a:p>
        </p:txBody>
      </p:sp>
      <p:sp>
        <p:nvSpPr>
          <p:cNvPr id="222" name="Google Shape;222;p24"/>
          <p:cNvSpPr txBox="1"/>
          <p:nvPr/>
        </p:nvSpPr>
        <p:spPr>
          <a:xfrm>
            <a:off x="228600" y="1790700"/>
            <a:ext cx="8382000" cy="188885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2000">
                <a:solidFill>
                  <a:srgbClr val="000000"/>
                </a:solidFill>
                <a:latin typeface="Times New Roman"/>
                <a:ea typeface="Times New Roman"/>
                <a:cs typeface="Times New Roman"/>
                <a:sym typeface="Times New Roman"/>
              </a:rPr>
              <a:t>Cluster Computing.</a:t>
            </a:r>
            <a:endParaRPr b="1" sz="2000">
              <a:solidFill>
                <a:srgbClr val="2F5496"/>
              </a:solidFill>
              <a:latin typeface="Calibri"/>
              <a:ea typeface="Calibri"/>
              <a:cs typeface="Calibri"/>
              <a:sym typeface="Calibri"/>
            </a:endParaRPr>
          </a:p>
          <a:p>
            <a:pPr indent="0" lvl="0" marL="0" marR="0" rtl="0" algn="l">
              <a:lnSpc>
                <a:spcPct val="107000"/>
              </a:lnSpc>
              <a:spcBef>
                <a:spcPts val="0"/>
              </a:spcBef>
              <a:spcAft>
                <a:spcPts val="0"/>
              </a:spcAft>
              <a:buNone/>
            </a:pPr>
            <a:r>
              <a:rPr lang="en-US" sz="1800">
                <a:solidFill>
                  <a:schemeClr val="dk1"/>
                </a:solidFill>
                <a:latin typeface="Times New Roman"/>
                <a:ea typeface="Times New Roman"/>
                <a:cs typeface="Times New Roman"/>
                <a:sym typeface="Times New Roman"/>
              </a:rPr>
              <a:t>Cluster computing is a model of computing that involves connecting a group of independent computers, called nodes, to work together as a single system. These nodes collaborate to solve computational problems, providing high performance, scalability, and fault tolerance. It is widely used in fields requiring intensive computations, such as scientific research, data analysis, and financial modeling.</a:t>
            </a:r>
            <a:endParaRPr sz="1600">
              <a:solidFill>
                <a:schemeClr val="dk1"/>
              </a:solidFill>
              <a:latin typeface="Calibri"/>
              <a:ea typeface="Calibri"/>
              <a:cs typeface="Calibri"/>
              <a:sym typeface="Calibri"/>
            </a:endParaRPr>
          </a:p>
        </p:txBody>
      </p:sp>
      <p:pic>
        <p:nvPicPr>
          <p:cNvPr id="223" name="Google Shape;223;p24"/>
          <p:cNvPicPr preferRelativeResize="0"/>
          <p:nvPr/>
        </p:nvPicPr>
        <p:blipFill rotWithShape="1">
          <a:blip r:embed="rId4">
            <a:alphaModFix/>
          </a:blip>
          <a:srcRect b="0" l="0" r="0" t="0"/>
          <a:stretch/>
        </p:blipFill>
        <p:spPr>
          <a:xfrm>
            <a:off x="10645702" y="2324100"/>
            <a:ext cx="7606609" cy="5941320"/>
          </a:xfrm>
          <a:prstGeom prst="rect">
            <a:avLst/>
          </a:prstGeom>
          <a:noFill/>
          <a:ln>
            <a:noFill/>
          </a:ln>
        </p:spPr>
      </p:pic>
      <p:sp>
        <p:nvSpPr>
          <p:cNvPr id="224" name="Google Shape;224;p24"/>
          <p:cNvSpPr txBox="1"/>
          <p:nvPr/>
        </p:nvSpPr>
        <p:spPr>
          <a:xfrm>
            <a:off x="298957" y="3953366"/>
            <a:ext cx="4882643" cy="32693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Classification of Cluster :</a:t>
            </a:r>
            <a:br>
              <a:rPr b="1" lang="en-US" sz="2000">
                <a:solidFill>
                  <a:schemeClr val="dk1"/>
                </a:solidFill>
                <a:latin typeface="Times New Roman"/>
                <a:ea typeface="Times New Roman"/>
                <a:cs typeface="Times New Roman"/>
                <a:sym typeface="Times New Roman"/>
              </a:rPr>
            </a:br>
            <a:r>
              <a:rPr b="1" lang="en-US" sz="20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1. Open Cluster :</a:t>
            </a:r>
            <a:endParaRPr b="1" sz="2000">
              <a:solidFill>
                <a:schemeClr val="dk1"/>
              </a:solidFill>
              <a:latin typeface="Times New Roman"/>
              <a:ea typeface="Times New Roman"/>
              <a:cs typeface="Times New Roman"/>
              <a:sym typeface="Times New Roman"/>
            </a:endParaRPr>
          </a:p>
          <a:p>
            <a:pPr indent="0" lvl="0" marL="0" marR="0" rtl="0" algn="just">
              <a:lnSpc>
                <a:spcPct val="107000"/>
              </a:lnSpc>
              <a:spcBef>
                <a:spcPts val="0"/>
              </a:spcBef>
              <a:spcAft>
                <a:spcPts val="0"/>
              </a:spcAft>
              <a:buNone/>
            </a:pPr>
            <a:r>
              <a:rPr lang="en-US" sz="1800">
                <a:solidFill>
                  <a:schemeClr val="dk1"/>
                </a:solidFill>
                <a:latin typeface="Times New Roman"/>
                <a:ea typeface="Times New Roman"/>
                <a:cs typeface="Times New Roman"/>
                <a:sym typeface="Times New Roman"/>
              </a:rPr>
              <a:t>IPs are needed by every node and those are accessed only through the internet or web. This type of cluster causes enhanced security concerns.</a:t>
            </a:r>
            <a:endParaRPr sz="16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lang="en-US" sz="1800">
                <a:solidFill>
                  <a:schemeClr val="dk1"/>
                </a:solidFill>
                <a:latin typeface="Times New Roman"/>
                <a:ea typeface="Times New Roman"/>
                <a:cs typeface="Times New Roman"/>
                <a:sym typeface="Times New Roman"/>
              </a:rPr>
              <a:t>2. Close Cluster :</a:t>
            </a:r>
            <a:endParaRPr sz="1600">
              <a:solidFill>
                <a:schemeClr val="dk1"/>
              </a:solidFill>
              <a:latin typeface="Calibri"/>
              <a:ea typeface="Calibri"/>
              <a:cs typeface="Calibri"/>
              <a:sym typeface="Calibri"/>
            </a:endParaRPr>
          </a:p>
          <a:p>
            <a:pPr indent="0" lvl="0" marL="0" marR="0" rtl="0" algn="just">
              <a:lnSpc>
                <a:spcPct val="107000"/>
              </a:lnSpc>
              <a:spcBef>
                <a:spcPts val="800"/>
              </a:spcBef>
              <a:spcAft>
                <a:spcPts val="0"/>
              </a:spcAft>
              <a:buNone/>
            </a:pPr>
            <a:r>
              <a:rPr lang="en-US" sz="1800">
                <a:solidFill>
                  <a:schemeClr val="dk1"/>
                </a:solidFill>
                <a:latin typeface="Times New Roman"/>
                <a:ea typeface="Times New Roman"/>
                <a:cs typeface="Times New Roman"/>
                <a:sym typeface="Times New Roman"/>
              </a:rPr>
              <a:t>The nodes are hidden behind the gateway node, and they provide increased protection. They need fewer IP addresses and are good for computational tasks. </a:t>
            </a:r>
            <a:endParaRPr sz="1600">
              <a:solidFill>
                <a:schemeClr val="dk1"/>
              </a:solidFill>
              <a:latin typeface="Calibri"/>
              <a:ea typeface="Calibri"/>
              <a:cs typeface="Calibri"/>
              <a:sym typeface="Calibri"/>
            </a:endParaRPr>
          </a:p>
        </p:txBody>
      </p:sp>
      <p:sp>
        <p:nvSpPr>
          <p:cNvPr id="225" name="Google Shape;225;p24"/>
          <p:cNvSpPr txBox="1"/>
          <p:nvPr/>
        </p:nvSpPr>
        <p:spPr>
          <a:xfrm>
            <a:off x="5257800" y="4124169"/>
            <a:ext cx="5002192" cy="3776418"/>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1800">
                <a:solidFill>
                  <a:schemeClr val="dk1"/>
                </a:solidFill>
                <a:latin typeface="Times New Roman"/>
                <a:ea typeface="Times New Roman"/>
                <a:cs typeface="Times New Roman"/>
                <a:sym typeface="Times New Roman"/>
              </a:rPr>
              <a:t>1. Load-balancing clusters: Workload is distributed across multiple installed servers in the cluster network.</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US" sz="1800">
                <a:solidFill>
                  <a:schemeClr val="dk1"/>
                </a:solidFill>
                <a:latin typeface="Times New Roman"/>
                <a:ea typeface="Times New Roman"/>
                <a:cs typeface="Times New Roman"/>
                <a:sym typeface="Times New Roman"/>
              </a:rPr>
              <a:t>2. High availability (HA) clusters: A collection group that maintains very high Availability. Computers pulled from these systems are considered to be very much reliable and may not face downtime, even possibly in any instance.</a:t>
            </a:r>
            <a:endParaRPr sz="1600">
              <a:solidFill>
                <a:schemeClr val="dk1"/>
              </a:solidFill>
              <a:latin typeface="Calibri"/>
              <a:ea typeface="Calibri"/>
              <a:cs typeface="Calibri"/>
              <a:sym typeface="Calibri"/>
            </a:endParaRPr>
          </a:p>
          <a:p>
            <a:pPr indent="0" lvl="0" marL="0" marR="0" rtl="0" algn="l">
              <a:spcBef>
                <a:spcPts val="800"/>
              </a:spcBef>
              <a:spcAft>
                <a:spcPts val="0"/>
              </a:spcAft>
              <a:buNone/>
            </a:pPr>
            <a:r>
              <a:rPr lang="en-US" sz="1800">
                <a:solidFill>
                  <a:schemeClr val="dk1"/>
                </a:solidFill>
                <a:latin typeface="Times New Roman"/>
                <a:ea typeface="Times New Roman"/>
                <a:cs typeface="Times New Roman"/>
                <a:sym typeface="Times New Roman"/>
              </a:rPr>
              <a:t>3. High-performance (HP) clusters: This computer networking tactic use supercomputers and Cluster computing to resolve complex and highly advanced computation problems</a:t>
            </a:r>
            <a:endParaRPr sz="1800">
              <a:solidFill>
                <a:schemeClr val="dk1"/>
              </a:solidFill>
              <a:latin typeface="Calibri"/>
              <a:ea typeface="Calibri"/>
              <a:cs typeface="Calibri"/>
              <a:sym typeface="Calibri"/>
            </a:endParaRPr>
          </a:p>
        </p:txBody>
      </p:sp>
      <p:sp>
        <p:nvSpPr>
          <p:cNvPr id="226" name="Google Shape;226;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230" name="Shape 230"/>
        <p:cNvGrpSpPr/>
        <p:nvPr/>
      </p:nvGrpSpPr>
      <p:grpSpPr>
        <a:xfrm>
          <a:off x="0" y="0"/>
          <a:ext cx="0" cy="0"/>
          <a:chOff x="0" y="0"/>
          <a:chExt cx="0" cy="0"/>
        </a:xfrm>
      </p:grpSpPr>
      <p:sp>
        <p:nvSpPr>
          <p:cNvPr id="231" name="Google Shape;231;p25"/>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3">
              <a:alphaModFix/>
            </a:blip>
            <a:stretch>
              <a:fillRect b="0" l="0" r="0" t="0"/>
            </a:stretch>
          </a:blipFill>
          <a:ln>
            <a:noFill/>
          </a:ln>
        </p:spPr>
      </p:sp>
      <p:sp>
        <p:nvSpPr>
          <p:cNvPr id="232" name="Google Shape;232;p25"/>
          <p:cNvSpPr/>
          <p:nvPr/>
        </p:nvSpPr>
        <p:spPr>
          <a:xfrm>
            <a:off x="0" y="8988072"/>
            <a:ext cx="18288000" cy="1298925"/>
          </a:xfrm>
          <a:custGeom>
            <a:rect b="b" l="l" r="r" t="t"/>
            <a:pathLst>
              <a:path extrusionOk="0" h="473852" w="6671512">
                <a:moveTo>
                  <a:pt x="0" y="0"/>
                </a:moveTo>
                <a:lnTo>
                  <a:pt x="6671512" y="0"/>
                </a:lnTo>
                <a:lnTo>
                  <a:pt x="6671512" y="473852"/>
                </a:lnTo>
                <a:lnTo>
                  <a:pt x="0" y="473852"/>
                </a:lnTo>
                <a:close/>
              </a:path>
            </a:pathLst>
          </a:custGeom>
          <a:solidFill>
            <a:srgbClr val="196BDE"/>
          </a:solidFill>
          <a:ln>
            <a:noFill/>
          </a:ln>
        </p:spPr>
      </p:sp>
      <p:sp>
        <p:nvSpPr>
          <p:cNvPr id="233" name="Google Shape;233;p25"/>
          <p:cNvSpPr txBox="1"/>
          <p:nvPr/>
        </p:nvSpPr>
        <p:spPr>
          <a:xfrm>
            <a:off x="298957" y="402394"/>
            <a:ext cx="15316200" cy="775533"/>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lang="en-US" sz="4800">
                <a:solidFill>
                  <a:srgbClr val="196BDE"/>
                </a:solidFill>
                <a:latin typeface="Lato"/>
                <a:ea typeface="Lato"/>
                <a:cs typeface="Lato"/>
                <a:sym typeface="Lato"/>
              </a:rPr>
              <a:t>Characteristics of Parallel Algorithms</a:t>
            </a:r>
            <a:endParaRPr/>
          </a:p>
        </p:txBody>
      </p:sp>
      <p:sp>
        <p:nvSpPr>
          <p:cNvPr id="234" name="Google Shape;234;p25"/>
          <p:cNvSpPr txBox="1"/>
          <p:nvPr/>
        </p:nvSpPr>
        <p:spPr>
          <a:xfrm>
            <a:off x="12902480" y="9358771"/>
            <a:ext cx="4356820" cy="451534"/>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1" lang="en-US" sz="2799">
                <a:solidFill>
                  <a:srgbClr val="F9F5F0"/>
                </a:solidFill>
                <a:latin typeface="Lato"/>
                <a:ea typeface="Lato"/>
                <a:cs typeface="Lato"/>
                <a:sym typeface="Lato"/>
              </a:rPr>
              <a:t>13</a:t>
            </a:r>
            <a:endParaRPr/>
          </a:p>
        </p:txBody>
      </p:sp>
      <p:sp>
        <p:nvSpPr>
          <p:cNvPr id="235" name="Google Shape;235;p25"/>
          <p:cNvSpPr txBox="1"/>
          <p:nvPr/>
        </p:nvSpPr>
        <p:spPr>
          <a:xfrm>
            <a:off x="914400" y="1537354"/>
            <a:ext cx="7696200" cy="680263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Calibri"/>
              <a:buAutoNum type="arabicPeriod"/>
            </a:pPr>
            <a:r>
              <a:rPr b="1" lang="en-US" sz="2400">
                <a:solidFill>
                  <a:schemeClr val="dk1"/>
                </a:solidFill>
                <a:latin typeface="Times New Roman"/>
                <a:ea typeface="Times New Roman"/>
                <a:cs typeface="Times New Roman"/>
                <a:sym typeface="Times New Roman"/>
              </a:rPr>
              <a:t>Decomposition and Concurrency:</a:t>
            </a:r>
            <a:endParaRPr sz="2400">
              <a:solidFill>
                <a:schemeClr val="dk1"/>
              </a:solidFill>
              <a:latin typeface="Times New Roman"/>
              <a:ea typeface="Times New Roman"/>
              <a:cs typeface="Times New Roman"/>
              <a:sym typeface="Times New Roman"/>
            </a:endParaRPr>
          </a:p>
          <a:p>
            <a:pPr indent="-285750" lvl="1" marL="742950" marR="0" rtl="0" algn="l">
              <a:lnSpc>
                <a:spcPct val="107000"/>
              </a:lnSpc>
              <a:spcBef>
                <a:spcPts val="0"/>
              </a:spcBef>
              <a:spcAft>
                <a:spcPts val="0"/>
              </a:spcAft>
              <a:buClr>
                <a:schemeClr val="dk1"/>
              </a:buClr>
              <a:buSzPts val="1000"/>
              <a:buFont typeface="Courier New"/>
              <a:buChar char="o"/>
            </a:pPr>
            <a:r>
              <a:rPr b="0" i="0" lang="en-US" sz="2000" u="none" cap="none" strike="noStrike">
                <a:solidFill>
                  <a:schemeClr val="dk1"/>
                </a:solidFill>
                <a:latin typeface="Calibri"/>
                <a:ea typeface="Calibri"/>
                <a:cs typeface="Calibri"/>
                <a:sym typeface="Calibri"/>
              </a:rPr>
              <a:t>Parallel algorithms decompose a problem into smaller tasks that can execute simultaneously. This decomposition can be data-based (data parallelism) or task-based (task parallelism). For example, splitting a matrix multiplication problem into independent sub-matrix operations.</a:t>
            </a:r>
            <a:endParaRPr/>
          </a:p>
          <a:p>
            <a:pPr indent="-342900" lvl="0" marL="342900" marR="0" rtl="0" algn="l">
              <a:spcBef>
                <a:spcPts val="800"/>
              </a:spcBef>
              <a:spcAft>
                <a:spcPts val="0"/>
              </a:spcAft>
              <a:buClr>
                <a:schemeClr val="dk1"/>
              </a:buClr>
              <a:buSzPts val="2400"/>
              <a:buFont typeface="Calibri"/>
              <a:buAutoNum type="arabicPeriod"/>
            </a:pPr>
            <a:r>
              <a:rPr b="1" lang="en-US" sz="2400">
                <a:solidFill>
                  <a:schemeClr val="dk1"/>
                </a:solidFill>
                <a:latin typeface="Times New Roman"/>
                <a:ea typeface="Times New Roman"/>
                <a:cs typeface="Times New Roman"/>
                <a:sym typeface="Times New Roman"/>
              </a:rPr>
              <a:t>Communication:</a:t>
            </a:r>
            <a:endParaRPr sz="2400">
              <a:solidFill>
                <a:schemeClr val="dk1"/>
              </a:solidFill>
              <a:latin typeface="Times New Roman"/>
              <a:ea typeface="Times New Roman"/>
              <a:cs typeface="Times New Roman"/>
              <a:sym typeface="Times New Roman"/>
            </a:endParaRPr>
          </a:p>
          <a:p>
            <a:pPr indent="-285750" lvl="1" marL="742950" marR="0" rtl="0" algn="l">
              <a:lnSpc>
                <a:spcPct val="107000"/>
              </a:lnSpc>
              <a:spcBef>
                <a:spcPts val="0"/>
              </a:spcBef>
              <a:spcAft>
                <a:spcPts val="0"/>
              </a:spcAft>
              <a:buClr>
                <a:schemeClr val="dk1"/>
              </a:buClr>
              <a:buSzPts val="1000"/>
              <a:buFont typeface="Courier New"/>
              <a:buChar char="o"/>
            </a:pPr>
            <a:r>
              <a:rPr b="0" i="0" lang="en-US" sz="2000" u="none" cap="none" strike="noStrike">
                <a:solidFill>
                  <a:schemeClr val="dk1"/>
                </a:solidFill>
                <a:latin typeface="Calibri"/>
                <a:ea typeface="Calibri"/>
                <a:cs typeface="Calibri"/>
                <a:sym typeface="Calibri"/>
              </a:rPr>
              <a:t>Parallel algorithms often require processors to exchange intermediate data during execution. The communication overhead, depending on the architecture (shared or distributed memory), influences the algorithm's efficiency.</a:t>
            </a:r>
            <a:endParaRPr/>
          </a:p>
          <a:p>
            <a:pPr indent="-342900" lvl="0" marL="342900" marR="0" rtl="0" algn="l">
              <a:spcBef>
                <a:spcPts val="800"/>
              </a:spcBef>
              <a:spcAft>
                <a:spcPts val="0"/>
              </a:spcAft>
              <a:buClr>
                <a:schemeClr val="dk1"/>
              </a:buClr>
              <a:buSzPts val="2400"/>
              <a:buFont typeface="Calibri"/>
              <a:buAutoNum type="arabicPeriod"/>
            </a:pPr>
            <a:r>
              <a:rPr b="1" lang="en-US" sz="2400">
                <a:solidFill>
                  <a:schemeClr val="dk1"/>
                </a:solidFill>
                <a:latin typeface="Times New Roman"/>
                <a:ea typeface="Times New Roman"/>
                <a:cs typeface="Times New Roman"/>
                <a:sym typeface="Times New Roman"/>
              </a:rPr>
              <a:t>Synchronization:</a:t>
            </a:r>
            <a:endParaRPr sz="2400">
              <a:solidFill>
                <a:schemeClr val="dk1"/>
              </a:solidFill>
              <a:latin typeface="Times New Roman"/>
              <a:ea typeface="Times New Roman"/>
              <a:cs typeface="Times New Roman"/>
              <a:sym typeface="Times New Roman"/>
            </a:endParaRPr>
          </a:p>
          <a:p>
            <a:pPr indent="-285750" lvl="1" marL="742950" marR="0" rtl="0" algn="l">
              <a:lnSpc>
                <a:spcPct val="107000"/>
              </a:lnSpc>
              <a:spcBef>
                <a:spcPts val="0"/>
              </a:spcBef>
              <a:spcAft>
                <a:spcPts val="0"/>
              </a:spcAft>
              <a:buClr>
                <a:schemeClr val="dk1"/>
              </a:buClr>
              <a:buSzPts val="1000"/>
              <a:buFont typeface="Courier New"/>
              <a:buChar char="o"/>
            </a:pPr>
            <a:r>
              <a:rPr b="0" i="0" lang="en-US" sz="2000" u="none" cap="none" strike="noStrike">
                <a:solidFill>
                  <a:schemeClr val="dk1"/>
                </a:solidFill>
                <a:latin typeface="Calibri"/>
                <a:ea typeface="Calibri"/>
                <a:cs typeface="Calibri"/>
                <a:sym typeface="Calibri"/>
              </a:rPr>
              <a:t>Coordination among processes is crucial to ensure correct execution. Synchronization mechanisms (e.g., locks, barriers) manage dependencies but can introduce delays.</a:t>
            </a:r>
            <a:endParaRPr/>
          </a:p>
          <a:p>
            <a:pPr indent="-342900" lvl="0" marL="342900" marR="0" rtl="0" algn="l">
              <a:spcBef>
                <a:spcPts val="800"/>
              </a:spcBef>
              <a:spcAft>
                <a:spcPts val="0"/>
              </a:spcAft>
              <a:buClr>
                <a:schemeClr val="dk1"/>
              </a:buClr>
              <a:buSzPts val="2400"/>
              <a:buFont typeface="Calibri"/>
              <a:buAutoNum type="arabicPeriod"/>
            </a:pPr>
            <a:r>
              <a:rPr b="1" lang="en-US" sz="2400">
                <a:solidFill>
                  <a:schemeClr val="dk1"/>
                </a:solidFill>
                <a:latin typeface="Times New Roman"/>
                <a:ea typeface="Times New Roman"/>
                <a:cs typeface="Times New Roman"/>
                <a:sym typeface="Times New Roman"/>
              </a:rPr>
              <a:t>Scalability:</a:t>
            </a:r>
            <a:endParaRPr sz="2400">
              <a:solidFill>
                <a:schemeClr val="dk1"/>
              </a:solidFill>
              <a:latin typeface="Times New Roman"/>
              <a:ea typeface="Times New Roman"/>
              <a:cs typeface="Times New Roman"/>
              <a:sym typeface="Times New Roman"/>
            </a:endParaRPr>
          </a:p>
          <a:p>
            <a:pPr indent="-285750" lvl="1" marL="742950" marR="0" rtl="0" algn="l">
              <a:lnSpc>
                <a:spcPct val="107000"/>
              </a:lnSpc>
              <a:spcBef>
                <a:spcPts val="0"/>
              </a:spcBef>
              <a:spcAft>
                <a:spcPts val="0"/>
              </a:spcAft>
              <a:buClr>
                <a:schemeClr val="dk1"/>
              </a:buClr>
              <a:buSzPts val="1000"/>
              <a:buFont typeface="Courier New"/>
              <a:buChar char="o"/>
            </a:pPr>
            <a:r>
              <a:rPr b="0" i="0" lang="en-US" sz="2000" u="none" cap="none" strike="noStrike">
                <a:solidFill>
                  <a:schemeClr val="dk1"/>
                </a:solidFill>
                <a:latin typeface="Calibri"/>
                <a:ea typeface="Calibri"/>
                <a:cs typeface="Calibri"/>
                <a:sym typeface="Calibri"/>
              </a:rPr>
              <a:t>A good parallel algorithm scales efficiently with the number of processors, maintaining or improving performance as more resources are added.</a:t>
            </a:r>
            <a:endParaRPr/>
          </a:p>
        </p:txBody>
      </p:sp>
      <p:sp>
        <p:nvSpPr>
          <p:cNvPr id="236" name="Google Shape;236;p25"/>
          <p:cNvSpPr txBox="1"/>
          <p:nvPr/>
        </p:nvSpPr>
        <p:spPr>
          <a:xfrm>
            <a:off x="8915400" y="1627923"/>
            <a:ext cx="9178724" cy="56137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5. Load Balancing:</a:t>
            </a:r>
            <a:endParaRPr sz="2400">
              <a:solidFill>
                <a:schemeClr val="dk1"/>
              </a:solidFill>
              <a:latin typeface="Times New Roman"/>
              <a:ea typeface="Times New Roman"/>
              <a:cs typeface="Times New Roman"/>
              <a:sym typeface="Times New Roman"/>
            </a:endParaRPr>
          </a:p>
          <a:p>
            <a:pPr indent="-285750" lvl="1" marL="742950" marR="0" rtl="0" algn="l">
              <a:lnSpc>
                <a:spcPct val="107000"/>
              </a:lnSpc>
              <a:spcBef>
                <a:spcPts val="0"/>
              </a:spcBef>
              <a:spcAft>
                <a:spcPts val="0"/>
              </a:spcAft>
              <a:buClr>
                <a:schemeClr val="dk1"/>
              </a:buClr>
              <a:buSzPts val="1000"/>
              <a:buFont typeface="Courier New"/>
              <a:buChar char="o"/>
            </a:pPr>
            <a:r>
              <a:rPr b="0" i="0" lang="en-US" sz="2000" u="none" cap="none" strike="noStrike">
                <a:solidFill>
                  <a:schemeClr val="dk1"/>
                </a:solidFill>
                <a:latin typeface="Calibri"/>
                <a:ea typeface="Calibri"/>
                <a:cs typeface="Calibri"/>
                <a:sym typeface="Calibri"/>
              </a:rPr>
              <a:t>Effective distribution of tasks among processors ensures that no processor remains idle while others are overloaded. Poor load balancing leads to suboptimal performance.</a:t>
            </a:r>
            <a:endParaRPr/>
          </a:p>
          <a:p>
            <a:pPr indent="0" lvl="0" marL="0" marR="0" rtl="0" algn="l">
              <a:lnSpc>
                <a:spcPct val="107000"/>
              </a:lnSpc>
              <a:spcBef>
                <a:spcPts val="800"/>
              </a:spcBef>
              <a:spcAft>
                <a:spcPts val="0"/>
              </a:spcAft>
              <a:buNone/>
            </a:pPr>
            <a:r>
              <a:rPr lang="en-US" sz="2000">
                <a:solidFill>
                  <a:schemeClr val="dk1"/>
                </a:solidFill>
                <a:latin typeface="Calibri"/>
                <a:ea typeface="Calibri"/>
                <a:cs typeface="Calibri"/>
                <a:sym typeface="Calibri"/>
              </a:rPr>
              <a:t>6. </a:t>
            </a:r>
            <a:r>
              <a:rPr b="1" lang="en-US" sz="2400">
                <a:solidFill>
                  <a:schemeClr val="dk1"/>
                </a:solidFill>
                <a:latin typeface="Times New Roman"/>
                <a:ea typeface="Times New Roman"/>
                <a:cs typeface="Times New Roman"/>
                <a:sym typeface="Times New Roman"/>
              </a:rPr>
              <a:t>Fault Tolerance:</a:t>
            </a:r>
            <a:endParaRPr sz="2400">
              <a:solidFill>
                <a:schemeClr val="dk1"/>
              </a:solidFill>
              <a:latin typeface="Times New Roman"/>
              <a:ea typeface="Times New Roman"/>
              <a:cs typeface="Times New Roman"/>
              <a:sym typeface="Times New Roman"/>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2000" u="none" cap="none" strike="noStrike">
                <a:solidFill>
                  <a:schemeClr val="dk1"/>
                </a:solidFill>
                <a:latin typeface="Calibri"/>
                <a:ea typeface="Calibri"/>
                <a:cs typeface="Calibri"/>
                <a:sym typeface="Calibri"/>
              </a:rPr>
              <a:t>Parallel algorithms should handle processor failures gracefully, particularly in distributed systems, ensuring continued execution without significant data loss.</a:t>
            </a:r>
            <a:endParaRPr/>
          </a:p>
          <a:p>
            <a:pPr indent="0" lvl="0" marL="0" marR="0" rtl="0" algn="l">
              <a:spcBef>
                <a:spcPts val="800"/>
              </a:spcBef>
              <a:spcAft>
                <a:spcPts val="0"/>
              </a:spcAft>
              <a:buNone/>
            </a:pPr>
            <a:r>
              <a:rPr b="1" lang="en-US" sz="2400">
                <a:solidFill>
                  <a:schemeClr val="dk1"/>
                </a:solidFill>
                <a:latin typeface="Times New Roman"/>
                <a:ea typeface="Times New Roman"/>
                <a:cs typeface="Times New Roman"/>
                <a:sym typeface="Times New Roman"/>
              </a:rPr>
              <a:t>7. Efficiency and Speedup:</a:t>
            </a:r>
            <a:endParaRPr sz="2400">
              <a:solidFill>
                <a:schemeClr val="dk1"/>
              </a:solidFill>
              <a:latin typeface="Times New Roman"/>
              <a:ea typeface="Times New Roman"/>
              <a:cs typeface="Times New Roman"/>
              <a:sym typeface="Times New Roman"/>
            </a:endParaRPr>
          </a:p>
          <a:p>
            <a:pPr indent="-285750" lvl="1" marL="742950" marR="0" rtl="0" algn="l">
              <a:lnSpc>
                <a:spcPct val="107000"/>
              </a:lnSpc>
              <a:spcBef>
                <a:spcPts val="0"/>
              </a:spcBef>
              <a:spcAft>
                <a:spcPts val="0"/>
              </a:spcAft>
              <a:buClr>
                <a:schemeClr val="dk1"/>
              </a:buClr>
              <a:buSzPts val="1000"/>
              <a:buFont typeface="Courier New"/>
              <a:buChar char="o"/>
            </a:pPr>
            <a:r>
              <a:rPr b="0" i="0" lang="en-US" sz="2000" u="none" cap="none" strike="noStrike">
                <a:solidFill>
                  <a:schemeClr val="dk1"/>
                </a:solidFill>
                <a:latin typeface="Calibri"/>
                <a:ea typeface="Calibri"/>
                <a:cs typeface="Calibri"/>
                <a:sym typeface="Calibri"/>
              </a:rPr>
              <a:t>Efficiency is the ratio of speedup to the number of processors used. Speedup measures how much faster a parallel algorithm is compared to its sequential counterpart. A well-designed parallel algorithm maximizes both.</a:t>
            </a:r>
            <a:endParaRPr/>
          </a:p>
          <a:p>
            <a:pPr indent="0" lvl="0" marL="0" marR="0" rtl="0" algn="l">
              <a:spcBef>
                <a:spcPts val="800"/>
              </a:spcBef>
              <a:spcAft>
                <a:spcPts val="0"/>
              </a:spcAft>
              <a:buNone/>
            </a:pPr>
            <a:r>
              <a:rPr b="1" lang="en-US" sz="2400">
                <a:solidFill>
                  <a:schemeClr val="dk1"/>
                </a:solidFill>
                <a:latin typeface="Times New Roman"/>
                <a:ea typeface="Times New Roman"/>
                <a:cs typeface="Times New Roman"/>
                <a:sym typeface="Times New Roman"/>
              </a:rPr>
              <a:t>8. Overhead:</a:t>
            </a:r>
            <a:endParaRPr sz="2400">
              <a:solidFill>
                <a:schemeClr val="dk1"/>
              </a:solidFill>
              <a:latin typeface="Times New Roman"/>
              <a:ea typeface="Times New Roman"/>
              <a:cs typeface="Times New Roman"/>
              <a:sym typeface="Times New Roman"/>
            </a:endParaRPr>
          </a:p>
          <a:p>
            <a:pPr indent="-285750" lvl="1" marL="742950" marR="0" rtl="0" algn="l">
              <a:lnSpc>
                <a:spcPct val="107000"/>
              </a:lnSpc>
              <a:spcBef>
                <a:spcPts val="0"/>
              </a:spcBef>
              <a:spcAft>
                <a:spcPts val="0"/>
              </a:spcAft>
              <a:buClr>
                <a:schemeClr val="dk1"/>
              </a:buClr>
              <a:buSzPts val="1000"/>
              <a:buFont typeface="Courier New"/>
              <a:buChar char="o"/>
            </a:pPr>
            <a:r>
              <a:rPr b="0" i="0" lang="en-US" sz="2000" u="none" cap="none" strike="noStrike">
                <a:solidFill>
                  <a:schemeClr val="dk1"/>
                </a:solidFill>
                <a:latin typeface="Calibri"/>
                <a:ea typeface="Calibri"/>
                <a:cs typeface="Calibri"/>
                <a:sym typeface="Calibri"/>
              </a:rPr>
              <a:t>Parallel algorithms incur overhead due to communication, synchronization, and data distribution. Minimizing this overhead is crucial for achieving high performance.</a:t>
            </a:r>
            <a:endParaRPr/>
          </a:p>
        </p:txBody>
      </p:sp>
      <p:sp>
        <p:nvSpPr>
          <p:cNvPr id="237" name="Google Shape;23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241" name="Shape 241"/>
        <p:cNvGrpSpPr/>
        <p:nvPr/>
      </p:nvGrpSpPr>
      <p:grpSpPr>
        <a:xfrm>
          <a:off x="0" y="0"/>
          <a:ext cx="0" cy="0"/>
          <a:chOff x="0" y="0"/>
          <a:chExt cx="0" cy="0"/>
        </a:xfrm>
      </p:grpSpPr>
      <p:sp>
        <p:nvSpPr>
          <p:cNvPr id="242" name="Google Shape;242;p26"/>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3">
              <a:alphaModFix/>
            </a:blip>
            <a:stretch>
              <a:fillRect b="0" l="0" r="0" t="0"/>
            </a:stretch>
          </a:blipFill>
          <a:ln>
            <a:noFill/>
          </a:ln>
        </p:spPr>
      </p:sp>
      <p:sp>
        <p:nvSpPr>
          <p:cNvPr id="243" name="Google Shape;243;p26"/>
          <p:cNvSpPr/>
          <p:nvPr/>
        </p:nvSpPr>
        <p:spPr>
          <a:xfrm>
            <a:off x="0" y="8988072"/>
            <a:ext cx="18288000" cy="1298925"/>
          </a:xfrm>
          <a:custGeom>
            <a:rect b="b" l="l" r="r" t="t"/>
            <a:pathLst>
              <a:path extrusionOk="0" h="473852" w="6671512">
                <a:moveTo>
                  <a:pt x="0" y="0"/>
                </a:moveTo>
                <a:lnTo>
                  <a:pt x="6671512" y="0"/>
                </a:lnTo>
                <a:lnTo>
                  <a:pt x="6671512" y="473852"/>
                </a:lnTo>
                <a:lnTo>
                  <a:pt x="0" y="473852"/>
                </a:lnTo>
                <a:close/>
              </a:path>
            </a:pathLst>
          </a:custGeom>
          <a:solidFill>
            <a:srgbClr val="196BDE"/>
          </a:solidFill>
          <a:ln>
            <a:noFill/>
          </a:ln>
        </p:spPr>
      </p:sp>
      <p:sp>
        <p:nvSpPr>
          <p:cNvPr id="244" name="Google Shape;244;p26"/>
          <p:cNvSpPr txBox="1"/>
          <p:nvPr/>
        </p:nvSpPr>
        <p:spPr>
          <a:xfrm>
            <a:off x="298957" y="402394"/>
            <a:ext cx="15316200" cy="775533"/>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lang="en-US" sz="4800">
                <a:solidFill>
                  <a:srgbClr val="196BDE"/>
                </a:solidFill>
                <a:latin typeface="Lato"/>
                <a:ea typeface="Lato"/>
                <a:cs typeface="Lato"/>
                <a:sym typeface="Lato"/>
              </a:rPr>
              <a:t>Parallel Programming Techniques </a:t>
            </a:r>
            <a:endParaRPr/>
          </a:p>
        </p:txBody>
      </p:sp>
      <p:sp>
        <p:nvSpPr>
          <p:cNvPr id="245" name="Google Shape;245;p26"/>
          <p:cNvSpPr txBox="1"/>
          <p:nvPr/>
        </p:nvSpPr>
        <p:spPr>
          <a:xfrm>
            <a:off x="12902480" y="9358771"/>
            <a:ext cx="4356820" cy="451534"/>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1" lang="en-US" sz="2799">
                <a:solidFill>
                  <a:srgbClr val="F9F5F0"/>
                </a:solidFill>
                <a:latin typeface="Lato"/>
                <a:ea typeface="Lato"/>
                <a:cs typeface="Lato"/>
                <a:sym typeface="Lato"/>
              </a:rPr>
              <a:t>14</a:t>
            </a:r>
            <a:endParaRPr/>
          </a:p>
        </p:txBody>
      </p:sp>
      <p:sp>
        <p:nvSpPr>
          <p:cNvPr id="246" name="Google Shape;246;p26"/>
          <p:cNvSpPr txBox="1"/>
          <p:nvPr/>
        </p:nvSpPr>
        <p:spPr>
          <a:xfrm>
            <a:off x="298957" y="1352688"/>
            <a:ext cx="57970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Task Decomposition Techniques</a:t>
            </a:r>
            <a:endParaRPr/>
          </a:p>
        </p:txBody>
      </p:sp>
      <p:sp>
        <p:nvSpPr>
          <p:cNvPr id="247" name="Google Shape;247;p26"/>
          <p:cNvSpPr txBox="1"/>
          <p:nvPr/>
        </p:nvSpPr>
        <p:spPr>
          <a:xfrm>
            <a:off x="271949" y="1722020"/>
            <a:ext cx="666225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Task decomposition (also known as functional decomposition) divides a problem into distinct tasks, each representing a functional operation that can be executed concurrently</a:t>
            </a:r>
            <a:endParaRPr sz="1800">
              <a:solidFill>
                <a:schemeClr val="dk1"/>
              </a:solidFill>
              <a:latin typeface="Calibri"/>
              <a:ea typeface="Calibri"/>
              <a:cs typeface="Calibri"/>
              <a:sym typeface="Calibri"/>
            </a:endParaRPr>
          </a:p>
        </p:txBody>
      </p:sp>
      <p:sp>
        <p:nvSpPr>
          <p:cNvPr id="248" name="Google Shape;248;p26"/>
          <p:cNvSpPr txBox="1"/>
          <p:nvPr/>
        </p:nvSpPr>
        <p:spPr>
          <a:xfrm>
            <a:off x="457200" y="2781300"/>
            <a:ext cx="9178724" cy="35786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Key Features</a:t>
            </a:r>
            <a:r>
              <a:rPr lang="en-US" sz="2000">
                <a:solidFill>
                  <a:schemeClr val="dk1"/>
                </a:solidFill>
                <a:latin typeface="Times New Roman"/>
                <a:ea typeface="Times New Roman"/>
                <a:cs typeface="Times New Roman"/>
                <a:sym typeface="Times New Roman"/>
              </a:rPr>
              <a:t>:</a:t>
            </a:r>
            <a:endParaRPr/>
          </a:p>
          <a:p>
            <a:pPr indent="-342900" lvl="0" marL="342900" marR="0" rtl="0" algn="l">
              <a:lnSpc>
                <a:spcPct val="107000"/>
              </a:lnSpc>
              <a:spcBef>
                <a:spcPts val="0"/>
              </a:spcBef>
              <a:spcAft>
                <a:spcPts val="0"/>
              </a:spcAft>
              <a:buClr>
                <a:schemeClr val="dk1"/>
              </a:buClr>
              <a:buSzPts val="1000"/>
              <a:buFont typeface="Noto Sans Symbols"/>
              <a:buChar char="∙"/>
            </a:pPr>
            <a:r>
              <a:rPr lang="en-US" sz="1800">
                <a:solidFill>
                  <a:schemeClr val="dk1"/>
                </a:solidFill>
                <a:latin typeface="Calibri"/>
                <a:ea typeface="Calibri"/>
                <a:cs typeface="Calibri"/>
                <a:sym typeface="Calibri"/>
              </a:rPr>
              <a:t>Tasks may have varying computational workloads.</a:t>
            </a:r>
            <a:endParaRPr/>
          </a:p>
          <a:p>
            <a:pPr indent="-342900" lvl="0" marL="342900" marR="0" rtl="0" algn="l">
              <a:lnSpc>
                <a:spcPct val="107000"/>
              </a:lnSpc>
              <a:spcBef>
                <a:spcPts val="800"/>
              </a:spcBef>
              <a:spcAft>
                <a:spcPts val="0"/>
              </a:spcAft>
              <a:buClr>
                <a:schemeClr val="dk1"/>
              </a:buClr>
              <a:buSzPts val="1000"/>
              <a:buFont typeface="Noto Sans Symbols"/>
              <a:buChar char="∙"/>
            </a:pPr>
            <a:r>
              <a:rPr lang="en-US" sz="1800">
                <a:solidFill>
                  <a:schemeClr val="dk1"/>
                </a:solidFill>
                <a:latin typeface="Calibri"/>
                <a:ea typeface="Calibri"/>
                <a:cs typeface="Calibri"/>
                <a:sym typeface="Calibri"/>
              </a:rPr>
              <a:t>Task dependencies determine execution order.</a:t>
            </a:r>
            <a:endParaRPr/>
          </a:p>
          <a:p>
            <a:pPr indent="-342900" lvl="0" marL="342900" marR="0" rtl="0" algn="l">
              <a:lnSpc>
                <a:spcPct val="107000"/>
              </a:lnSpc>
              <a:spcBef>
                <a:spcPts val="800"/>
              </a:spcBef>
              <a:spcAft>
                <a:spcPts val="0"/>
              </a:spcAft>
              <a:buClr>
                <a:schemeClr val="dk1"/>
              </a:buClr>
              <a:buSzPts val="1000"/>
              <a:buFont typeface="Noto Sans Symbols"/>
              <a:buChar char="∙"/>
            </a:pPr>
            <a:r>
              <a:rPr lang="en-US" sz="1800">
                <a:solidFill>
                  <a:schemeClr val="dk1"/>
                </a:solidFill>
                <a:latin typeface="Calibri"/>
                <a:ea typeface="Calibri"/>
                <a:cs typeface="Calibri"/>
                <a:sym typeface="Calibri"/>
              </a:rPr>
              <a:t>Typically used when tasks involve distinct processes (e.g., data fetching, processing, visualization).</a:t>
            </a:r>
            <a:endParaRPr/>
          </a:p>
          <a:p>
            <a:pPr indent="0" lvl="0" marL="0" marR="0" rtl="0" algn="l">
              <a:spcBef>
                <a:spcPts val="800"/>
              </a:spcBef>
              <a:spcAft>
                <a:spcPts val="0"/>
              </a:spcAft>
              <a:buNone/>
            </a:pPr>
            <a:r>
              <a:rPr b="1" lang="en-US" sz="2000">
                <a:solidFill>
                  <a:schemeClr val="dk1"/>
                </a:solidFill>
                <a:latin typeface="Times New Roman"/>
                <a:ea typeface="Times New Roman"/>
                <a:cs typeface="Times New Roman"/>
                <a:sym typeface="Times New Roman"/>
              </a:rPr>
              <a:t>Steps in Task Decomposition</a:t>
            </a:r>
            <a:r>
              <a:rPr lang="en-US" sz="2000">
                <a:solidFill>
                  <a:schemeClr val="dk1"/>
                </a:solidFill>
                <a:latin typeface="Times New Roman"/>
                <a:ea typeface="Times New Roman"/>
                <a:cs typeface="Times New Roman"/>
                <a:sym typeface="Times New Roman"/>
              </a:rPr>
              <a:t>:</a:t>
            </a:r>
            <a:endParaRPr/>
          </a:p>
          <a:p>
            <a:pPr indent="-342900" lvl="0" marL="342900" marR="0" rtl="0" algn="l">
              <a:lnSpc>
                <a:spcPct val="107000"/>
              </a:lnSpc>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Identify Tasks</a:t>
            </a:r>
            <a:r>
              <a:rPr lang="en-US" sz="1800">
                <a:solidFill>
                  <a:schemeClr val="dk1"/>
                </a:solidFill>
                <a:latin typeface="Calibri"/>
                <a:ea typeface="Calibri"/>
                <a:cs typeface="Calibri"/>
                <a:sym typeface="Calibri"/>
              </a:rPr>
              <a:t>: Break the application into logically distinct operations.</a:t>
            </a:r>
            <a:endParaRPr/>
          </a:p>
          <a:p>
            <a:pPr indent="-342900" lvl="0" marL="342900" marR="0" rtl="0" algn="l">
              <a:lnSpc>
                <a:spcPct val="107000"/>
              </a:lnSpc>
              <a:spcBef>
                <a:spcPts val="80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Analyze Dependencies</a:t>
            </a:r>
            <a:r>
              <a:rPr lang="en-US" sz="1800">
                <a:solidFill>
                  <a:schemeClr val="dk1"/>
                </a:solidFill>
                <a:latin typeface="Calibri"/>
                <a:ea typeface="Calibri"/>
                <a:cs typeface="Calibri"/>
                <a:sym typeface="Calibri"/>
              </a:rPr>
              <a:t>: Determine dependencies among tasks to avoid conflicts.</a:t>
            </a:r>
            <a:endParaRPr/>
          </a:p>
          <a:p>
            <a:pPr indent="-342900" lvl="0" marL="342900" marR="0" rtl="0" algn="l">
              <a:lnSpc>
                <a:spcPct val="107000"/>
              </a:lnSpc>
              <a:spcBef>
                <a:spcPts val="80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Assign Tasks to Processes</a:t>
            </a:r>
            <a:r>
              <a:rPr lang="en-US" sz="1800">
                <a:solidFill>
                  <a:schemeClr val="dk1"/>
                </a:solidFill>
                <a:latin typeface="Calibri"/>
                <a:ea typeface="Calibri"/>
                <a:cs typeface="Calibri"/>
                <a:sym typeface="Calibri"/>
              </a:rPr>
              <a:t>: Allocate tasks to processors or threads based on their dependencies and workload.</a:t>
            </a:r>
            <a:endParaRPr/>
          </a:p>
        </p:txBody>
      </p:sp>
      <p:pic>
        <p:nvPicPr>
          <p:cNvPr id="249" name="Google Shape;249;p26"/>
          <p:cNvPicPr preferRelativeResize="0"/>
          <p:nvPr/>
        </p:nvPicPr>
        <p:blipFill rotWithShape="1">
          <a:blip r:embed="rId4">
            <a:alphaModFix/>
          </a:blip>
          <a:srcRect b="0" l="0" r="0" t="0"/>
          <a:stretch/>
        </p:blipFill>
        <p:spPr>
          <a:xfrm>
            <a:off x="9920707" y="2019300"/>
            <a:ext cx="7338593" cy="4896423"/>
          </a:xfrm>
          <a:prstGeom prst="rect">
            <a:avLst/>
          </a:prstGeom>
          <a:noFill/>
          <a:ln>
            <a:noFill/>
          </a:ln>
        </p:spPr>
      </p:pic>
      <p:sp>
        <p:nvSpPr>
          <p:cNvPr id="250" name="Google Shape;250;p26"/>
          <p:cNvSpPr txBox="1"/>
          <p:nvPr/>
        </p:nvSpPr>
        <p:spPr>
          <a:xfrm>
            <a:off x="599592" y="6582285"/>
            <a:ext cx="9178724" cy="24014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Example</a:t>
            </a:r>
            <a:r>
              <a:rPr lang="en-US" sz="2400">
                <a:solidFill>
                  <a:schemeClr val="dk1"/>
                </a:solidFill>
                <a:latin typeface="Times New Roman"/>
                <a:ea typeface="Times New Roman"/>
                <a:cs typeface="Times New Roman"/>
                <a:sym typeface="Times New Roman"/>
              </a:rPr>
              <a:t>:</a:t>
            </a:r>
            <a:endParaRPr/>
          </a:p>
          <a:p>
            <a:pPr indent="-342900" lvl="0" marL="342900" marR="0" rtl="0" algn="l">
              <a:lnSpc>
                <a:spcPct val="107000"/>
              </a:lnSpc>
              <a:spcBef>
                <a:spcPts val="0"/>
              </a:spcBef>
              <a:spcAft>
                <a:spcPts val="0"/>
              </a:spcAft>
              <a:buClr>
                <a:schemeClr val="dk1"/>
              </a:buClr>
              <a:buSzPts val="1000"/>
              <a:buFont typeface="Noto Sans Symbols"/>
              <a:buChar char="∙"/>
            </a:pPr>
            <a:r>
              <a:rPr lang="en-US" sz="2000">
                <a:solidFill>
                  <a:schemeClr val="dk1"/>
                </a:solidFill>
                <a:latin typeface="Calibri"/>
                <a:ea typeface="Calibri"/>
                <a:cs typeface="Calibri"/>
                <a:sym typeface="Calibri"/>
              </a:rPr>
              <a:t>In a weather simulation application:</a:t>
            </a:r>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2000" u="none" cap="none" strike="noStrike">
                <a:solidFill>
                  <a:schemeClr val="dk1"/>
                </a:solidFill>
                <a:latin typeface="Calibri"/>
                <a:ea typeface="Calibri"/>
                <a:cs typeface="Calibri"/>
                <a:sym typeface="Calibri"/>
              </a:rPr>
              <a:t>Task 1: Fetch weather data from sensors.</a:t>
            </a:r>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2000" u="none" cap="none" strike="noStrike">
                <a:solidFill>
                  <a:schemeClr val="dk1"/>
                </a:solidFill>
                <a:latin typeface="Calibri"/>
                <a:ea typeface="Calibri"/>
                <a:cs typeface="Calibri"/>
                <a:sym typeface="Calibri"/>
              </a:rPr>
              <a:t>Task 2: Process the fetched data using a mathematical model.</a:t>
            </a:r>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2000" u="none" cap="none" strike="noStrike">
                <a:solidFill>
                  <a:schemeClr val="dk1"/>
                </a:solidFill>
                <a:latin typeface="Calibri"/>
                <a:ea typeface="Calibri"/>
                <a:cs typeface="Calibri"/>
                <a:sym typeface="Calibri"/>
              </a:rPr>
              <a:t>Task 3: Visualize the results for end users.</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Each task can run in parallel, provided proper synchronization</a:t>
            </a:r>
            <a:r>
              <a:rPr b="0" i="0" lang="en-US" sz="1100" u="none" cap="none" strike="noStrike">
                <a:solidFill>
                  <a:schemeClr val="dk1"/>
                </a:solidFill>
                <a:latin typeface="Calibri"/>
                <a:ea typeface="Calibri"/>
                <a:cs typeface="Calibri"/>
                <a:sym typeface="Calibri"/>
              </a:rPr>
              <a:t>.</a:t>
            </a:r>
            <a:endParaRPr/>
          </a:p>
        </p:txBody>
      </p:sp>
      <p:sp>
        <p:nvSpPr>
          <p:cNvPr id="251" name="Google Shape;251;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255" name="Shape 255"/>
        <p:cNvGrpSpPr/>
        <p:nvPr/>
      </p:nvGrpSpPr>
      <p:grpSpPr>
        <a:xfrm>
          <a:off x="0" y="0"/>
          <a:ext cx="0" cy="0"/>
          <a:chOff x="0" y="0"/>
          <a:chExt cx="0" cy="0"/>
        </a:xfrm>
      </p:grpSpPr>
      <p:sp>
        <p:nvSpPr>
          <p:cNvPr id="256" name="Google Shape;256;p27"/>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3">
              <a:alphaModFix/>
            </a:blip>
            <a:stretch>
              <a:fillRect b="0" l="0" r="0" t="0"/>
            </a:stretch>
          </a:blipFill>
          <a:ln>
            <a:noFill/>
          </a:ln>
        </p:spPr>
      </p:sp>
      <p:sp>
        <p:nvSpPr>
          <p:cNvPr id="257" name="Google Shape;257;p27"/>
          <p:cNvSpPr/>
          <p:nvPr/>
        </p:nvSpPr>
        <p:spPr>
          <a:xfrm>
            <a:off x="0" y="8988072"/>
            <a:ext cx="18288000" cy="1298925"/>
          </a:xfrm>
          <a:custGeom>
            <a:rect b="b" l="l" r="r" t="t"/>
            <a:pathLst>
              <a:path extrusionOk="0" h="473852" w="6671512">
                <a:moveTo>
                  <a:pt x="0" y="0"/>
                </a:moveTo>
                <a:lnTo>
                  <a:pt x="6671512" y="0"/>
                </a:lnTo>
                <a:lnTo>
                  <a:pt x="6671512" y="473852"/>
                </a:lnTo>
                <a:lnTo>
                  <a:pt x="0" y="473852"/>
                </a:lnTo>
                <a:close/>
              </a:path>
            </a:pathLst>
          </a:custGeom>
          <a:solidFill>
            <a:srgbClr val="196BDE"/>
          </a:solidFill>
          <a:ln>
            <a:noFill/>
          </a:ln>
        </p:spPr>
      </p:sp>
      <p:sp>
        <p:nvSpPr>
          <p:cNvPr id="258" name="Google Shape;258;p27"/>
          <p:cNvSpPr txBox="1"/>
          <p:nvPr/>
        </p:nvSpPr>
        <p:spPr>
          <a:xfrm>
            <a:off x="298957" y="402394"/>
            <a:ext cx="15316200" cy="775533"/>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lang="en-US" sz="4800">
                <a:solidFill>
                  <a:srgbClr val="196BDE"/>
                </a:solidFill>
                <a:latin typeface="Lato"/>
                <a:ea typeface="Lato"/>
                <a:cs typeface="Lato"/>
                <a:sym typeface="Lato"/>
              </a:rPr>
              <a:t>Parallel Programming Techniques </a:t>
            </a:r>
            <a:endParaRPr/>
          </a:p>
        </p:txBody>
      </p:sp>
      <p:sp>
        <p:nvSpPr>
          <p:cNvPr id="259" name="Google Shape;259;p27"/>
          <p:cNvSpPr txBox="1"/>
          <p:nvPr/>
        </p:nvSpPr>
        <p:spPr>
          <a:xfrm>
            <a:off x="12902480" y="9358771"/>
            <a:ext cx="4356820" cy="451534"/>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1" lang="en-US" sz="2799">
                <a:solidFill>
                  <a:srgbClr val="F9F5F0"/>
                </a:solidFill>
                <a:latin typeface="Lato"/>
                <a:ea typeface="Lato"/>
                <a:cs typeface="Lato"/>
                <a:sym typeface="Lato"/>
              </a:rPr>
              <a:t>15</a:t>
            </a:r>
            <a:endParaRPr/>
          </a:p>
        </p:txBody>
      </p:sp>
      <p:sp>
        <p:nvSpPr>
          <p:cNvPr id="260" name="Google Shape;260;p27"/>
          <p:cNvSpPr txBox="1"/>
          <p:nvPr/>
        </p:nvSpPr>
        <p:spPr>
          <a:xfrm>
            <a:off x="298957" y="1352688"/>
            <a:ext cx="57970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Data Decomposition Techniques</a:t>
            </a:r>
            <a:endParaRPr/>
          </a:p>
        </p:txBody>
      </p:sp>
      <p:sp>
        <p:nvSpPr>
          <p:cNvPr id="261" name="Google Shape;261;p27"/>
          <p:cNvSpPr txBox="1"/>
          <p:nvPr/>
        </p:nvSpPr>
        <p:spPr>
          <a:xfrm>
            <a:off x="271949" y="1722020"/>
            <a:ext cx="666225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Data decomposition (or data partitioning) divides the data into smaller chunks that can be processed simultaneously by different processing units.</a:t>
            </a:r>
            <a:endParaRPr/>
          </a:p>
        </p:txBody>
      </p:sp>
      <p:sp>
        <p:nvSpPr>
          <p:cNvPr id="262" name="Google Shape;262;p27"/>
          <p:cNvSpPr txBox="1"/>
          <p:nvPr/>
        </p:nvSpPr>
        <p:spPr>
          <a:xfrm>
            <a:off x="271949" y="2677194"/>
            <a:ext cx="8491051" cy="41208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a:solidFill>
                  <a:schemeClr val="dk1"/>
                </a:solidFill>
                <a:latin typeface="Times New Roman"/>
                <a:ea typeface="Times New Roman"/>
                <a:cs typeface="Times New Roman"/>
                <a:sym typeface="Times New Roman"/>
              </a:rPr>
              <a:t>Key Features</a:t>
            </a:r>
            <a:r>
              <a:rPr lang="en-US" sz="1700">
                <a:solidFill>
                  <a:schemeClr val="dk1"/>
                </a:solidFill>
                <a:latin typeface="Times New Roman"/>
                <a:ea typeface="Times New Roman"/>
                <a:cs typeface="Times New Roman"/>
                <a:sym typeface="Times New Roman"/>
              </a:rPr>
              <a:t>:</a:t>
            </a:r>
            <a:endParaRPr/>
          </a:p>
          <a:p>
            <a:pPr indent="-342900" lvl="0" marL="342900" marR="0" rtl="0" algn="l">
              <a:lnSpc>
                <a:spcPct val="107000"/>
              </a:lnSpc>
              <a:spcBef>
                <a:spcPts val="0"/>
              </a:spcBef>
              <a:spcAft>
                <a:spcPts val="0"/>
              </a:spcAft>
              <a:buClr>
                <a:schemeClr val="dk1"/>
              </a:buClr>
              <a:buSzPts val="1000"/>
              <a:buFont typeface="Noto Sans Symbols"/>
              <a:buChar char="∙"/>
            </a:pPr>
            <a:r>
              <a:rPr lang="en-US" sz="1700">
                <a:solidFill>
                  <a:schemeClr val="dk1"/>
                </a:solidFill>
                <a:latin typeface="Calibri"/>
                <a:ea typeface="Calibri"/>
                <a:cs typeface="Calibri"/>
                <a:sym typeface="Calibri"/>
              </a:rPr>
              <a:t>Best suited for problems where the same operations are performed on different subsets of data.</a:t>
            </a:r>
            <a:endParaRPr/>
          </a:p>
          <a:p>
            <a:pPr indent="-342900" lvl="0" marL="342900" marR="0" rtl="0" algn="l">
              <a:lnSpc>
                <a:spcPct val="107000"/>
              </a:lnSpc>
              <a:spcBef>
                <a:spcPts val="800"/>
              </a:spcBef>
              <a:spcAft>
                <a:spcPts val="0"/>
              </a:spcAft>
              <a:buClr>
                <a:schemeClr val="dk1"/>
              </a:buClr>
              <a:buSzPts val="1000"/>
              <a:buFont typeface="Noto Sans Symbols"/>
              <a:buChar char="∙"/>
            </a:pPr>
            <a:r>
              <a:rPr lang="en-US" sz="1700">
                <a:solidFill>
                  <a:schemeClr val="dk1"/>
                </a:solidFill>
                <a:latin typeface="Calibri"/>
                <a:ea typeface="Calibri"/>
                <a:cs typeface="Calibri"/>
                <a:sym typeface="Calibri"/>
              </a:rPr>
              <a:t>Improves scalability and efficiency in data-intensive tasks.</a:t>
            </a:r>
            <a:endParaRPr/>
          </a:p>
          <a:p>
            <a:pPr indent="0" lvl="0" marL="0" marR="0" rtl="0" algn="l">
              <a:spcBef>
                <a:spcPts val="800"/>
              </a:spcBef>
              <a:spcAft>
                <a:spcPts val="0"/>
              </a:spcAft>
              <a:buNone/>
            </a:pPr>
            <a:r>
              <a:rPr b="1" lang="en-US" sz="1700">
                <a:solidFill>
                  <a:schemeClr val="dk1"/>
                </a:solidFill>
                <a:latin typeface="Times New Roman"/>
                <a:ea typeface="Times New Roman"/>
                <a:cs typeface="Times New Roman"/>
                <a:sym typeface="Times New Roman"/>
              </a:rPr>
              <a:t>Types of Data Decomposition</a:t>
            </a:r>
            <a:r>
              <a:rPr lang="en-US" sz="1700">
                <a:solidFill>
                  <a:schemeClr val="dk1"/>
                </a:solidFill>
                <a:latin typeface="Times New Roman"/>
                <a:ea typeface="Times New Roman"/>
                <a:cs typeface="Times New Roman"/>
                <a:sym typeface="Times New Roman"/>
              </a:rPr>
              <a:t>:</a:t>
            </a:r>
            <a:endParaRPr/>
          </a:p>
          <a:p>
            <a:pPr indent="-342900" lvl="0" marL="342900" marR="0" rtl="0" algn="l">
              <a:lnSpc>
                <a:spcPct val="107000"/>
              </a:lnSpc>
              <a:spcBef>
                <a:spcPts val="0"/>
              </a:spcBef>
              <a:spcAft>
                <a:spcPts val="0"/>
              </a:spcAft>
              <a:buClr>
                <a:schemeClr val="dk1"/>
              </a:buClr>
              <a:buSzPts val="1700"/>
              <a:buFont typeface="Calibri"/>
              <a:buAutoNum type="arabicPeriod"/>
            </a:pPr>
            <a:r>
              <a:rPr b="1" lang="en-US" sz="1700">
                <a:solidFill>
                  <a:schemeClr val="dk1"/>
                </a:solidFill>
                <a:latin typeface="Calibri"/>
                <a:ea typeface="Calibri"/>
                <a:cs typeface="Calibri"/>
                <a:sym typeface="Calibri"/>
              </a:rPr>
              <a:t>Block Decomposition</a:t>
            </a:r>
            <a:r>
              <a:rPr lang="en-US" sz="1700">
                <a:solidFill>
                  <a:schemeClr val="dk1"/>
                </a:solidFill>
                <a:latin typeface="Calibri"/>
                <a:ea typeface="Calibri"/>
                <a:cs typeface="Calibri"/>
                <a:sym typeface="Calibri"/>
              </a:rPr>
              <a:t>: Data is divided into contiguous blocks and assigned to different processors.</a:t>
            </a:r>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1700" u="none" cap="none" strike="noStrike">
                <a:solidFill>
                  <a:schemeClr val="dk1"/>
                </a:solidFill>
                <a:latin typeface="Calibri"/>
                <a:ea typeface="Calibri"/>
                <a:cs typeface="Calibri"/>
                <a:sym typeface="Calibri"/>
              </a:rPr>
              <a:t>Example: Dividing a 1D array into equal-sized chunks for processing.</a:t>
            </a:r>
            <a:endParaRPr/>
          </a:p>
          <a:p>
            <a:pPr indent="-342900" lvl="0" marL="342900" marR="0" rtl="0" algn="l">
              <a:lnSpc>
                <a:spcPct val="107000"/>
              </a:lnSpc>
              <a:spcBef>
                <a:spcPts val="800"/>
              </a:spcBef>
              <a:spcAft>
                <a:spcPts val="0"/>
              </a:spcAft>
              <a:buClr>
                <a:schemeClr val="dk1"/>
              </a:buClr>
              <a:buSzPts val="1700"/>
              <a:buFont typeface="Calibri"/>
              <a:buAutoNum type="arabicPeriod"/>
            </a:pPr>
            <a:r>
              <a:rPr b="1" lang="en-US" sz="1700">
                <a:solidFill>
                  <a:schemeClr val="dk1"/>
                </a:solidFill>
                <a:latin typeface="Calibri"/>
                <a:ea typeface="Calibri"/>
                <a:cs typeface="Calibri"/>
                <a:sym typeface="Calibri"/>
              </a:rPr>
              <a:t>Cyclic Decomposition</a:t>
            </a:r>
            <a:r>
              <a:rPr lang="en-US" sz="1700">
                <a:solidFill>
                  <a:schemeClr val="dk1"/>
                </a:solidFill>
                <a:latin typeface="Calibri"/>
                <a:ea typeface="Calibri"/>
                <a:cs typeface="Calibri"/>
                <a:sym typeface="Calibri"/>
              </a:rPr>
              <a:t>: Data elements are distributed cyclically among processors.</a:t>
            </a:r>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1700" u="none" cap="none" strike="noStrike">
                <a:solidFill>
                  <a:schemeClr val="dk1"/>
                </a:solidFill>
                <a:latin typeface="Calibri"/>
                <a:ea typeface="Calibri"/>
                <a:cs typeface="Calibri"/>
                <a:sym typeface="Calibri"/>
              </a:rPr>
              <a:t>Example: Assigning every nth element of an array to the same processor.</a:t>
            </a:r>
            <a:endParaRPr/>
          </a:p>
          <a:p>
            <a:pPr indent="-342900" lvl="0" marL="342900" marR="0" rtl="0" algn="l">
              <a:lnSpc>
                <a:spcPct val="107000"/>
              </a:lnSpc>
              <a:spcBef>
                <a:spcPts val="800"/>
              </a:spcBef>
              <a:spcAft>
                <a:spcPts val="0"/>
              </a:spcAft>
              <a:buClr>
                <a:schemeClr val="dk1"/>
              </a:buClr>
              <a:buSzPts val="1700"/>
              <a:buFont typeface="Calibri"/>
              <a:buAutoNum type="arabicPeriod"/>
            </a:pPr>
            <a:r>
              <a:rPr b="1" lang="en-US" sz="1700">
                <a:solidFill>
                  <a:schemeClr val="dk1"/>
                </a:solidFill>
                <a:latin typeface="Calibri"/>
                <a:ea typeface="Calibri"/>
                <a:cs typeface="Calibri"/>
                <a:sym typeface="Calibri"/>
              </a:rPr>
              <a:t>Block-Cyclic Decomposition</a:t>
            </a:r>
            <a:r>
              <a:rPr lang="en-US" sz="1700">
                <a:solidFill>
                  <a:schemeClr val="dk1"/>
                </a:solidFill>
                <a:latin typeface="Calibri"/>
                <a:ea typeface="Calibri"/>
                <a:cs typeface="Calibri"/>
                <a:sym typeface="Calibri"/>
              </a:rPr>
              <a:t>: A hybrid of block and cyclic decomposition.</a:t>
            </a:r>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1700" u="none" cap="none" strike="noStrike">
                <a:solidFill>
                  <a:schemeClr val="dk1"/>
                </a:solidFill>
                <a:latin typeface="Calibri"/>
                <a:ea typeface="Calibri"/>
                <a:cs typeface="Calibri"/>
                <a:sym typeface="Calibri"/>
              </a:rPr>
              <a:t>Example: Dividing data into small blocks and distributing cyclically.</a:t>
            </a:r>
            <a:endParaRPr/>
          </a:p>
        </p:txBody>
      </p:sp>
      <p:sp>
        <p:nvSpPr>
          <p:cNvPr id="263" name="Google Shape;263;p27"/>
          <p:cNvSpPr txBox="1"/>
          <p:nvPr/>
        </p:nvSpPr>
        <p:spPr>
          <a:xfrm>
            <a:off x="271949" y="7048500"/>
            <a:ext cx="9178724" cy="139006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Example</a:t>
            </a:r>
            <a:r>
              <a:rPr lang="en-US" sz="2000">
                <a:solidFill>
                  <a:schemeClr val="dk1"/>
                </a:solidFill>
                <a:latin typeface="Times New Roman"/>
                <a:ea typeface="Times New Roman"/>
                <a:cs typeface="Times New Roman"/>
                <a:sym typeface="Times New Roman"/>
              </a:rPr>
              <a:t>:</a:t>
            </a: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In matrix multiplication:</a:t>
            </a:r>
            <a:endParaRPr/>
          </a:p>
          <a:p>
            <a:pPr indent="-342900" lvl="0" marL="342900" marR="0" rtl="0" algn="l">
              <a:lnSpc>
                <a:spcPct val="107000"/>
              </a:lnSpc>
              <a:spcBef>
                <a:spcPts val="0"/>
              </a:spcBef>
              <a:spcAft>
                <a:spcPts val="0"/>
              </a:spcAft>
              <a:buClr>
                <a:schemeClr val="dk1"/>
              </a:buClr>
              <a:buSzPts val="1000"/>
              <a:buFont typeface="Noto Sans Symbols"/>
              <a:buChar char="∙"/>
            </a:pPr>
            <a:r>
              <a:rPr lang="en-US" sz="1800">
                <a:solidFill>
                  <a:schemeClr val="dk1"/>
                </a:solidFill>
                <a:latin typeface="Calibri"/>
                <a:ea typeface="Calibri"/>
                <a:cs typeface="Calibri"/>
                <a:sym typeface="Calibri"/>
              </a:rPr>
              <a:t>Divide the rows of matrix A and columns of matrix B into smaller blocks.</a:t>
            </a:r>
            <a:endParaRPr/>
          </a:p>
          <a:p>
            <a:pPr indent="-342900" lvl="0" marL="342900" marR="0" rtl="0" algn="l">
              <a:lnSpc>
                <a:spcPct val="107000"/>
              </a:lnSpc>
              <a:spcBef>
                <a:spcPts val="800"/>
              </a:spcBef>
              <a:spcAft>
                <a:spcPts val="0"/>
              </a:spcAft>
              <a:buClr>
                <a:schemeClr val="dk1"/>
              </a:buClr>
              <a:buSzPts val="1000"/>
              <a:buFont typeface="Noto Sans Symbols"/>
              <a:buChar char="∙"/>
            </a:pPr>
            <a:r>
              <a:rPr lang="en-US" sz="1800">
                <a:solidFill>
                  <a:schemeClr val="dk1"/>
                </a:solidFill>
                <a:latin typeface="Calibri"/>
                <a:ea typeface="Calibri"/>
                <a:cs typeface="Calibri"/>
                <a:sym typeface="Calibri"/>
              </a:rPr>
              <a:t>Assign each block to different processors for simultaneous computation of the result matrix.</a:t>
            </a:r>
            <a:endParaRPr/>
          </a:p>
        </p:txBody>
      </p:sp>
      <p:pic>
        <p:nvPicPr>
          <p:cNvPr id="264" name="Google Shape;264;p27"/>
          <p:cNvPicPr preferRelativeResize="0"/>
          <p:nvPr/>
        </p:nvPicPr>
        <p:blipFill rotWithShape="1">
          <a:blip r:embed="rId4">
            <a:alphaModFix/>
          </a:blip>
          <a:srcRect b="0" l="0" r="0" t="0"/>
          <a:stretch/>
        </p:blipFill>
        <p:spPr>
          <a:xfrm>
            <a:off x="9162327" y="1503966"/>
            <a:ext cx="7526635" cy="5696934"/>
          </a:xfrm>
          <a:prstGeom prst="rect">
            <a:avLst/>
          </a:prstGeom>
          <a:noFill/>
          <a:ln>
            <a:noFill/>
          </a:ln>
        </p:spPr>
      </p:pic>
      <p:sp>
        <p:nvSpPr>
          <p:cNvPr id="265" name="Google Shape;265;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269" name="Shape 269"/>
        <p:cNvGrpSpPr/>
        <p:nvPr/>
      </p:nvGrpSpPr>
      <p:grpSpPr>
        <a:xfrm>
          <a:off x="0" y="0"/>
          <a:ext cx="0" cy="0"/>
          <a:chOff x="0" y="0"/>
          <a:chExt cx="0" cy="0"/>
        </a:xfrm>
      </p:grpSpPr>
      <p:pic>
        <p:nvPicPr>
          <p:cNvPr id="270" name="Google Shape;270;p28"/>
          <p:cNvPicPr preferRelativeResize="0"/>
          <p:nvPr/>
        </p:nvPicPr>
        <p:blipFill rotWithShape="1">
          <a:blip r:embed="rId3">
            <a:alphaModFix/>
          </a:blip>
          <a:srcRect b="0" l="0" r="0" t="0"/>
          <a:stretch/>
        </p:blipFill>
        <p:spPr>
          <a:xfrm>
            <a:off x="8153400" y="2100050"/>
            <a:ext cx="10002687" cy="3295757"/>
          </a:xfrm>
          <a:prstGeom prst="rect">
            <a:avLst/>
          </a:prstGeom>
          <a:noFill/>
          <a:ln>
            <a:noFill/>
          </a:ln>
        </p:spPr>
      </p:pic>
      <p:sp>
        <p:nvSpPr>
          <p:cNvPr id="271" name="Google Shape;271;p28"/>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4">
              <a:alphaModFix/>
            </a:blip>
            <a:stretch>
              <a:fillRect b="0" l="0" r="0" t="0"/>
            </a:stretch>
          </a:blipFill>
          <a:ln>
            <a:noFill/>
          </a:ln>
        </p:spPr>
      </p:sp>
      <p:sp>
        <p:nvSpPr>
          <p:cNvPr id="272" name="Google Shape;272;p28"/>
          <p:cNvSpPr/>
          <p:nvPr/>
        </p:nvSpPr>
        <p:spPr>
          <a:xfrm>
            <a:off x="0" y="8988072"/>
            <a:ext cx="18288000" cy="1298925"/>
          </a:xfrm>
          <a:custGeom>
            <a:rect b="b" l="l" r="r" t="t"/>
            <a:pathLst>
              <a:path extrusionOk="0" h="473852" w="6671512">
                <a:moveTo>
                  <a:pt x="0" y="0"/>
                </a:moveTo>
                <a:lnTo>
                  <a:pt x="6671512" y="0"/>
                </a:lnTo>
                <a:lnTo>
                  <a:pt x="6671512" y="473852"/>
                </a:lnTo>
                <a:lnTo>
                  <a:pt x="0" y="473852"/>
                </a:lnTo>
                <a:close/>
              </a:path>
            </a:pathLst>
          </a:custGeom>
          <a:solidFill>
            <a:srgbClr val="196BDE"/>
          </a:solidFill>
          <a:ln>
            <a:noFill/>
          </a:ln>
        </p:spPr>
      </p:sp>
      <p:sp>
        <p:nvSpPr>
          <p:cNvPr id="273" name="Google Shape;273;p28"/>
          <p:cNvSpPr txBox="1"/>
          <p:nvPr/>
        </p:nvSpPr>
        <p:spPr>
          <a:xfrm>
            <a:off x="298957" y="402394"/>
            <a:ext cx="15316200" cy="775533"/>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lang="en-US" sz="4800">
                <a:solidFill>
                  <a:srgbClr val="196BDE"/>
                </a:solidFill>
                <a:latin typeface="Lato"/>
                <a:ea typeface="Lato"/>
                <a:cs typeface="Lato"/>
                <a:sym typeface="Lato"/>
              </a:rPr>
              <a:t>Pipelining in Parallel Programming</a:t>
            </a:r>
            <a:endParaRPr/>
          </a:p>
        </p:txBody>
      </p:sp>
      <p:sp>
        <p:nvSpPr>
          <p:cNvPr id="274" name="Google Shape;274;p28"/>
          <p:cNvSpPr txBox="1"/>
          <p:nvPr/>
        </p:nvSpPr>
        <p:spPr>
          <a:xfrm>
            <a:off x="12902480" y="9358771"/>
            <a:ext cx="4356820" cy="451534"/>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1" lang="en-US" sz="2799">
                <a:solidFill>
                  <a:srgbClr val="F9F5F0"/>
                </a:solidFill>
                <a:latin typeface="Lato"/>
                <a:ea typeface="Lato"/>
                <a:cs typeface="Lato"/>
                <a:sym typeface="Lato"/>
              </a:rPr>
              <a:t>16</a:t>
            </a:r>
            <a:endParaRPr/>
          </a:p>
        </p:txBody>
      </p:sp>
      <p:sp>
        <p:nvSpPr>
          <p:cNvPr id="275" name="Google Shape;275;p28"/>
          <p:cNvSpPr txBox="1"/>
          <p:nvPr/>
        </p:nvSpPr>
        <p:spPr>
          <a:xfrm>
            <a:off x="271949" y="1321943"/>
            <a:ext cx="6662251"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Pipelining divides a task into a sequence of subtasks, where the output of one becomes the input for the next. Each subtask is processed in parallel, creating an assembly line effect.</a:t>
            </a:r>
            <a:endParaRPr/>
          </a:p>
        </p:txBody>
      </p:sp>
      <p:sp>
        <p:nvSpPr>
          <p:cNvPr id="276" name="Google Shape;276;p28"/>
          <p:cNvSpPr txBox="1"/>
          <p:nvPr/>
        </p:nvSpPr>
        <p:spPr>
          <a:xfrm>
            <a:off x="278701" y="2280305"/>
            <a:ext cx="9178724" cy="427623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Key Characteristics:</a:t>
            </a:r>
            <a:endParaRPr/>
          </a:p>
          <a:p>
            <a:pPr indent="-342900" lvl="0" marL="342900" marR="0" rtl="0" algn="l">
              <a:lnSpc>
                <a:spcPct val="107000"/>
              </a:lnSpc>
              <a:spcBef>
                <a:spcPts val="0"/>
              </a:spcBef>
              <a:spcAft>
                <a:spcPts val="0"/>
              </a:spcAft>
              <a:buClr>
                <a:schemeClr val="dk1"/>
              </a:buClr>
              <a:buSzPts val="1000"/>
              <a:buFont typeface="Noto Sans Symbols"/>
              <a:buChar char="∙"/>
            </a:pPr>
            <a:r>
              <a:rPr lang="en-US" sz="1800">
                <a:solidFill>
                  <a:schemeClr val="dk1"/>
                </a:solidFill>
                <a:latin typeface="Calibri"/>
                <a:ea typeface="Calibri"/>
                <a:cs typeface="Calibri"/>
                <a:sym typeface="Calibri"/>
              </a:rPr>
              <a:t>Suitable for problems where tasks are divided into stages with dependencies.</a:t>
            </a:r>
            <a:endParaRPr/>
          </a:p>
          <a:p>
            <a:pPr indent="-342900" lvl="0" marL="342900" marR="0" rtl="0" algn="l">
              <a:lnSpc>
                <a:spcPct val="107000"/>
              </a:lnSpc>
              <a:spcBef>
                <a:spcPts val="800"/>
              </a:spcBef>
              <a:spcAft>
                <a:spcPts val="0"/>
              </a:spcAft>
              <a:buClr>
                <a:schemeClr val="dk1"/>
              </a:buClr>
              <a:buSzPts val="1000"/>
              <a:buFont typeface="Noto Sans Symbols"/>
              <a:buChar char="∙"/>
            </a:pPr>
            <a:r>
              <a:rPr lang="en-US" sz="1800">
                <a:solidFill>
                  <a:schemeClr val="dk1"/>
                </a:solidFill>
                <a:latin typeface="Calibri"/>
                <a:ea typeface="Calibri"/>
                <a:cs typeface="Calibri"/>
                <a:sym typeface="Calibri"/>
              </a:rPr>
              <a:t>Improves throughput by overlapping execution of subtasks.</a:t>
            </a:r>
            <a:endParaRPr/>
          </a:p>
          <a:p>
            <a:pPr indent="-342900" lvl="0" marL="342900" marR="0" rtl="0" algn="l">
              <a:lnSpc>
                <a:spcPct val="107000"/>
              </a:lnSpc>
              <a:spcBef>
                <a:spcPts val="800"/>
              </a:spcBef>
              <a:spcAft>
                <a:spcPts val="0"/>
              </a:spcAft>
              <a:buClr>
                <a:schemeClr val="dk1"/>
              </a:buClr>
              <a:buSzPts val="1000"/>
              <a:buFont typeface="Noto Sans Symbols"/>
              <a:buChar char="∙"/>
            </a:pPr>
            <a:r>
              <a:rPr lang="en-US" sz="1800">
                <a:solidFill>
                  <a:schemeClr val="dk1"/>
                </a:solidFill>
                <a:latin typeface="Calibri"/>
                <a:ea typeface="Calibri"/>
                <a:cs typeface="Calibri"/>
                <a:sym typeface="Calibri"/>
              </a:rPr>
              <a:t>Reduces idle time of processing units.</a:t>
            </a:r>
            <a:endParaRPr/>
          </a:p>
          <a:p>
            <a:pPr indent="0" lvl="0" marL="0" marR="0" rtl="0" algn="l">
              <a:spcBef>
                <a:spcPts val="800"/>
              </a:spcBef>
              <a:spcAft>
                <a:spcPts val="0"/>
              </a:spcAft>
              <a:buNone/>
            </a:pPr>
            <a:r>
              <a:rPr b="1" lang="en-US" sz="2400">
                <a:solidFill>
                  <a:schemeClr val="dk1"/>
                </a:solidFill>
                <a:latin typeface="Times New Roman"/>
                <a:ea typeface="Times New Roman"/>
                <a:cs typeface="Times New Roman"/>
                <a:sym typeface="Times New Roman"/>
              </a:rPr>
              <a:t>Stages in Pipelining:</a:t>
            </a:r>
            <a:endParaRPr/>
          </a:p>
          <a:p>
            <a:pPr indent="-342900" lvl="0" marL="342900" marR="0" rtl="0" algn="l">
              <a:lnSpc>
                <a:spcPct val="107000"/>
              </a:lnSpc>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Divide Work into Stages</a:t>
            </a:r>
            <a:r>
              <a:rPr lang="en-US" sz="1800">
                <a:solidFill>
                  <a:schemeClr val="dk1"/>
                </a:solidFill>
                <a:latin typeface="Calibri"/>
                <a:ea typeface="Calibri"/>
                <a:cs typeface="Calibri"/>
                <a:sym typeface="Calibri"/>
              </a:rPr>
              <a:t>: Identify sequential subtasks.</a:t>
            </a:r>
            <a:endParaRPr/>
          </a:p>
          <a:p>
            <a:pPr indent="-342900" lvl="0" marL="342900" marR="0" rtl="0" algn="l">
              <a:lnSpc>
                <a:spcPct val="107000"/>
              </a:lnSpc>
              <a:spcBef>
                <a:spcPts val="80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Parallelize Stages</a:t>
            </a:r>
            <a:r>
              <a:rPr lang="en-US" sz="1800">
                <a:solidFill>
                  <a:schemeClr val="dk1"/>
                </a:solidFill>
                <a:latin typeface="Calibri"/>
                <a:ea typeface="Calibri"/>
                <a:cs typeface="Calibri"/>
                <a:sym typeface="Calibri"/>
              </a:rPr>
              <a:t>: Assign each stage to a processor.</a:t>
            </a:r>
            <a:endParaRPr/>
          </a:p>
          <a:p>
            <a:pPr indent="-342900" lvl="0" marL="342900" marR="0" rtl="0" algn="l">
              <a:lnSpc>
                <a:spcPct val="107000"/>
              </a:lnSpc>
              <a:spcBef>
                <a:spcPts val="80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Execute Concurrently</a:t>
            </a:r>
            <a:r>
              <a:rPr lang="en-US" sz="1800">
                <a:solidFill>
                  <a:schemeClr val="dk1"/>
                </a:solidFill>
                <a:latin typeface="Calibri"/>
                <a:ea typeface="Calibri"/>
                <a:cs typeface="Calibri"/>
                <a:sym typeface="Calibri"/>
              </a:rPr>
              <a:t>: Start new data inputs as soon as the previous stage is free.</a:t>
            </a:r>
            <a:endParaRPr/>
          </a:p>
          <a:p>
            <a:pPr indent="0" lvl="0" marL="0" marR="0" rtl="0" algn="l">
              <a:spcBef>
                <a:spcPts val="800"/>
              </a:spcBef>
              <a:spcAft>
                <a:spcPts val="0"/>
              </a:spcAft>
              <a:buNone/>
            </a:pPr>
            <a:r>
              <a:rPr b="1" lang="en-US" sz="2400">
                <a:solidFill>
                  <a:schemeClr val="dk1"/>
                </a:solidFill>
                <a:latin typeface="Times New Roman"/>
                <a:ea typeface="Times New Roman"/>
                <a:cs typeface="Times New Roman"/>
                <a:sym typeface="Times New Roman"/>
              </a:rPr>
              <a:t>Pipeline Performance Metrics:</a:t>
            </a:r>
            <a:endParaRPr/>
          </a:p>
          <a:p>
            <a:pPr indent="-342900" lvl="0" marL="342900" marR="0" rtl="0" algn="l">
              <a:lnSpc>
                <a:spcPct val="107000"/>
              </a:lnSpc>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Throughput</a:t>
            </a:r>
            <a:r>
              <a:rPr lang="en-US" sz="1800">
                <a:solidFill>
                  <a:schemeClr val="dk1"/>
                </a:solidFill>
                <a:latin typeface="Calibri"/>
                <a:ea typeface="Calibri"/>
                <a:cs typeface="Calibri"/>
                <a:sym typeface="Calibri"/>
              </a:rPr>
              <a:t>: Number of tasks completed per unit time.</a:t>
            </a:r>
            <a:endParaRPr/>
          </a:p>
          <a:p>
            <a:pPr indent="-342900" lvl="0" marL="342900" marR="0" rtl="0" algn="l">
              <a:lnSpc>
                <a:spcPct val="107000"/>
              </a:lnSpc>
              <a:spcBef>
                <a:spcPts val="80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Latency</a:t>
            </a:r>
            <a:r>
              <a:rPr lang="en-US" sz="1800">
                <a:solidFill>
                  <a:schemeClr val="dk1"/>
                </a:solidFill>
                <a:latin typeface="Calibri"/>
                <a:ea typeface="Calibri"/>
                <a:cs typeface="Calibri"/>
                <a:sym typeface="Calibri"/>
              </a:rPr>
              <a:t>: Time taken to process a single task from start to finish.</a:t>
            </a:r>
            <a:endParaRPr/>
          </a:p>
        </p:txBody>
      </p:sp>
      <p:sp>
        <p:nvSpPr>
          <p:cNvPr id="277" name="Google Shape;27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281" name="Shape 281"/>
        <p:cNvGrpSpPr/>
        <p:nvPr/>
      </p:nvGrpSpPr>
      <p:grpSpPr>
        <a:xfrm>
          <a:off x="0" y="0"/>
          <a:ext cx="0" cy="0"/>
          <a:chOff x="0" y="0"/>
          <a:chExt cx="0" cy="0"/>
        </a:xfrm>
      </p:grpSpPr>
      <p:sp>
        <p:nvSpPr>
          <p:cNvPr id="282" name="Google Shape;282;p29"/>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3">
              <a:alphaModFix/>
            </a:blip>
            <a:stretch>
              <a:fillRect b="0" l="0" r="0" t="0"/>
            </a:stretch>
          </a:blipFill>
          <a:ln>
            <a:noFill/>
          </a:ln>
        </p:spPr>
      </p:sp>
      <p:sp>
        <p:nvSpPr>
          <p:cNvPr id="283" name="Google Shape;283;p29"/>
          <p:cNvSpPr/>
          <p:nvPr/>
        </p:nvSpPr>
        <p:spPr>
          <a:xfrm>
            <a:off x="0" y="8988072"/>
            <a:ext cx="18288000" cy="1298925"/>
          </a:xfrm>
          <a:custGeom>
            <a:rect b="b" l="l" r="r" t="t"/>
            <a:pathLst>
              <a:path extrusionOk="0" h="473852" w="6671512">
                <a:moveTo>
                  <a:pt x="0" y="0"/>
                </a:moveTo>
                <a:lnTo>
                  <a:pt x="6671512" y="0"/>
                </a:lnTo>
                <a:lnTo>
                  <a:pt x="6671512" y="473852"/>
                </a:lnTo>
                <a:lnTo>
                  <a:pt x="0" y="473852"/>
                </a:lnTo>
                <a:close/>
              </a:path>
            </a:pathLst>
          </a:custGeom>
          <a:solidFill>
            <a:srgbClr val="196BDE"/>
          </a:solidFill>
          <a:ln>
            <a:noFill/>
          </a:ln>
        </p:spPr>
      </p:sp>
      <p:sp>
        <p:nvSpPr>
          <p:cNvPr id="284" name="Google Shape;284;p29"/>
          <p:cNvSpPr txBox="1"/>
          <p:nvPr/>
        </p:nvSpPr>
        <p:spPr>
          <a:xfrm>
            <a:off x="298957" y="402394"/>
            <a:ext cx="15316200" cy="775533"/>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lang="en-US" sz="4800">
                <a:solidFill>
                  <a:srgbClr val="196BDE"/>
                </a:solidFill>
                <a:latin typeface="Lato"/>
                <a:ea typeface="Lato"/>
                <a:cs typeface="Lato"/>
                <a:sym typeface="Lato"/>
              </a:rPr>
              <a:t>Parallel Programming Models </a:t>
            </a:r>
            <a:endParaRPr/>
          </a:p>
        </p:txBody>
      </p:sp>
      <p:sp>
        <p:nvSpPr>
          <p:cNvPr id="285" name="Google Shape;285;p29"/>
          <p:cNvSpPr txBox="1"/>
          <p:nvPr/>
        </p:nvSpPr>
        <p:spPr>
          <a:xfrm>
            <a:off x="12902480" y="9358771"/>
            <a:ext cx="4356820" cy="451534"/>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1" lang="en-US" sz="2799">
                <a:solidFill>
                  <a:srgbClr val="F9F5F0"/>
                </a:solidFill>
                <a:latin typeface="Lato"/>
                <a:ea typeface="Lato"/>
                <a:cs typeface="Lato"/>
                <a:sym typeface="Lato"/>
              </a:rPr>
              <a:t>17</a:t>
            </a:r>
            <a:endParaRPr/>
          </a:p>
        </p:txBody>
      </p:sp>
      <p:sp>
        <p:nvSpPr>
          <p:cNvPr id="286" name="Google Shape;286;p29"/>
          <p:cNvSpPr txBox="1"/>
          <p:nvPr/>
        </p:nvSpPr>
        <p:spPr>
          <a:xfrm>
            <a:off x="457200" y="1409700"/>
            <a:ext cx="16306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Parallel programming models provide a framework for designing and implementing software that can execute tasks concurrently on multiple processing units. These models abstract away some of the complexities of hardware interaction, enabling developers to focus on application-level parallelism.</a:t>
            </a:r>
            <a:endParaRPr/>
          </a:p>
        </p:txBody>
      </p:sp>
      <p:sp>
        <p:nvSpPr>
          <p:cNvPr id="287" name="Google Shape;287;p29"/>
          <p:cNvSpPr/>
          <p:nvPr/>
        </p:nvSpPr>
        <p:spPr>
          <a:xfrm>
            <a:off x="457200" y="2239939"/>
            <a:ext cx="7086600" cy="6704391"/>
          </a:xfrm>
          <a:prstGeom prst="rect">
            <a:avLst/>
          </a:prstGeom>
          <a:noFill/>
          <a:ln>
            <a:noFill/>
          </a:ln>
        </p:spPr>
        <p:txBody>
          <a:bodyPr anchorCtr="0" anchor="ctr" bIns="0" lIns="0" spcFirstLastPara="1" rIns="0" wrap="square" tIns="25375">
            <a:noAutofit/>
          </a:bodyPr>
          <a:lstStyle/>
          <a:p>
            <a:pPr indent="0" lvl="0" marL="0" marR="0" rtl="0" algn="l">
              <a:lnSpc>
                <a:spcPct val="100000"/>
              </a:lnSpc>
              <a:spcBef>
                <a:spcPts val="0"/>
              </a:spcBef>
              <a:spcAft>
                <a:spcPts val="0"/>
              </a:spcAft>
              <a:buClr>
                <a:schemeClr val="dk1"/>
              </a:buClr>
              <a:buSzPts val="2000"/>
              <a:buFont typeface="Calibri"/>
              <a:buNone/>
            </a:pPr>
            <a:r>
              <a:rPr b="1" lang="en-US" sz="2000" u="none" cap="none" strike="noStrike">
                <a:solidFill>
                  <a:schemeClr val="dk1"/>
                </a:solidFill>
                <a:latin typeface="Calibri"/>
                <a:ea typeface="Calibri"/>
                <a:cs typeface="Calibri"/>
                <a:sym typeface="Calibri"/>
              </a:rPr>
              <a:t>Shared Memory Model (OpenMP)</a:t>
            </a:r>
            <a:endParaRPr/>
          </a:p>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The shared memory model is a parallel programming paradigm where multiple threads execute within the same memory space. This model is particularly suited for systems with shared memory architecture, such as symmetric multiprocessors (SMP).</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Key Features:</a:t>
            </a:r>
            <a:endParaRPr b="0" i="0" sz="18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Calibri"/>
              <a:buChar char="•"/>
            </a:pPr>
            <a:r>
              <a:rPr b="1" i="0" lang="en-US" sz="1600" u="none" cap="none" strike="noStrike">
                <a:solidFill>
                  <a:schemeClr val="dk1"/>
                </a:solidFill>
                <a:latin typeface="Calibri"/>
                <a:ea typeface="Calibri"/>
                <a:cs typeface="Calibri"/>
                <a:sym typeface="Calibri"/>
              </a:rPr>
              <a:t>Global Address Space:</a:t>
            </a:r>
            <a:r>
              <a:rPr b="0" i="0" lang="en-US" sz="1600" u="none" cap="none" strike="noStrike">
                <a:solidFill>
                  <a:schemeClr val="dk1"/>
                </a:solidFill>
                <a:latin typeface="Calibri"/>
                <a:ea typeface="Calibri"/>
                <a:cs typeface="Calibri"/>
                <a:sym typeface="Calibri"/>
              </a:rPr>
              <a:t> All threads share the same memory, which eliminates the need for explicit data transfer.</a:t>
            </a:r>
            <a:endParaRPr/>
          </a:p>
          <a:p>
            <a:pPr indent="-101600" lvl="0" marL="0" marR="0" rtl="0" algn="l">
              <a:lnSpc>
                <a:spcPct val="100000"/>
              </a:lnSpc>
              <a:spcBef>
                <a:spcPts val="0"/>
              </a:spcBef>
              <a:spcAft>
                <a:spcPts val="0"/>
              </a:spcAft>
              <a:buClr>
                <a:schemeClr val="dk1"/>
              </a:buClr>
              <a:buSzPts val="1600"/>
              <a:buFont typeface="Calibri"/>
              <a:buChar char="•"/>
            </a:pPr>
            <a:r>
              <a:rPr b="1" i="0" lang="en-US" sz="1600" u="none" cap="none" strike="noStrike">
                <a:solidFill>
                  <a:schemeClr val="dk1"/>
                </a:solidFill>
                <a:latin typeface="Calibri"/>
                <a:ea typeface="Calibri"/>
                <a:cs typeface="Calibri"/>
                <a:sym typeface="Calibri"/>
              </a:rPr>
              <a:t>Thread-Based Execution:</a:t>
            </a:r>
            <a:r>
              <a:rPr b="0" i="0" lang="en-US" sz="1600" u="none" cap="none" strike="noStrike">
                <a:solidFill>
                  <a:schemeClr val="dk1"/>
                </a:solidFill>
                <a:latin typeface="Calibri"/>
                <a:ea typeface="Calibri"/>
                <a:cs typeface="Calibri"/>
                <a:sym typeface="Calibri"/>
              </a:rPr>
              <a:t> Computations are divided among threads, which can access shared variables.</a:t>
            </a:r>
            <a:endParaRPr/>
          </a:p>
          <a:p>
            <a:pPr indent="-101600" lvl="0" marL="0" marR="0" rtl="0" algn="l">
              <a:lnSpc>
                <a:spcPct val="100000"/>
              </a:lnSpc>
              <a:spcBef>
                <a:spcPts val="0"/>
              </a:spcBef>
              <a:spcAft>
                <a:spcPts val="0"/>
              </a:spcAft>
              <a:buClr>
                <a:schemeClr val="dk1"/>
              </a:buClr>
              <a:buSzPts val="1600"/>
              <a:buFont typeface="Calibri"/>
              <a:buChar char="•"/>
            </a:pPr>
            <a:r>
              <a:rPr b="1" i="0" lang="en-US" sz="1600" u="none" cap="none" strike="noStrike">
                <a:solidFill>
                  <a:schemeClr val="dk1"/>
                </a:solidFill>
                <a:latin typeface="Calibri"/>
                <a:ea typeface="Calibri"/>
                <a:cs typeface="Calibri"/>
                <a:sym typeface="Calibri"/>
              </a:rPr>
              <a:t>Synchronization Mechanisms:</a:t>
            </a:r>
            <a:r>
              <a:rPr b="0" i="0" lang="en-US" sz="1600" u="none" cap="none" strike="noStrike">
                <a:solidFill>
                  <a:schemeClr val="dk1"/>
                </a:solidFill>
                <a:latin typeface="Calibri"/>
                <a:ea typeface="Calibri"/>
                <a:cs typeface="Calibri"/>
                <a:sym typeface="Calibri"/>
              </a:rPr>
              <a:t> Required to prevent race conditions and ensure consistent data (e.g., locks, barriers).</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Core Components of OpenMP:</a:t>
            </a:r>
            <a:endParaRPr b="0" i="0" sz="1800" u="none" cap="none" strike="noStrike">
              <a:solidFill>
                <a:schemeClr val="dk1"/>
              </a:solidFill>
              <a:latin typeface="Arial"/>
              <a:ea typeface="Arial"/>
              <a:cs typeface="Arial"/>
              <a:sym typeface="Arial"/>
            </a:endParaRPr>
          </a:p>
          <a:p>
            <a:pPr indent="-101600" lvl="1" marL="457200" marR="0" rtl="0" algn="l">
              <a:spcBef>
                <a:spcPts val="0"/>
              </a:spcBef>
              <a:spcAft>
                <a:spcPts val="0"/>
              </a:spcAft>
              <a:buClr>
                <a:schemeClr val="dk1"/>
              </a:buClr>
              <a:buSzPts val="1600"/>
              <a:buFont typeface="Calibri"/>
              <a:buAutoNum type="arabicPeriod"/>
            </a:pPr>
            <a:r>
              <a:rPr b="1" i="0" lang="en-US" sz="1600" u="none" cap="none" strike="noStrike">
                <a:solidFill>
                  <a:schemeClr val="dk1"/>
                </a:solidFill>
                <a:latin typeface="Calibri"/>
                <a:ea typeface="Calibri"/>
                <a:cs typeface="Calibri"/>
                <a:sym typeface="Calibri"/>
              </a:rPr>
              <a:t>Directives:</a:t>
            </a:r>
            <a:r>
              <a:rPr b="0" i="0" lang="en-US" sz="1600" u="none" cap="none" strike="noStrike">
                <a:solidFill>
                  <a:schemeClr val="dk1"/>
                </a:solidFill>
                <a:latin typeface="Calibri"/>
                <a:ea typeface="Calibri"/>
                <a:cs typeface="Calibri"/>
                <a:sym typeface="Calibri"/>
              </a:rPr>
              <a:t> Pragma-based syntax for marking parallel regions (e.g., </a:t>
            </a:r>
            <a:r>
              <a:rPr b="0" i="0" lang="en-US" sz="1200" u="none" cap="none" strike="noStrike">
                <a:solidFill>
                  <a:schemeClr val="dk1"/>
                </a:solidFill>
                <a:latin typeface="Arimo"/>
                <a:ea typeface="Arimo"/>
                <a:cs typeface="Arimo"/>
                <a:sym typeface="Arimo"/>
              </a:rPr>
              <a:t>#pragma omp parallel</a:t>
            </a:r>
            <a:r>
              <a:rPr b="0" i="0" lang="en-US" sz="1600" u="none" cap="none" strike="noStrike">
                <a:solidFill>
                  <a:schemeClr val="dk1"/>
                </a:solidFill>
                <a:latin typeface="Calibri"/>
                <a:ea typeface="Calibri"/>
                <a:cs typeface="Calibri"/>
                <a:sym typeface="Calibri"/>
              </a:rPr>
              <a:t>).</a:t>
            </a:r>
            <a:endParaRPr/>
          </a:p>
          <a:p>
            <a:pPr indent="-101600" lvl="1" marL="457200" marR="0" rtl="0" algn="l">
              <a:spcBef>
                <a:spcPts val="0"/>
              </a:spcBef>
              <a:spcAft>
                <a:spcPts val="0"/>
              </a:spcAft>
              <a:buClr>
                <a:schemeClr val="dk1"/>
              </a:buClr>
              <a:buSzPts val="1600"/>
              <a:buFont typeface="Calibri"/>
              <a:buAutoNum type="arabicPeriod"/>
            </a:pPr>
            <a:r>
              <a:rPr b="1" i="0" lang="en-US" sz="1600" u="none" cap="none" strike="noStrike">
                <a:solidFill>
                  <a:schemeClr val="dk1"/>
                </a:solidFill>
                <a:latin typeface="Calibri"/>
                <a:ea typeface="Calibri"/>
                <a:cs typeface="Calibri"/>
                <a:sym typeface="Calibri"/>
              </a:rPr>
              <a:t>Runtime Library Routines:</a:t>
            </a:r>
            <a:r>
              <a:rPr b="0" i="0" lang="en-US" sz="1600" u="none" cap="none" strike="noStrike">
                <a:solidFill>
                  <a:schemeClr val="dk1"/>
                </a:solidFill>
                <a:latin typeface="Calibri"/>
                <a:ea typeface="Calibri"/>
                <a:cs typeface="Calibri"/>
                <a:sym typeface="Calibri"/>
              </a:rPr>
              <a:t> Functions for managing threads, synchronization, and performance.</a:t>
            </a:r>
            <a:endParaRPr/>
          </a:p>
          <a:p>
            <a:pPr indent="-101600" lvl="1" marL="457200" marR="0" rtl="0" algn="l">
              <a:spcBef>
                <a:spcPts val="0"/>
              </a:spcBef>
              <a:spcAft>
                <a:spcPts val="0"/>
              </a:spcAft>
              <a:buClr>
                <a:schemeClr val="dk1"/>
              </a:buClr>
              <a:buSzPts val="1600"/>
              <a:buFont typeface="Calibri"/>
              <a:buAutoNum type="arabicPeriod"/>
            </a:pPr>
            <a:r>
              <a:rPr b="1" i="0" lang="en-US" sz="1600" u="none" cap="none" strike="noStrike">
                <a:solidFill>
                  <a:schemeClr val="dk1"/>
                </a:solidFill>
                <a:latin typeface="Calibri"/>
                <a:ea typeface="Calibri"/>
                <a:cs typeface="Calibri"/>
                <a:sym typeface="Calibri"/>
              </a:rPr>
              <a:t>Environment Variables:</a:t>
            </a:r>
            <a:r>
              <a:rPr b="0" i="0" lang="en-US" sz="1600" u="none" cap="none" strike="noStrike">
                <a:solidFill>
                  <a:schemeClr val="dk1"/>
                </a:solidFill>
                <a:latin typeface="Calibri"/>
                <a:ea typeface="Calibri"/>
                <a:cs typeface="Calibri"/>
                <a:sym typeface="Calibri"/>
              </a:rPr>
              <a:t> Control runtime behavior (e.g., </a:t>
            </a:r>
            <a:r>
              <a:rPr b="0" i="0" lang="en-US" sz="1200" u="none" cap="none" strike="noStrike">
                <a:solidFill>
                  <a:schemeClr val="dk1"/>
                </a:solidFill>
                <a:latin typeface="Arimo"/>
                <a:ea typeface="Arimo"/>
                <a:cs typeface="Arimo"/>
                <a:sym typeface="Arimo"/>
              </a:rPr>
              <a:t>OMP_NUM_THREADS</a:t>
            </a:r>
            <a:r>
              <a:rPr b="0" i="0" lang="en-US" sz="1600" u="none" cap="none" strike="noStrike">
                <a:solidFill>
                  <a:schemeClr val="dk1"/>
                </a:solidFill>
                <a:latin typeface="Calibri"/>
                <a:ea typeface="Calibri"/>
                <a:cs typeface="Calibri"/>
                <a:sym typeface="Calibri"/>
              </a:rPr>
              <a:t> for setting the number of threads).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Advantages:</a:t>
            </a:r>
            <a:endParaRPr b="0" i="0" sz="1800" u="none" cap="none" strike="noStrike">
              <a:solidFill>
                <a:schemeClr val="dk1"/>
              </a:solidFill>
              <a:latin typeface="Arial"/>
              <a:ea typeface="Arial"/>
              <a:cs typeface="Arial"/>
              <a:sym typeface="Arial"/>
            </a:endParaRPr>
          </a:p>
          <a:p>
            <a:pPr indent="-101600" lvl="1" marL="457200" marR="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Simplicity in coding due to implicit communication.</a:t>
            </a:r>
            <a:endParaRPr/>
          </a:p>
          <a:p>
            <a:pPr indent="-101600" lvl="1" marL="457200" marR="0" rtl="0" algn="l">
              <a:spcBef>
                <a:spcPts val="0"/>
              </a:spcBef>
              <a:spcAft>
                <a:spcPts val="0"/>
              </a:spcAft>
              <a:buClr>
                <a:schemeClr val="dk1"/>
              </a:buClr>
              <a:buSzPts val="1600"/>
              <a:buFont typeface="Calibri"/>
              <a:buChar char="•"/>
            </a:pPr>
            <a:r>
              <a:rPr b="0" i="0" lang="en-US" sz="1600" u="none" cap="none" strike="noStrike">
                <a:solidFill>
                  <a:schemeClr val="dk1"/>
                </a:solidFill>
                <a:latin typeface="Calibri"/>
                <a:ea typeface="Calibri"/>
                <a:cs typeface="Calibri"/>
                <a:sym typeface="Calibri"/>
              </a:rPr>
              <a:t>Suitable for fine-grained parallelism.</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Calibri"/>
              <a:buNone/>
            </a:pPr>
            <a:r>
              <a:t/>
            </a:r>
            <a:endParaRPr b="0" i="0" sz="2800" u="none" cap="none" strike="noStrike">
              <a:solidFill>
                <a:schemeClr val="dk1"/>
              </a:solidFill>
              <a:latin typeface="Arial"/>
              <a:ea typeface="Arial"/>
              <a:cs typeface="Arial"/>
              <a:sym typeface="Arial"/>
            </a:endParaRPr>
          </a:p>
        </p:txBody>
      </p:sp>
      <p:sp>
        <p:nvSpPr>
          <p:cNvPr id="288" name="Google Shape;288;p29"/>
          <p:cNvSpPr txBox="1"/>
          <p:nvPr/>
        </p:nvSpPr>
        <p:spPr>
          <a:xfrm>
            <a:off x="9448800" y="2365079"/>
            <a:ext cx="7332564"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Message Passing Interface (MPI):</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MPI is the most popular standard for distributed memory parallel programming. It provides a set of libraries for communication and synchronization across multiple processes.</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Core Components of MPI:</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1.Point-to-Point Communication: Direct communication between two processes (e.g., MPI_Send and MPI_Recv).</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2.Collective Communication: Communication involving all processes in a group (e.g., broadcast, scatter, gather).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3.Communicators: Define groups of processes that can communicate.</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Advantages: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•High scalability; suitable for large-scale systems like clusters and supercomputers.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•Flexibility to run on heterogeneous systems.</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Disadvantages</a:t>
            </a: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•Increased complexity due to explicit communication.</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•Overhead from data transfer and synchronization.</a:t>
            </a:r>
            <a:endParaRPr/>
          </a:p>
        </p:txBody>
      </p:sp>
      <p:sp>
        <p:nvSpPr>
          <p:cNvPr id="289" name="Google Shape;28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293" name="Shape 293"/>
        <p:cNvGrpSpPr/>
        <p:nvPr/>
      </p:nvGrpSpPr>
      <p:grpSpPr>
        <a:xfrm>
          <a:off x="0" y="0"/>
          <a:ext cx="0" cy="0"/>
          <a:chOff x="0" y="0"/>
          <a:chExt cx="0" cy="0"/>
        </a:xfrm>
      </p:grpSpPr>
      <p:sp>
        <p:nvSpPr>
          <p:cNvPr id="294" name="Google Shape;294;p30"/>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3">
              <a:alphaModFix/>
            </a:blip>
            <a:stretch>
              <a:fillRect b="0" l="0" r="0" t="0"/>
            </a:stretch>
          </a:blipFill>
          <a:ln>
            <a:noFill/>
          </a:ln>
        </p:spPr>
      </p:sp>
      <p:sp>
        <p:nvSpPr>
          <p:cNvPr id="295" name="Google Shape;295;p30"/>
          <p:cNvSpPr/>
          <p:nvPr/>
        </p:nvSpPr>
        <p:spPr>
          <a:xfrm>
            <a:off x="0" y="8988072"/>
            <a:ext cx="18288000" cy="1298925"/>
          </a:xfrm>
          <a:custGeom>
            <a:rect b="b" l="l" r="r" t="t"/>
            <a:pathLst>
              <a:path extrusionOk="0" h="473852" w="6671512">
                <a:moveTo>
                  <a:pt x="0" y="0"/>
                </a:moveTo>
                <a:lnTo>
                  <a:pt x="6671512" y="0"/>
                </a:lnTo>
                <a:lnTo>
                  <a:pt x="6671512" y="473852"/>
                </a:lnTo>
                <a:lnTo>
                  <a:pt x="0" y="473852"/>
                </a:lnTo>
                <a:close/>
              </a:path>
            </a:pathLst>
          </a:custGeom>
          <a:solidFill>
            <a:srgbClr val="196BDE"/>
          </a:solidFill>
          <a:ln>
            <a:noFill/>
          </a:ln>
        </p:spPr>
      </p:sp>
      <p:sp>
        <p:nvSpPr>
          <p:cNvPr id="296" name="Google Shape;296;p30"/>
          <p:cNvSpPr txBox="1"/>
          <p:nvPr/>
        </p:nvSpPr>
        <p:spPr>
          <a:xfrm>
            <a:off x="298957" y="402394"/>
            <a:ext cx="15316200" cy="775533"/>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lang="en-US" sz="4800">
                <a:solidFill>
                  <a:srgbClr val="196BDE"/>
                </a:solidFill>
                <a:latin typeface="Lato"/>
                <a:ea typeface="Lato"/>
                <a:cs typeface="Lato"/>
                <a:sym typeface="Lato"/>
              </a:rPr>
              <a:t>Parallel Algorithms for Multiprocessors </a:t>
            </a:r>
            <a:endParaRPr/>
          </a:p>
        </p:txBody>
      </p:sp>
      <p:sp>
        <p:nvSpPr>
          <p:cNvPr id="297" name="Google Shape;297;p30"/>
          <p:cNvSpPr txBox="1"/>
          <p:nvPr/>
        </p:nvSpPr>
        <p:spPr>
          <a:xfrm>
            <a:off x="12902480" y="9358771"/>
            <a:ext cx="4356820" cy="451534"/>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1" lang="en-US" sz="2799">
                <a:solidFill>
                  <a:srgbClr val="F9F5F0"/>
                </a:solidFill>
                <a:latin typeface="Lato"/>
                <a:ea typeface="Lato"/>
                <a:cs typeface="Lato"/>
                <a:sym typeface="Lato"/>
              </a:rPr>
              <a:t>18</a:t>
            </a:r>
            <a:endParaRPr/>
          </a:p>
        </p:txBody>
      </p:sp>
      <p:sp>
        <p:nvSpPr>
          <p:cNvPr id="298" name="Google Shape;298;p30"/>
          <p:cNvSpPr txBox="1"/>
          <p:nvPr/>
        </p:nvSpPr>
        <p:spPr>
          <a:xfrm>
            <a:off x="457199" y="1151402"/>
            <a:ext cx="1602741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Parallel algorithms leverage multiple processors to perform computations simultaneously, enabling faster execution and efficient resource utilization. Multiprocessor systems, characterized by shared or distributed memory architectures, are ideal platforms for implementing such algorithms. </a:t>
            </a:r>
            <a:endParaRPr/>
          </a:p>
        </p:txBody>
      </p:sp>
      <p:sp>
        <p:nvSpPr>
          <p:cNvPr id="299" name="Google Shape;299;p30"/>
          <p:cNvSpPr txBox="1"/>
          <p:nvPr/>
        </p:nvSpPr>
        <p:spPr>
          <a:xfrm>
            <a:off x="609600" y="1876198"/>
            <a:ext cx="7543800" cy="57831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Divide-and-Conquer Algorithms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Divide-and-conquer is a strategy that breaks a problem into smaller subproblems, solves these subproblems concurrently, and combines their results to form the solution to the original problem.</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Steps in Divide-and-Conquer:</a:t>
            </a:r>
            <a:endParaRPr sz="2000">
              <a:solidFill>
                <a:schemeClr val="dk1"/>
              </a:solidFill>
              <a:latin typeface="Times New Roman"/>
              <a:ea typeface="Times New Roman"/>
              <a:cs typeface="Times New Roman"/>
              <a:sym typeface="Times New Roman"/>
            </a:endParaRPr>
          </a:p>
          <a:p>
            <a:pPr indent="-342900" lvl="0" marL="342900" marR="0" rtl="0" algn="l">
              <a:lnSpc>
                <a:spcPct val="107000"/>
              </a:lnSpc>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Divide:</a:t>
            </a:r>
            <a:r>
              <a:rPr lang="en-US" sz="1800">
                <a:solidFill>
                  <a:schemeClr val="dk1"/>
                </a:solidFill>
                <a:latin typeface="Calibri"/>
                <a:ea typeface="Calibri"/>
                <a:cs typeface="Calibri"/>
                <a:sym typeface="Calibri"/>
              </a:rPr>
              <a:t> Partition the input data into disjoint subsets.</a:t>
            </a:r>
            <a:endParaRPr/>
          </a:p>
          <a:p>
            <a:pPr indent="-342900" lvl="0" marL="342900" marR="0" rtl="0" algn="l">
              <a:lnSpc>
                <a:spcPct val="107000"/>
              </a:lnSpc>
              <a:spcBef>
                <a:spcPts val="80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Conquer:</a:t>
            </a:r>
            <a:r>
              <a:rPr lang="en-US" sz="1800">
                <a:solidFill>
                  <a:schemeClr val="dk1"/>
                </a:solidFill>
                <a:latin typeface="Calibri"/>
                <a:ea typeface="Calibri"/>
                <a:cs typeface="Calibri"/>
                <a:sym typeface="Calibri"/>
              </a:rPr>
              <a:t> Solve each subset independently, often in parallel.</a:t>
            </a:r>
            <a:endParaRPr/>
          </a:p>
          <a:p>
            <a:pPr indent="-342900" lvl="0" marL="342900" marR="0" rtl="0" algn="l">
              <a:lnSpc>
                <a:spcPct val="107000"/>
              </a:lnSpc>
              <a:spcBef>
                <a:spcPts val="80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Combine:</a:t>
            </a:r>
            <a:r>
              <a:rPr lang="en-US" sz="1800">
                <a:solidFill>
                  <a:schemeClr val="dk1"/>
                </a:solidFill>
                <a:latin typeface="Calibri"/>
                <a:ea typeface="Calibri"/>
                <a:cs typeface="Calibri"/>
                <a:sym typeface="Calibri"/>
              </a:rPr>
              <a:t> Merge the results of the subproblems.</a:t>
            </a:r>
            <a:endParaRPr/>
          </a:p>
          <a:p>
            <a:pPr indent="0" lvl="0" marL="0" marR="0" rtl="0" algn="l">
              <a:spcBef>
                <a:spcPts val="800"/>
              </a:spcBef>
              <a:spcAft>
                <a:spcPts val="0"/>
              </a:spcAft>
              <a:buNone/>
            </a:pPr>
            <a:r>
              <a:rPr b="1" lang="en-US" sz="2000">
                <a:solidFill>
                  <a:schemeClr val="dk1"/>
                </a:solidFill>
                <a:latin typeface="Times New Roman"/>
                <a:ea typeface="Times New Roman"/>
                <a:cs typeface="Times New Roman"/>
                <a:sym typeface="Times New Roman"/>
              </a:rPr>
              <a:t>Applications in Parallel Processing:</a:t>
            </a:r>
            <a:endParaRPr sz="2000">
              <a:solidFill>
                <a:schemeClr val="dk1"/>
              </a:solidFill>
              <a:latin typeface="Times New Roman"/>
              <a:ea typeface="Times New Roman"/>
              <a:cs typeface="Times New Roman"/>
              <a:sym typeface="Times New Roman"/>
            </a:endParaRPr>
          </a:p>
          <a:p>
            <a:pPr indent="-342900" lvl="0" marL="342900" marR="0" rtl="0" algn="l">
              <a:lnSpc>
                <a:spcPct val="107000"/>
              </a:lnSpc>
              <a:spcBef>
                <a:spcPts val="0"/>
              </a:spcBef>
              <a:spcAft>
                <a:spcPts val="0"/>
              </a:spcAft>
              <a:buClr>
                <a:schemeClr val="dk1"/>
              </a:buClr>
              <a:buSzPts val="1000"/>
              <a:buFont typeface="Noto Sans Symbols"/>
              <a:buChar char="∙"/>
            </a:pPr>
            <a:r>
              <a:rPr b="1" lang="en-US" sz="1800">
                <a:solidFill>
                  <a:schemeClr val="dk1"/>
                </a:solidFill>
                <a:latin typeface="Calibri"/>
                <a:ea typeface="Calibri"/>
                <a:cs typeface="Calibri"/>
                <a:sym typeface="Calibri"/>
              </a:rPr>
              <a:t>Sorting:</a:t>
            </a:r>
            <a:r>
              <a:rPr lang="en-US" sz="1800">
                <a:solidFill>
                  <a:schemeClr val="dk1"/>
                </a:solidFill>
                <a:latin typeface="Calibri"/>
                <a:ea typeface="Calibri"/>
                <a:cs typeface="Calibri"/>
                <a:sym typeface="Calibri"/>
              </a:rPr>
              <a:t> Parallel quicksort, parallel merge sort.</a:t>
            </a:r>
            <a:endParaRPr/>
          </a:p>
          <a:p>
            <a:pPr indent="-342900" lvl="0" marL="342900" marR="0" rtl="0" algn="l">
              <a:lnSpc>
                <a:spcPct val="107000"/>
              </a:lnSpc>
              <a:spcBef>
                <a:spcPts val="800"/>
              </a:spcBef>
              <a:spcAft>
                <a:spcPts val="0"/>
              </a:spcAft>
              <a:buClr>
                <a:schemeClr val="dk1"/>
              </a:buClr>
              <a:buSzPts val="1000"/>
              <a:buFont typeface="Noto Sans Symbols"/>
              <a:buChar char="∙"/>
            </a:pPr>
            <a:r>
              <a:rPr b="1" lang="en-US" sz="1800">
                <a:solidFill>
                  <a:schemeClr val="dk1"/>
                </a:solidFill>
                <a:latin typeface="Calibri"/>
                <a:ea typeface="Calibri"/>
                <a:cs typeface="Calibri"/>
                <a:sym typeface="Calibri"/>
              </a:rPr>
              <a:t>Matrix Operations:</a:t>
            </a:r>
            <a:r>
              <a:rPr lang="en-US" sz="1800">
                <a:solidFill>
                  <a:schemeClr val="dk1"/>
                </a:solidFill>
                <a:latin typeface="Calibri"/>
                <a:ea typeface="Calibri"/>
                <a:cs typeface="Calibri"/>
                <a:sym typeface="Calibri"/>
              </a:rPr>
              <a:t> Strassen’s matrix multiplication.</a:t>
            </a:r>
            <a:endParaRPr/>
          </a:p>
          <a:p>
            <a:pPr indent="-342900" lvl="0" marL="342900" marR="0" rtl="0" algn="l">
              <a:lnSpc>
                <a:spcPct val="107000"/>
              </a:lnSpc>
              <a:spcBef>
                <a:spcPts val="800"/>
              </a:spcBef>
              <a:spcAft>
                <a:spcPts val="0"/>
              </a:spcAft>
              <a:buClr>
                <a:schemeClr val="dk1"/>
              </a:buClr>
              <a:buSzPts val="1000"/>
              <a:buFont typeface="Noto Sans Symbols"/>
              <a:buChar char="∙"/>
            </a:pPr>
            <a:r>
              <a:rPr b="1" lang="en-US" sz="1800">
                <a:solidFill>
                  <a:schemeClr val="dk1"/>
                </a:solidFill>
                <a:latin typeface="Calibri"/>
                <a:ea typeface="Calibri"/>
                <a:cs typeface="Calibri"/>
                <a:sym typeface="Calibri"/>
              </a:rPr>
              <a:t>Numerical Problems:</a:t>
            </a:r>
            <a:r>
              <a:rPr lang="en-US" sz="1800">
                <a:solidFill>
                  <a:schemeClr val="dk1"/>
                </a:solidFill>
                <a:latin typeface="Calibri"/>
                <a:ea typeface="Calibri"/>
                <a:cs typeface="Calibri"/>
                <a:sym typeface="Calibri"/>
              </a:rPr>
              <a:t> Parallel prefix sum, FFT (Fast Fourier Transform).</a:t>
            </a:r>
            <a:endParaRPr/>
          </a:p>
          <a:p>
            <a:pPr indent="0" lvl="0" marL="0" marR="0" rtl="0" algn="l">
              <a:spcBef>
                <a:spcPts val="800"/>
              </a:spcBef>
              <a:spcAft>
                <a:spcPts val="0"/>
              </a:spcAft>
              <a:buNone/>
            </a:pPr>
            <a:r>
              <a:rPr b="1" lang="en-US" sz="2000">
                <a:solidFill>
                  <a:schemeClr val="dk1"/>
                </a:solidFill>
                <a:latin typeface="Times New Roman"/>
                <a:ea typeface="Times New Roman"/>
                <a:cs typeface="Times New Roman"/>
                <a:sym typeface="Times New Roman"/>
              </a:rPr>
              <a:t>Example: Parallel Merge Sort</a:t>
            </a:r>
            <a:endParaRPr sz="2000">
              <a:solidFill>
                <a:schemeClr val="dk1"/>
              </a:solidFill>
              <a:latin typeface="Times New Roman"/>
              <a:ea typeface="Times New Roman"/>
              <a:cs typeface="Times New Roman"/>
              <a:sym typeface="Times New Roman"/>
            </a:endParaRPr>
          </a:p>
          <a:p>
            <a:pPr indent="-342900" lvl="0" marL="342900" marR="0" rtl="0" algn="l">
              <a:lnSpc>
                <a:spcPct val="107000"/>
              </a:lnSpc>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Divide the array into two halves.</a:t>
            </a:r>
            <a:endParaRPr/>
          </a:p>
          <a:p>
            <a:pPr indent="-342900" lvl="0" marL="342900" marR="0" rtl="0" algn="l">
              <a:lnSpc>
                <a:spcPct val="107000"/>
              </a:lnSpc>
              <a:spcBef>
                <a:spcPts val="80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Sort each half concurrently using recursive calls.</a:t>
            </a:r>
            <a:endParaRPr/>
          </a:p>
          <a:p>
            <a:pPr indent="-342900" lvl="0" marL="342900" marR="0" rtl="0" algn="l">
              <a:lnSpc>
                <a:spcPct val="107000"/>
              </a:lnSpc>
              <a:spcBef>
                <a:spcPts val="80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Merge the two sorted halves using parallel merging techniques.</a:t>
            </a:r>
            <a:endParaRPr/>
          </a:p>
        </p:txBody>
      </p:sp>
      <p:sp>
        <p:nvSpPr>
          <p:cNvPr id="300" name="Google Shape;300;p30"/>
          <p:cNvSpPr txBox="1"/>
          <p:nvPr/>
        </p:nvSpPr>
        <p:spPr>
          <a:xfrm>
            <a:off x="8173656" y="1926935"/>
            <a:ext cx="9178724" cy="50650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Graph-Based Algorithms</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Graph-based algorithms use the structure of a graph to parallelize computations. These algorithms are crucial in solving problems like shortest path, network flow, and graph traversal.</a:t>
            </a:r>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Key Graph-Based Parallel Algorithms:</a:t>
            </a:r>
            <a:endParaRPr sz="2000">
              <a:solidFill>
                <a:schemeClr val="dk1"/>
              </a:solidFill>
              <a:latin typeface="Times New Roman"/>
              <a:ea typeface="Times New Roman"/>
              <a:cs typeface="Times New Roman"/>
              <a:sym typeface="Times New Roman"/>
            </a:endParaRPr>
          </a:p>
          <a:p>
            <a:pPr indent="-342900" lvl="0" marL="342900" marR="0" rtl="0" algn="l">
              <a:lnSpc>
                <a:spcPct val="107000"/>
              </a:lnSpc>
              <a:spcBef>
                <a:spcPts val="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Parallel Breadth-First Search (BFS):</a:t>
            </a:r>
            <a:r>
              <a:rPr lang="en-US" sz="1800">
                <a:solidFill>
                  <a:schemeClr val="dk1"/>
                </a:solidFill>
                <a:latin typeface="Calibri"/>
                <a:ea typeface="Calibri"/>
                <a:cs typeface="Calibri"/>
                <a:sym typeface="Calibri"/>
              </a:rPr>
              <a:t> Used for traversing graphs level by level. Each level can be explored concurrently by multiple processors.</a:t>
            </a:r>
            <a:endParaRPr/>
          </a:p>
          <a:p>
            <a:pPr indent="-342900" lvl="0" marL="342900" marR="0" rtl="0" algn="l">
              <a:lnSpc>
                <a:spcPct val="107000"/>
              </a:lnSpc>
              <a:spcBef>
                <a:spcPts val="80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Minimum Spanning Tree (MST):</a:t>
            </a:r>
            <a:r>
              <a:rPr lang="en-US" sz="1800">
                <a:solidFill>
                  <a:schemeClr val="dk1"/>
                </a:solidFill>
                <a:latin typeface="Calibri"/>
                <a:ea typeface="Calibri"/>
                <a:cs typeface="Calibri"/>
                <a:sym typeface="Calibri"/>
              </a:rPr>
              <a:t> Algorithms like Borůvka’s MST can be parallelized by processing independent components simultaneously.</a:t>
            </a:r>
            <a:endParaRPr/>
          </a:p>
          <a:p>
            <a:pPr indent="-342900" lvl="0" marL="342900" marR="0" rtl="0" algn="l">
              <a:lnSpc>
                <a:spcPct val="107000"/>
              </a:lnSpc>
              <a:spcBef>
                <a:spcPts val="800"/>
              </a:spcBef>
              <a:spcAft>
                <a:spcPts val="0"/>
              </a:spcAft>
              <a:buClr>
                <a:schemeClr val="dk1"/>
              </a:buClr>
              <a:buSzPts val="1800"/>
              <a:buFont typeface="Calibri"/>
              <a:buAutoNum type="arabicPeriod"/>
            </a:pPr>
            <a:r>
              <a:rPr b="1" lang="en-US" sz="1800">
                <a:solidFill>
                  <a:schemeClr val="dk1"/>
                </a:solidFill>
                <a:latin typeface="Calibri"/>
                <a:ea typeface="Calibri"/>
                <a:cs typeface="Calibri"/>
                <a:sym typeface="Calibri"/>
              </a:rPr>
              <a:t>Parallel Dijkstra’s Algorithm:</a:t>
            </a:r>
            <a:r>
              <a:rPr lang="en-US" sz="1800">
                <a:solidFill>
                  <a:schemeClr val="dk1"/>
                </a:solidFill>
                <a:latin typeface="Calibri"/>
                <a:ea typeface="Calibri"/>
                <a:cs typeface="Calibri"/>
                <a:sym typeface="Calibri"/>
              </a:rPr>
              <a:t> Suitable for shortest-path computation in distributed memory systems.</a:t>
            </a:r>
            <a:endParaRPr/>
          </a:p>
          <a:p>
            <a:pPr indent="0" lvl="0" marL="0" marR="0" rtl="0" algn="l">
              <a:spcBef>
                <a:spcPts val="800"/>
              </a:spcBef>
              <a:spcAft>
                <a:spcPts val="0"/>
              </a:spcAft>
              <a:buNone/>
            </a:pPr>
            <a:r>
              <a:rPr b="1" lang="en-US" sz="2000">
                <a:solidFill>
                  <a:schemeClr val="dk1"/>
                </a:solidFill>
                <a:latin typeface="Times New Roman"/>
                <a:ea typeface="Times New Roman"/>
                <a:cs typeface="Times New Roman"/>
                <a:sym typeface="Times New Roman"/>
              </a:rPr>
              <a:t>Graph Representation:</a:t>
            </a:r>
            <a:endParaRPr sz="2000">
              <a:solidFill>
                <a:schemeClr val="dk1"/>
              </a:solidFill>
              <a:latin typeface="Times New Roman"/>
              <a:ea typeface="Times New Roman"/>
              <a:cs typeface="Times New Roman"/>
              <a:sym typeface="Times New Roman"/>
            </a:endParaRPr>
          </a:p>
          <a:p>
            <a:pPr indent="-342900" lvl="0" marL="342900" marR="0" rtl="0" algn="l">
              <a:lnSpc>
                <a:spcPct val="107000"/>
              </a:lnSpc>
              <a:spcBef>
                <a:spcPts val="0"/>
              </a:spcBef>
              <a:spcAft>
                <a:spcPts val="0"/>
              </a:spcAft>
              <a:buClr>
                <a:schemeClr val="dk1"/>
              </a:buClr>
              <a:buSzPts val="1000"/>
              <a:buFont typeface="Noto Sans Symbols"/>
              <a:buChar char="∙"/>
            </a:pPr>
            <a:r>
              <a:rPr b="1" lang="en-US" sz="1800">
                <a:solidFill>
                  <a:schemeClr val="dk1"/>
                </a:solidFill>
                <a:latin typeface="Calibri"/>
                <a:ea typeface="Calibri"/>
                <a:cs typeface="Calibri"/>
                <a:sym typeface="Calibri"/>
              </a:rPr>
              <a:t>Adjacency Matrix:</a:t>
            </a:r>
            <a:r>
              <a:rPr lang="en-US" sz="1800">
                <a:solidFill>
                  <a:schemeClr val="dk1"/>
                </a:solidFill>
                <a:latin typeface="Calibri"/>
                <a:ea typeface="Calibri"/>
                <a:cs typeface="Calibri"/>
                <a:sym typeface="Calibri"/>
              </a:rPr>
              <a:t> Easy to parallelize but memory-intensive.</a:t>
            </a:r>
            <a:endParaRPr/>
          </a:p>
          <a:p>
            <a:pPr indent="-342900" lvl="0" marL="342900" marR="0" rtl="0" algn="l">
              <a:lnSpc>
                <a:spcPct val="107000"/>
              </a:lnSpc>
              <a:spcBef>
                <a:spcPts val="800"/>
              </a:spcBef>
              <a:spcAft>
                <a:spcPts val="0"/>
              </a:spcAft>
              <a:buClr>
                <a:schemeClr val="dk1"/>
              </a:buClr>
              <a:buSzPts val="1000"/>
              <a:buFont typeface="Noto Sans Symbols"/>
              <a:buChar char="∙"/>
            </a:pPr>
            <a:r>
              <a:rPr b="1" lang="en-US" sz="1800">
                <a:solidFill>
                  <a:schemeClr val="dk1"/>
                </a:solidFill>
                <a:latin typeface="Calibri"/>
                <a:ea typeface="Calibri"/>
                <a:cs typeface="Calibri"/>
                <a:sym typeface="Calibri"/>
              </a:rPr>
              <a:t>Adjacency List:</a:t>
            </a:r>
            <a:r>
              <a:rPr lang="en-US" sz="1800">
                <a:solidFill>
                  <a:schemeClr val="dk1"/>
                </a:solidFill>
                <a:latin typeface="Calibri"/>
                <a:ea typeface="Calibri"/>
                <a:cs typeface="Calibri"/>
                <a:sym typeface="Calibri"/>
              </a:rPr>
              <a:t> Efficient for sparse graphs but requires sophisticated load-balancing strategies.</a:t>
            </a:r>
            <a:endParaRPr/>
          </a:p>
        </p:txBody>
      </p:sp>
      <p:sp>
        <p:nvSpPr>
          <p:cNvPr id="301" name="Google Shape;301;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305" name="Shape 305"/>
        <p:cNvGrpSpPr/>
        <p:nvPr/>
      </p:nvGrpSpPr>
      <p:grpSpPr>
        <a:xfrm>
          <a:off x="0" y="0"/>
          <a:ext cx="0" cy="0"/>
          <a:chOff x="0" y="0"/>
          <a:chExt cx="0" cy="0"/>
        </a:xfrm>
      </p:grpSpPr>
      <p:sp>
        <p:nvSpPr>
          <p:cNvPr id="306" name="Google Shape;306;p31"/>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3">
              <a:alphaModFix/>
            </a:blip>
            <a:stretch>
              <a:fillRect b="0" l="0" r="0" t="0"/>
            </a:stretch>
          </a:blipFill>
          <a:ln>
            <a:noFill/>
          </a:ln>
        </p:spPr>
      </p:sp>
      <p:sp>
        <p:nvSpPr>
          <p:cNvPr id="307" name="Google Shape;307;p31"/>
          <p:cNvSpPr/>
          <p:nvPr/>
        </p:nvSpPr>
        <p:spPr>
          <a:xfrm>
            <a:off x="0" y="8988072"/>
            <a:ext cx="18288000" cy="1298925"/>
          </a:xfrm>
          <a:custGeom>
            <a:rect b="b" l="l" r="r" t="t"/>
            <a:pathLst>
              <a:path extrusionOk="0" h="473852" w="6671512">
                <a:moveTo>
                  <a:pt x="0" y="0"/>
                </a:moveTo>
                <a:lnTo>
                  <a:pt x="6671512" y="0"/>
                </a:lnTo>
                <a:lnTo>
                  <a:pt x="6671512" y="473852"/>
                </a:lnTo>
                <a:lnTo>
                  <a:pt x="0" y="473852"/>
                </a:lnTo>
                <a:close/>
              </a:path>
            </a:pathLst>
          </a:custGeom>
          <a:solidFill>
            <a:srgbClr val="196BDE"/>
          </a:solidFill>
          <a:ln>
            <a:noFill/>
          </a:ln>
        </p:spPr>
      </p:sp>
      <p:sp>
        <p:nvSpPr>
          <p:cNvPr id="308" name="Google Shape;308;p31"/>
          <p:cNvSpPr txBox="1"/>
          <p:nvPr/>
        </p:nvSpPr>
        <p:spPr>
          <a:xfrm>
            <a:off x="298957" y="402394"/>
            <a:ext cx="15316200" cy="775533"/>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lang="en-US" sz="4800">
                <a:solidFill>
                  <a:srgbClr val="196BDE"/>
                </a:solidFill>
                <a:latin typeface="Lato"/>
                <a:ea typeface="Lato"/>
                <a:cs typeface="Lato"/>
                <a:sym typeface="Lato"/>
              </a:rPr>
              <a:t>Performance of Parallel Algorithms </a:t>
            </a:r>
            <a:endParaRPr/>
          </a:p>
        </p:txBody>
      </p:sp>
      <p:sp>
        <p:nvSpPr>
          <p:cNvPr id="309" name="Google Shape;309;p31"/>
          <p:cNvSpPr txBox="1"/>
          <p:nvPr/>
        </p:nvSpPr>
        <p:spPr>
          <a:xfrm>
            <a:off x="12902480" y="9358771"/>
            <a:ext cx="4356820" cy="451534"/>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1" lang="en-US" sz="2799">
                <a:solidFill>
                  <a:srgbClr val="F9F5F0"/>
                </a:solidFill>
                <a:latin typeface="Lato"/>
                <a:ea typeface="Lato"/>
                <a:cs typeface="Lato"/>
                <a:sym typeface="Lato"/>
              </a:rPr>
              <a:t>19</a:t>
            </a:r>
            <a:endParaRPr/>
          </a:p>
        </p:txBody>
      </p:sp>
      <p:sp>
        <p:nvSpPr>
          <p:cNvPr id="310" name="Google Shape;310;p31"/>
          <p:cNvSpPr txBox="1"/>
          <p:nvPr/>
        </p:nvSpPr>
        <p:spPr>
          <a:xfrm>
            <a:off x="298957" y="1333500"/>
            <a:ext cx="9178724" cy="118680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0" i="1" lang="en-US" sz="1600">
                <a:solidFill>
                  <a:srgbClr val="2F5496"/>
                </a:solidFill>
                <a:latin typeface="Calibri"/>
                <a:ea typeface="Calibri"/>
                <a:cs typeface="Calibri"/>
                <a:sym typeface="Calibri"/>
              </a:rPr>
              <a:t>Speedup</a:t>
            </a:r>
            <a:endParaRPr b="1" i="1" sz="1600">
              <a:solidFill>
                <a:srgbClr val="2F5496"/>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Speedup is a measure of how much faster a parallel algorithm runs compared to its sequential counterpart. It is defined as the ratio of the time taken to execute the sequential algorithm to the time taken to execute the parallel algorithm.</a:t>
            </a:r>
            <a:endParaRPr/>
          </a:p>
        </p:txBody>
      </p:sp>
      <p:pic>
        <p:nvPicPr>
          <p:cNvPr id="311" name="Google Shape;311;p31"/>
          <p:cNvPicPr preferRelativeResize="0"/>
          <p:nvPr/>
        </p:nvPicPr>
        <p:blipFill rotWithShape="1">
          <a:blip r:embed="rId4">
            <a:alphaModFix/>
          </a:blip>
          <a:srcRect b="0" l="0" r="0" t="0"/>
          <a:stretch/>
        </p:blipFill>
        <p:spPr>
          <a:xfrm>
            <a:off x="914400" y="2781300"/>
            <a:ext cx="5781675" cy="1828800"/>
          </a:xfrm>
          <a:prstGeom prst="rect">
            <a:avLst/>
          </a:prstGeom>
          <a:noFill/>
          <a:ln>
            <a:noFill/>
          </a:ln>
        </p:spPr>
      </p:pic>
      <p:sp>
        <p:nvSpPr>
          <p:cNvPr id="312" name="Google Shape;312;p31"/>
          <p:cNvSpPr txBox="1"/>
          <p:nvPr/>
        </p:nvSpPr>
        <p:spPr>
          <a:xfrm>
            <a:off x="303780" y="4890204"/>
            <a:ext cx="9178724" cy="665695"/>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i="1" lang="en-US" sz="1800">
                <a:solidFill>
                  <a:srgbClr val="2F5496"/>
                </a:solidFill>
                <a:latin typeface="Calibri"/>
                <a:ea typeface="Calibri"/>
                <a:cs typeface="Calibri"/>
                <a:sym typeface="Calibri"/>
              </a:rPr>
              <a:t>Efficiency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Efficiency measures how effectively the processors are utilized in the parallel algorithm</a:t>
            </a:r>
            <a:endParaRPr sz="1800">
              <a:solidFill>
                <a:schemeClr val="dk1"/>
              </a:solidFill>
              <a:latin typeface="Calibri"/>
              <a:ea typeface="Calibri"/>
              <a:cs typeface="Calibri"/>
              <a:sym typeface="Calibri"/>
            </a:endParaRPr>
          </a:p>
        </p:txBody>
      </p:sp>
      <p:pic>
        <p:nvPicPr>
          <p:cNvPr id="313" name="Google Shape;313;p31"/>
          <p:cNvPicPr preferRelativeResize="0"/>
          <p:nvPr/>
        </p:nvPicPr>
        <p:blipFill rotWithShape="1">
          <a:blip r:embed="rId5">
            <a:alphaModFix/>
          </a:blip>
          <a:srcRect b="0" l="0" r="0" t="0"/>
          <a:stretch/>
        </p:blipFill>
        <p:spPr>
          <a:xfrm>
            <a:off x="942372" y="5797795"/>
            <a:ext cx="5943600" cy="1341755"/>
          </a:xfrm>
          <a:prstGeom prst="rect">
            <a:avLst/>
          </a:prstGeom>
          <a:noFill/>
          <a:ln>
            <a:noFill/>
          </a:ln>
        </p:spPr>
      </p:pic>
      <p:sp>
        <p:nvSpPr>
          <p:cNvPr id="314" name="Google Shape;314;p31"/>
          <p:cNvSpPr txBox="1"/>
          <p:nvPr/>
        </p:nvSpPr>
        <p:spPr>
          <a:xfrm>
            <a:off x="10491528" y="1208836"/>
            <a:ext cx="9178724" cy="375552"/>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i="1" lang="en-US" sz="1800">
                <a:solidFill>
                  <a:srgbClr val="2F5496"/>
                </a:solidFill>
                <a:latin typeface="Calibri"/>
                <a:ea typeface="Calibri"/>
                <a:cs typeface="Calibri"/>
                <a:sym typeface="Calibri"/>
              </a:rPr>
              <a:t>Scalability</a:t>
            </a:r>
            <a:endParaRPr/>
          </a:p>
        </p:txBody>
      </p:sp>
      <p:sp>
        <p:nvSpPr>
          <p:cNvPr id="315" name="Google Shape;315;p31"/>
          <p:cNvSpPr txBox="1"/>
          <p:nvPr/>
        </p:nvSpPr>
        <p:spPr>
          <a:xfrm>
            <a:off x="10235873" y="1594788"/>
            <a:ext cx="7753170" cy="27363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Scalability refers to the ability of a parallel algorithm to effectively use more processors as they are added. There are two types of scalability:</a:t>
            </a:r>
            <a:endParaRPr/>
          </a:p>
          <a:p>
            <a:pPr indent="-342900" lvl="0" marL="342900" marR="0" rtl="0" algn="l">
              <a:lnSpc>
                <a:spcPct val="107000"/>
              </a:lnSpc>
              <a:spcBef>
                <a:spcPts val="0"/>
              </a:spcBef>
              <a:spcAft>
                <a:spcPts val="0"/>
              </a:spcAft>
              <a:buClr>
                <a:schemeClr val="dk1"/>
              </a:buClr>
              <a:buSzPts val="1000"/>
              <a:buFont typeface="Noto Sans Symbols"/>
              <a:buChar char="∙"/>
            </a:pPr>
            <a:r>
              <a:rPr b="1" lang="en-US" sz="1600">
                <a:solidFill>
                  <a:schemeClr val="dk1"/>
                </a:solidFill>
                <a:latin typeface="Calibri"/>
                <a:ea typeface="Calibri"/>
                <a:cs typeface="Calibri"/>
                <a:sym typeface="Calibri"/>
              </a:rPr>
              <a:t>Strong scalability</a:t>
            </a:r>
            <a:r>
              <a:rPr lang="en-US" sz="1600">
                <a:solidFill>
                  <a:schemeClr val="dk1"/>
                </a:solidFill>
                <a:latin typeface="Calibri"/>
                <a:ea typeface="Calibri"/>
                <a:cs typeface="Calibri"/>
                <a:sym typeface="Calibri"/>
              </a:rPr>
              <a:t>: How the execution time decreases as the number of processors increases, for a fixed problem size.</a:t>
            </a:r>
            <a:endParaRPr/>
          </a:p>
          <a:p>
            <a:pPr indent="-342900" lvl="0" marL="342900" marR="0" rtl="0" algn="l">
              <a:lnSpc>
                <a:spcPct val="107000"/>
              </a:lnSpc>
              <a:spcBef>
                <a:spcPts val="800"/>
              </a:spcBef>
              <a:spcAft>
                <a:spcPts val="0"/>
              </a:spcAft>
              <a:buClr>
                <a:schemeClr val="dk1"/>
              </a:buClr>
              <a:buSzPts val="1000"/>
              <a:buFont typeface="Noto Sans Symbols"/>
              <a:buChar char="∙"/>
            </a:pPr>
            <a:r>
              <a:rPr b="1" lang="en-US" sz="1600">
                <a:solidFill>
                  <a:schemeClr val="dk1"/>
                </a:solidFill>
                <a:latin typeface="Calibri"/>
                <a:ea typeface="Calibri"/>
                <a:cs typeface="Calibri"/>
                <a:sym typeface="Calibri"/>
              </a:rPr>
              <a:t>Weak scalability</a:t>
            </a:r>
            <a:r>
              <a:rPr lang="en-US" sz="1600">
                <a:solidFill>
                  <a:schemeClr val="dk1"/>
                </a:solidFill>
                <a:latin typeface="Calibri"/>
                <a:ea typeface="Calibri"/>
                <a:cs typeface="Calibri"/>
                <a:sym typeface="Calibri"/>
              </a:rPr>
              <a:t>: How the algorithm handles increasing problem sizes as the number of processors increases.</a:t>
            </a:r>
            <a:endParaRPr/>
          </a:p>
          <a:p>
            <a:pPr indent="0" lvl="0" marL="0" marR="0" rtl="0" algn="l">
              <a:spcBef>
                <a:spcPts val="800"/>
              </a:spcBef>
              <a:spcAft>
                <a:spcPts val="0"/>
              </a:spcAft>
              <a:buNone/>
            </a:pPr>
            <a:r>
              <a:rPr lang="en-US" sz="1800">
                <a:solidFill>
                  <a:schemeClr val="dk1"/>
                </a:solidFill>
                <a:latin typeface="Times New Roman"/>
                <a:ea typeface="Times New Roman"/>
                <a:cs typeface="Times New Roman"/>
                <a:sym typeface="Times New Roman"/>
              </a:rPr>
              <a:t>A parallel algorithm is said to be scalable if increasing the number of processors leads to a proportional decrease in execution time or a proportional increase in problem size without significant performance degradation.</a:t>
            </a:r>
            <a:endParaRPr/>
          </a:p>
        </p:txBody>
      </p:sp>
      <p:sp>
        <p:nvSpPr>
          <p:cNvPr id="316" name="Google Shape;316;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100" name="Shape 100"/>
        <p:cNvGrpSpPr/>
        <p:nvPr/>
      </p:nvGrpSpPr>
      <p:grpSpPr>
        <a:xfrm>
          <a:off x="0" y="0"/>
          <a:ext cx="0" cy="0"/>
          <a:chOff x="0" y="0"/>
          <a:chExt cx="0" cy="0"/>
        </a:xfrm>
      </p:grpSpPr>
      <p:sp>
        <p:nvSpPr>
          <p:cNvPr id="101" name="Google Shape;101;p14"/>
          <p:cNvSpPr txBox="1"/>
          <p:nvPr/>
        </p:nvSpPr>
        <p:spPr>
          <a:xfrm>
            <a:off x="1028700" y="570548"/>
            <a:ext cx="8093157" cy="821055"/>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i="0" lang="en-US" sz="4800" u="none" cap="none" strike="noStrike">
                <a:solidFill>
                  <a:srgbClr val="196BDE"/>
                </a:solidFill>
                <a:latin typeface="Lato"/>
                <a:ea typeface="Lato"/>
                <a:cs typeface="Lato"/>
                <a:sym typeface="Lato"/>
              </a:rPr>
              <a:t>Contents</a:t>
            </a:r>
            <a:endParaRPr/>
          </a:p>
        </p:txBody>
      </p:sp>
      <p:sp>
        <p:nvSpPr>
          <p:cNvPr id="102" name="Google Shape;102;p14"/>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3">
              <a:alphaModFix/>
            </a:blip>
            <a:stretch>
              <a:fillRect b="0" l="0" r="0" t="0"/>
            </a:stretch>
          </a:blipFill>
          <a:ln>
            <a:noFill/>
          </a:ln>
        </p:spPr>
      </p:sp>
      <p:sp>
        <p:nvSpPr>
          <p:cNvPr id="103" name="Google Shape;103;p14"/>
          <p:cNvSpPr/>
          <p:nvPr/>
        </p:nvSpPr>
        <p:spPr>
          <a:xfrm>
            <a:off x="0" y="8988072"/>
            <a:ext cx="18288000" cy="1298925"/>
          </a:xfrm>
          <a:custGeom>
            <a:rect b="b" l="l" r="r" t="t"/>
            <a:pathLst>
              <a:path extrusionOk="0" h="473852" w="6671512">
                <a:moveTo>
                  <a:pt x="0" y="0"/>
                </a:moveTo>
                <a:lnTo>
                  <a:pt x="6671512" y="0"/>
                </a:lnTo>
                <a:lnTo>
                  <a:pt x="6671512" y="473852"/>
                </a:lnTo>
                <a:lnTo>
                  <a:pt x="0" y="473852"/>
                </a:lnTo>
                <a:close/>
              </a:path>
            </a:pathLst>
          </a:custGeom>
          <a:solidFill>
            <a:srgbClr val="196BDE"/>
          </a:solidFill>
          <a:ln>
            <a:noFill/>
          </a:ln>
        </p:spPr>
      </p:sp>
      <p:sp>
        <p:nvSpPr>
          <p:cNvPr id="104" name="Google Shape;104;p14"/>
          <p:cNvSpPr txBox="1"/>
          <p:nvPr/>
        </p:nvSpPr>
        <p:spPr>
          <a:xfrm>
            <a:off x="12902480" y="9358771"/>
            <a:ext cx="4356820" cy="490855"/>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1" i="0" lang="en-US" sz="2799" u="none" cap="none" strike="noStrike">
                <a:solidFill>
                  <a:srgbClr val="F9F5F0"/>
                </a:solidFill>
                <a:latin typeface="Lato"/>
                <a:ea typeface="Lato"/>
                <a:cs typeface="Lato"/>
                <a:sym typeface="Lato"/>
              </a:rPr>
              <a:t>2</a:t>
            </a:r>
            <a:endParaRPr/>
          </a:p>
        </p:txBody>
      </p:sp>
      <p:pic>
        <p:nvPicPr>
          <p:cNvPr id="105" name="Google Shape;105;p14"/>
          <p:cNvPicPr preferRelativeResize="0"/>
          <p:nvPr/>
        </p:nvPicPr>
        <p:blipFill rotWithShape="1">
          <a:blip r:embed="rId4">
            <a:alphaModFix/>
          </a:blip>
          <a:srcRect b="0" l="0" r="0" t="0"/>
          <a:stretch/>
        </p:blipFill>
        <p:spPr>
          <a:xfrm>
            <a:off x="1676400" y="1367358"/>
            <a:ext cx="9906000" cy="7529177"/>
          </a:xfrm>
          <a:prstGeom prst="rect">
            <a:avLst/>
          </a:prstGeom>
          <a:noFill/>
          <a:ln>
            <a:noFill/>
          </a:ln>
        </p:spPr>
      </p:pic>
      <p:sp>
        <p:nvSpPr>
          <p:cNvPr id="106" name="Google Shape;10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320" name="Shape 320"/>
        <p:cNvGrpSpPr/>
        <p:nvPr/>
      </p:nvGrpSpPr>
      <p:grpSpPr>
        <a:xfrm>
          <a:off x="0" y="0"/>
          <a:ext cx="0" cy="0"/>
          <a:chOff x="0" y="0"/>
          <a:chExt cx="0" cy="0"/>
        </a:xfrm>
      </p:grpSpPr>
      <p:sp>
        <p:nvSpPr>
          <p:cNvPr id="321" name="Google Shape;321;p32"/>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3">
              <a:alphaModFix/>
            </a:blip>
            <a:stretch>
              <a:fillRect b="0" l="0" r="0" t="0"/>
            </a:stretch>
          </a:blipFill>
          <a:ln>
            <a:noFill/>
          </a:ln>
        </p:spPr>
      </p:sp>
      <p:sp>
        <p:nvSpPr>
          <p:cNvPr id="322" name="Google Shape;322;p32"/>
          <p:cNvSpPr/>
          <p:nvPr/>
        </p:nvSpPr>
        <p:spPr>
          <a:xfrm>
            <a:off x="0" y="8988072"/>
            <a:ext cx="18288000" cy="1298925"/>
          </a:xfrm>
          <a:custGeom>
            <a:rect b="b" l="l" r="r" t="t"/>
            <a:pathLst>
              <a:path extrusionOk="0" h="473852" w="6671512">
                <a:moveTo>
                  <a:pt x="0" y="0"/>
                </a:moveTo>
                <a:lnTo>
                  <a:pt x="6671512" y="0"/>
                </a:lnTo>
                <a:lnTo>
                  <a:pt x="6671512" y="473852"/>
                </a:lnTo>
                <a:lnTo>
                  <a:pt x="0" y="473852"/>
                </a:lnTo>
                <a:close/>
              </a:path>
            </a:pathLst>
          </a:custGeom>
          <a:solidFill>
            <a:srgbClr val="196BDE"/>
          </a:solidFill>
          <a:ln>
            <a:noFill/>
          </a:ln>
        </p:spPr>
      </p:sp>
      <p:sp>
        <p:nvSpPr>
          <p:cNvPr id="323" name="Google Shape;323;p32"/>
          <p:cNvSpPr txBox="1"/>
          <p:nvPr/>
        </p:nvSpPr>
        <p:spPr>
          <a:xfrm>
            <a:off x="298957" y="402394"/>
            <a:ext cx="15316200" cy="775533"/>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lang="en-US" sz="4800">
                <a:solidFill>
                  <a:srgbClr val="196BDE"/>
                </a:solidFill>
                <a:latin typeface="Lato"/>
                <a:ea typeface="Lato"/>
                <a:cs typeface="Lato"/>
                <a:sym typeface="Lato"/>
              </a:rPr>
              <a:t>Parallel Programming Languages </a:t>
            </a:r>
            <a:endParaRPr/>
          </a:p>
        </p:txBody>
      </p:sp>
      <p:sp>
        <p:nvSpPr>
          <p:cNvPr id="324" name="Google Shape;324;p32"/>
          <p:cNvSpPr txBox="1"/>
          <p:nvPr/>
        </p:nvSpPr>
        <p:spPr>
          <a:xfrm>
            <a:off x="270020" y="1900381"/>
            <a:ext cx="5843286" cy="6767494"/>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0" i="1" lang="en-US" sz="1800">
                <a:solidFill>
                  <a:srgbClr val="2F5496"/>
                </a:solidFill>
                <a:latin typeface="Calibri"/>
                <a:ea typeface="Calibri"/>
                <a:cs typeface="Calibri"/>
                <a:sym typeface="Calibri"/>
              </a:rPr>
              <a:t>MPI (Message Passing Interface)</a:t>
            </a:r>
            <a:endParaRPr b="1" i="1" sz="1800">
              <a:solidFill>
                <a:srgbClr val="2F5496"/>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MPI</a:t>
            </a:r>
            <a:r>
              <a:rPr lang="en-US" sz="2000">
                <a:solidFill>
                  <a:schemeClr val="dk1"/>
                </a:solidFill>
                <a:latin typeface="Times New Roman"/>
                <a:ea typeface="Times New Roman"/>
                <a:cs typeface="Times New Roman"/>
                <a:sym typeface="Times New Roman"/>
              </a:rPr>
              <a:t> is a standardized and portable message-passing system designed for parallel programming in distributed-memory systems, where each processor has its own local memory. It is one of the most widely used models for high-performance computing (HPC) applications.</a:t>
            </a:r>
            <a:endParaRPr/>
          </a:p>
          <a:p>
            <a:pPr indent="-342900" lvl="0" marL="342900" marR="0" rtl="0" algn="l">
              <a:spcBef>
                <a:spcPts val="0"/>
              </a:spcBef>
              <a:spcAft>
                <a:spcPts val="0"/>
              </a:spcAft>
              <a:buClr>
                <a:schemeClr val="dk1"/>
              </a:buClr>
              <a:buSzPts val="1000"/>
              <a:buFont typeface="Noto Sans Symbols"/>
              <a:buChar char="∙"/>
            </a:pPr>
            <a:r>
              <a:rPr b="1" lang="en-US" sz="2000">
                <a:solidFill>
                  <a:schemeClr val="dk1"/>
                </a:solidFill>
                <a:latin typeface="Times New Roman"/>
                <a:ea typeface="Times New Roman"/>
                <a:cs typeface="Times New Roman"/>
                <a:sym typeface="Times New Roman"/>
              </a:rPr>
              <a:t>Key Features:</a:t>
            </a:r>
            <a:endParaRPr sz="2000">
              <a:solidFill>
                <a:schemeClr val="dk1"/>
              </a:solidFill>
              <a:latin typeface="Times New Roman"/>
              <a:ea typeface="Times New Roman"/>
              <a:cs typeface="Times New Roman"/>
              <a:sym typeface="Times New Roman"/>
            </a:endParaRPr>
          </a:p>
          <a:p>
            <a:pPr indent="-285750" lvl="1" marL="742950" marR="0" rtl="0" algn="l">
              <a:lnSpc>
                <a:spcPct val="107000"/>
              </a:lnSpc>
              <a:spcBef>
                <a:spcPts val="0"/>
              </a:spcBef>
              <a:spcAft>
                <a:spcPts val="0"/>
              </a:spcAft>
              <a:buClr>
                <a:schemeClr val="dk1"/>
              </a:buClr>
              <a:buSzPts val="1000"/>
              <a:buFont typeface="Courier New"/>
              <a:buChar char="o"/>
            </a:pPr>
            <a:r>
              <a:rPr b="0" i="0" lang="en-US" sz="1800" u="none" cap="none" strike="noStrike">
                <a:solidFill>
                  <a:schemeClr val="dk1"/>
                </a:solidFill>
                <a:latin typeface="Calibri"/>
                <a:ea typeface="Calibri"/>
                <a:cs typeface="Calibri"/>
                <a:sym typeface="Calibri"/>
              </a:rPr>
              <a:t>MPI allows communication between processes running on different nodes or machines.</a:t>
            </a:r>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1800" u="none" cap="none" strike="noStrike">
                <a:solidFill>
                  <a:schemeClr val="dk1"/>
                </a:solidFill>
                <a:latin typeface="Calibri"/>
                <a:ea typeface="Calibri"/>
                <a:cs typeface="Calibri"/>
                <a:sym typeface="Calibri"/>
              </a:rPr>
              <a:t>It provides routines for sending and receiving messages between processes, which can be on the same machine or distributed across different machines.</a:t>
            </a:r>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1800" u="none" cap="none" strike="noStrike">
                <a:solidFill>
                  <a:schemeClr val="dk1"/>
                </a:solidFill>
                <a:latin typeface="Calibri"/>
                <a:ea typeface="Calibri"/>
                <a:cs typeface="Calibri"/>
                <a:sym typeface="Calibri"/>
              </a:rPr>
              <a:t>MPI supports both </a:t>
            </a:r>
            <a:r>
              <a:rPr b="1" i="0" lang="en-US" sz="1800" u="none" cap="none" strike="noStrike">
                <a:solidFill>
                  <a:schemeClr val="dk1"/>
                </a:solidFill>
                <a:latin typeface="Calibri"/>
                <a:ea typeface="Calibri"/>
                <a:cs typeface="Calibri"/>
                <a:sym typeface="Calibri"/>
              </a:rPr>
              <a:t>point-to-point communication</a:t>
            </a:r>
            <a:r>
              <a:rPr b="0" i="0" lang="en-US" sz="1800" u="none" cap="none" strike="noStrike">
                <a:solidFill>
                  <a:schemeClr val="dk1"/>
                </a:solidFill>
                <a:latin typeface="Calibri"/>
                <a:ea typeface="Calibri"/>
                <a:cs typeface="Calibri"/>
                <a:sym typeface="Calibri"/>
              </a:rPr>
              <a:t> (i.e., between two processes) and </a:t>
            </a:r>
            <a:r>
              <a:rPr b="1" i="0" lang="en-US" sz="1800" u="none" cap="none" strike="noStrike">
                <a:solidFill>
                  <a:schemeClr val="dk1"/>
                </a:solidFill>
                <a:latin typeface="Calibri"/>
                <a:ea typeface="Calibri"/>
                <a:cs typeface="Calibri"/>
                <a:sym typeface="Calibri"/>
              </a:rPr>
              <a:t>collective communication</a:t>
            </a:r>
            <a:r>
              <a:rPr b="0" i="0" lang="en-US" sz="1800" u="none" cap="none" strike="noStrike">
                <a:solidFill>
                  <a:schemeClr val="dk1"/>
                </a:solidFill>
                <a:latin typeface="Calibri"/>
                <a:ea typeface="Calibri"/>
                <a:cs typeface="Calibri"/>
                <a:sym typeface="Calibri"/>
              </a:rPr>
              <a:t> (i.e., involving multiple processes).</a:t>
            </a:r>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1800" u="none" cap="none" strike="noStrike">
                <a:solidFill>
                  <a:schemeClr val="dk1"/>
                </a:solidFill>
                <a:latin typeface="Calibri"/>
                <a:ea typeface="Calibri"/>
                <a:cs typeface="Calibri"/>
                <a:sym typeface="Calibri"/>
              </a:rPr>
              <a:t>It is language-independent but typically used with languages like C, C++, and Fortran.</a:t>
            </a:r>
            <a:endParaRPr/>
          </a:p>
          <a:p>
            <a:pPr indent="0" lvl="0" marL="0" marR="0" rtl="0" algn="l">
              <a:spcBef>
                <a:spcPts val="800"/>
              </a:spcBef>
              <a:spcAft>
                <a:spcPts val="0"/>
              </a:spcAft>
              <a:buNone/>
            </a:pPr>
            <a:r>
              <a:rPr lang="en-US" sz="1800">
                <a:solidFill>
                  <a:schemeClr val="dk1"/>
                </a:solidFill>
                <a:latin typeface="Calibri"/>
                <a:ea typeface="Calibri"/>
                <a:cs typeface="Calibri"/>
                <a:sym typeface="Calibri"/>
              </a:rPr>
              <a:t>MPI is designed to be highly scalable, making it suitable for supercomputers, clusters, and grid computing</a:t>
            </a:r>
            <a:endParaRPr sz="3200">
              <a:solidFill>
                <a:schemeClr val="dk1"/>
              </a:solidFill>
              <a:latin typeface="Calibri"/>
              <a:ea typeface="Calibri"/>
              <a:cs typeface="Calibri"/>
              <a:sym typeface="Calibri"/>
            </a:endParaRPr>
          </a:p>
        </p:txBody>
      </p:sp>
      <p:sp>
        <p:nvSpPr>
          <p:cNvPr id="325" name="Google Shape;325;p32"/>
          <p:cNvSpPr txBox="1"/>
          <p:nvPr/>
        </p:nvSpPr>
        <p:spPr>
          <a:xfrm>
            <a:off x="6113306" y="2019300"/>
            <a:ext cx="6452886" cy="5493620"/>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0" i="1" lang="en-US" sz="1800">
                <a:solidFill>
                  <a:srgbClr val="2F5496"/>
                </a:solidFill>
                <a:latin typeface="Calibri"/>
                <a:ea typeface="Calibri"/>
                <a:cs typeface="Calibri"/>
                <a:sym typeface="Calibri"/>
              </a:rPr>
              <a:t>OpenMP (Open Multi-Processing)</a:t>
            </a:r>
            <a:endParaRPr b="1" i="1" sz="1800">
              <a:solidFill>
                <a:srgbClr val="2F5496"/>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OpenMP</a:t>
            </a:r>
            <a:r>
              <a:rPr lang="en-US" sz="2000">
                <a:solidFill>
                  <a:schemeClr val="dk1"/>
                </a:solidFill>
                <a:latin typeface="Times New Roman"/>
                <a:ea typeface="Times New Roman"/>
                <a:cs typeface="Times New Roman"/>
                <a:sym typeface="Times New Roman"/>
              </a:rPr>
              <a:t> is a parallel programming model for shared-memory systems, where multiple processors or cores share the same memory space. OpenMP simplifies the process of parallel programming by allowing developers to parallelize existing sequential programs with minimal changes.</a:t>
            </a:r>
            <a:endParaRPr/>
          </a:p>
          <a:p>
            <a:pPr indent="-342900" lvl="0" marL="342900" marR="0" rtl="0" algn="l">
              <a:spcBef>
                <a:spcPts val="0"/>
              </a:spcBef>
              <a:spcAft>
                <a:spcPts val="0"/>
              </a:spcAft>
              <a:buClr>
                <a:schemeClr val="dk1"/>
              </a:buClr>
              <a:buSzPts val="1000"/>
              <a:buFont typeface="Noto Sans Symbols"/>
              <a:buChar char="∙"/>
            </a:pPr>
            <a:r>
              <a:rPr b="1" lang="en-US" sz="2000">
                <a:solidFill>
                  <a:schemeClr val="dk1"/>
                </a:solidFill>
                <a:latin typeface="Times New Roman"/>
                <a:ea typeface="Times New Roman"/>
                <a:cs typeface="Times New Roman"/>
                <a:sym typeface="Times New Roman"/>
              </a:rPr>
              <a:t>Key Features:</a:t>
            </a:r>
            <a:endParaRPr sz="2000">
              <a:solidFill>
                <a:schemeClr val="dk1"/>
              </a:solidFill>
              <a:latin typeface="Times New Roman"/>
              <a:ea typeface="Times New Roman"/>
              <a:cs typeface="Times New Roman"/>
              <a:sym typeface="Times New Roman"/>
            </a:endParaRPr>
          </a:p>
          <a:p>
            <a:pPr indent="-285750" lvl="1" marL="742950" marR="0" rtl="0" algn="l">
              <a:lnSpc>
                <a:spcPct val="107000"/>
              </a:lnSpc>
              <a:spcBef>
                <a:spcPts val="0"/>
              </a:spcBef>
              <a:spcAft>
                <a:spcPts val="0"/>
              </a:spcAft>
              <a:buClr>
                <a:schemeClr val="dk1"/>
              </a:buClr>
              <a:buSzPts val="1000"/>
              <a:buFont typeface="Courier New"/>
              <a:buChar char="o"/>
            </a:pPr>
            <a:r>
              <a:rPr b="0" i="0" lang="en-US" sz="1800" u="none" cap="none" strike="noStrike">
                <a:solidFill>
                  <a:schemeClr val="dk1"/>
                </a:solidFill>
                <a:latin typeface="Calibri"/>
                <a:ea typeface="Calibri"/>
                <a:cs typeface="Calibri"/>
                <a:sym typeface="Calibri"/>
              </a:rPr>
              <a:t>OpenMP uses </a:t>
            </a:r>
            <a:r>
              <a:rPr b="1" i="0" lang="en-US" sz="1800" u="none" cap="none" strike="noStrike">
                <a:solidFill>
                  <a:schemeClr val="dk1"/>
                </a:solidFill>
                <a:latin typeface="Calibri"/>
                <a:ea typeface="Calibri"/>
                <a:cs typeface="Calibri"/>
                <a:sym typeface="Calibri"/>
              </a:rPr>
              <a:t>compiler directives</a:t>
            </a:r>
            <a:r>
              <a:rPr b="0" i="0" lang="en-US" sz="1800" u="none" cap="none" strike="noStrike">
                <a:solidFill>
                  <a:schemeClr val="dk1"/>
                </a:solidFill>
                <a:latin typeface="Calibri"/>
                <a:ea typeface="Calibri"/>
                <a:cs typeface="Calibri"/>
                <a:sym typeface="Calibri"/>
              </a:rPr>
              <a:t>, </a:t>
            </a:r>
            <a:r>
              <a:rPr b="1" i="0" lang="en-US" sz="1800" u="none" cap="none" strike="noStrike">
                <a:solidFill>
                  <a:schemeClr val="dk1"/>
                </a:solidFill>
                <a:latin typeface="Calibri"/>
                <a:ea typeface="Calibri"/>
                <a:cs typeface="Calibri"/>
                <a:sym typeface="Calibri"/>
              </a:rPr>
              <a:t>runtime library routines</a:t>
            </a:r>
            <a:r>
              <a:rPr b="0" i="0" lang="en-US" sz="1800" u="none" cap="none" strike="noStrike">
                <a:solidFill>
                  <a:schemeClr val="dk1"/>
                </a:solidFill>
                <a:latin typeface="Calibri"/>
                <a:ea typeface="Calibri"/>
                <a:cs typeface="Calibri"/>
                <a:sym typeface="Calibri"/>
              </a:rPr>
              <a:t>, and </a:t>
            </a:r>
            <a:r>
              <a:rPr b="1" i="0" lang="en-US" sz="1800" u="none" cap="none" strike="noStrike">
                <a:solidFill>
                  <a:schemeClr val="dk1"/>
                </a:solidFill>
                <a:latin typeface="Calibri"/>
                <a:ea typeface="Calibri"/>
                <a:cs typeface="Calibri"/>
                <a:sym typeface="Calibri"/>
              </a:rPr>
              <a:t>environment variables</a:t>
            </a:r>
            <a:r>
              <a:rPr b="0" i="0" lang="en-US" sz="1800" u="none" cap="none" strike="noStrike">
                <a:solidFill>
                  <a:schemeClr val="dk1"/>
                </a:solidFill>
                <a:latin typeface="Calibri"/>
                <a:ea typeface="Calibri"/>
                <a:cs typeface="Calibri"/>
                <a:sym typeface="Calibri"/>
              </a:rPr>
              <a:t> to control parallelism.</a:t>
            </a:r>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1800" u="none" cap="none" strike="noStrike">
                <a:solidFill>
                  <a:schemeClr val="dk1"/>
                </a:solidFill>
                <a:latin typeface="Calibri"/>
                <a:ea typeface="Calibri"/>
                <a:cs typeface="Calibri"/>
                <a:sym typeface="Calibri"/>
              </a:rPr>
              <a:t>It supports </a:t>
            </a:r>
            <a:r>
              <a:rPr b="1" i="0" lang="en-US" sz="1800" u="none" cap="none" strike="noStrike">
                <a:solidFill>
                  <a:schemeClr val="dk1"/>
                </a:solidFill>
                <a:latin typeface="Calibri"/>
                <a:ea typeface="Calibri"/>
                <a:cs typeface="Calibri"/>
                <a:sym typeface="Calibri"/>
              </a:rPr>
              <a:t>multi-threading</a:t>
            </a:r>
            <a:r>
              <a:rPr b="0" i="0" lang="en-US" sz="1800" u="none" cap="none" strike="noStrike">
                <a:solidFill>
                  <a:schemeClr val="dk1"/>
                </a:solidFill>
                <a:latin typeface="Calibri"/>
                <a:ea typeface="Calibri"/>
                <a:cs typeface="Calibri"/>
                <a:sym typeface="Calibri"/>
              </a:rPr>
              <a:t>, where each thread operates on a shared memory space.</a:t>
            </a:r>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1800" u="none" cap="none" strike="noStrike">
                <a:solidFill>
                  <a:schemeClr val="dk1"/>
                </a:solidFill>
                <a:latin typeface="Calibri"/>
                <a:ea typeface="Calibri"/>
                <a:cs typeface="Calibri"/>
                <a:sym typeface="Calibri"/>
              </a:rPr>
              <a:t>It is most commonly used in C, C++, and Fortran, but the focus is on adding parallelism to sequential code with simple annotations.</a:t>
            </a:r>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1800" u="none" cap="none" strike="noStrike">
                <a:solidFill>
                  <a:schemeClr val="dk1"/>
                </a:solidFill>
                <a:latin typeface="Calibri"/>
                <a:ea typeface="Calibri"/>
                <a:cs typeface="Calibri"/>
                <a:sym typeface="Calibri"/>
              </a:rPr>
              <a:t>OpenMP allows for </a:t>
            </a:r>
            <a:r>
              <a:rPr b="1" i="0" lang="en-US" sz="1800" u="none" cap="none" strike="noStrike">
                <a:solidFill>
                  <a:schemeClr val="dk1"/>
                </a:solidFill>
                <a:latin typeface="Calibri"/>
                <a:ea typeface="Calibri"/>
                <a:cs typeface="Calibri"/>
                <a:sym typeface="Calibri"/>
              </a:rPr>
              <a:t>implicit parallelism</a:t>
            </a:r>
            <a:r>
              <a:rPr b="0" i="0" lang="en-US" sz="1800" u="none" cap="none" strike="noStrike">
                <a:solidFill>
                  <a:schemeClr val="dk1"/>
                </a:solidFill>
                <a:latin typeface="Calibri"/>
                <a:ea typeface="Calibri"/>
                <a:cs typeface="Calibri"/>
                <a:sym typeface="Calibri"/>
              </a:rPr>
              <a:t> where loops or sections of code can be automatically parallelized using a few simple commands</a:t>
            </a:r>
            <a:r>
              <a:rPr b="0" i="0" lang="en-US" sz="1100" u="none" cap="none" strike="noStrike">
                <a:solidFill>
                  <a:schemeClr val="dk1"/>
                </a:solidFill>
                <a:latin typeface="Calibri"/>
                <a:ea typeface="Calibri"/>
                <a:cs typeface="Calibri"/>
                <a:sym typeface="Calibri"/>
              </a:rPr>
              <a:t>.</a:t>
            </a:r>
            <a:endParaRPr/>
          </a:p>
        </p:txBody>
      </p:sp>
      <p:sp>
        <p:nvSpPr>
          <p:cNvPr id="326" name="Google Shape;326;p32"/>
          <p:cNvSpPr txBox="1"/>
          <p:nvPr/>
        </p:nvSpPr>
        <p:spPr>
          <a:xfrm>
            <a:off x="12819626" y="1740434"/>
            <a:ext cx="5011173" cy="5225533"/>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0" i="1" lang="en-US" sz="1600">
                <a:solidFill>
                  <a:srgbClr val="2F5496"/>
                </a:solidFill>
                <a:latin typeface="Calibri"/>
                <a:ea typeface="Calibri"/>
                <a:cs typeface="Calibri"/>
                <a:sym typeface="Calibri"/>
              </a:rPr>
              <a:t>CUDA (Compute Unified Device Architecture) for GPUs</a:t>
            </a:r>
            <a:endParaRPr b="1" i="1" sz="1600">
              <a:solidFill>
                <a:srgbClr val="2F5496"/>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CUDA</a:t>
            </a:r>
            <a:r>
              <a:rPr lang="en-US" sz="1800">
                <a:solidFill>
                  <a:schemeClr val="dk1"/>
                </a:solidFill>
                <a:latin typeface="Times New Roman"/>
                <a:ea typeface="Times New Roman"/>
                <a:cs typeface="Times New Roman"/>
                <a:sym typeface="Times New Roman"/>
              </a:rPr>
              <a:t> is a parallel computing platform and programming model developed by NVIDIA for general-purpose computing on GPUs (Graphics Processing Units). CUDA is designed to accelerate computations by harnessing the massive parallelism of modern GPUs.</a:t>
            </a:r>
            <a:endParaRPr/>
          </a:p>
          <a:p>
            <a:pPr indent="-342900" lvl="0" marL="342900" marR="0" rtl="0" algn="l">
              <a:spcBef>
                <a:spcPts val="0"/>
              </a:spcBef>
              <a:spcAft>
                <a:spcPts val="0"/>
              </a:spcAft>
              <a:buClr>
                <a:schemeClr val="dk1"/>
              </a:buClr>
              <a:buSzPts val="1000"/>
              <a:buFont typeface="Noto Sans Symbols"/>
              <a:buChar char="∙"/>
            </a:pPr>
            <a:r>
              <a:rPr b="1" lang="en-US" sz="1800">
                <a:solidFill>
                  <a:schemeClr val="dk1"/>
                </a:solidFill>
                <a:latin typeface="Times New Roman"/>
                <a:ea typeface="Times New Roman"/>
                <a:cs typeface="Times New Roman"/>
                <a:sym typeface="Times New Roman"/>
              </a:rPr>
              <a:t>Key Features:</a:t>
            </a:r>
            <a:endParaRPr sz="1800">
              <a:solidFill>
                <a:schemeClr val="dk1"/>
              </a:solidFill>
              <a:latin typeface="Times New Roman"/>
              <a:ea typeface="Times New Roman"/>
              <a:cs typeface="Times New Roman"/>
              <a:sym typeface="Times New Roman"/>
            </a:endParaRPr>
          </a:p>
          <a:p>
            <a:pPr indent="-285750" lvl="1" marL="742950" marR="0" rtl="0" algn="l">
              <a:lnSpc>
                <a:spcPct val="107000"/>
              </a:lnSpc>
              <a:spcBef>
                <a:spcPts val="0"/>
              </a:spcBef>
              <a:spcAft>
                <a:spcPts val="0"/>
              </a:spcAft>
              <a:buClr>
                <a:schemeClr val="dk1"/>
              </a:buClr>
              <a:buSzPts val="1000"/>
              <a:buFont typeface="Courier New"/>
              <a:buChar char="o"/>
            </a:pPr>
            <a:r>
              <a:rPr b="0" i="0" lang="en-US" sz="1600" u="none" cap="none" strike="noStrike">
                <a:solidFill>
                  <a:schemeClr val="dk1"/>
                </a:solidFill>
                <a:latin typeface="Calibri"/>
                <a:ea typeface="Calibri"/>
                <a:cs typeface="Calibri"/>
                <a:sym typeface="Calibri"/>
              </a:rPr>
              <a:t>CUDA allows developers to write programs that execute parallel code on NVIDIA GPUs.</a:t>
            </a:r>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1600" u="none" cap="none" strike="noStrike">
                <a:solidFill>
                  <a:schemeClr val="dk1"/>
                </a:solidFill>
                <a:latin typeface="Calibri"/>
                <a:ea typeface="Calibri"/>
                <a:cs typeface="Calibri"/>
                <a:sym typeface="Calibri"/>
              </a:rPr>
              <a:t>It supports a programming model based on </a:t>
            </a:r>
            <a:r>
              <a:rPr b="1" i="0" lang="en-US" sz="1600" u="none" cap="none" strike="noStrike">
                <a:solidFill>
                  <a:schemeClr val="dk1"/>
                </a:solidFill>
                <a:latin typeface="Calibri"/>
                <a:ea typeface="Calibri"/>
                <a:cs typeface="Calibri"/>
                <a:sym typeface="Calibri"/>
              </a:rPr>
              <a:t>threads</a:t>
            </a:r>
            <a:r>
              <a:rPr b="0" i="0" lang="en-US" sz="1600" u="none" cap="none" strike="noStrike">
                <a:solidFill>
                  <a:schemeClr val="dk1"/>
                </a:solidFill>
                <a:latin typeface="Calibri"/>
                <a:ea typeface="Calibri"/>
                <a:cs typeface="Calibri"/>
                <a:sym typeface="Calibri"/>
              </a:rPr>
              <a:t> and </a:t>
            </a:r>
            <a:r>
              <a:rPr b="1" i="0" lang="en-US" sz="1600" u="none" cap="none" strike="noStrike">
                <a:solidFill>
                  <a:schemeClr val="dk1"/>
                </a:solidFill>
                <a:latin typeface="Calibri"/>
                <a:ea typeface="Calibri"/>
                <a:cs typeface="Calibri"/>
                <a:sym typeface="Calibri"/>
              </a:rPr>
              <a:t>blocks</a:t>
            </a:r>
            <a:r>
              <a:rPr b="0" i="0" lang="en-US" sz="1600" u="none" cap="none" strike="noStrike">
                <a:solidFill>
                  <a:schemeClr val="dk1"/>
                </a:solidFill>
                <a:latin typeface="Calibri"/>
                <a:ea typeface="Calibri"/>
                <a:cs typeface="Calibri"/>
                <a:sym typeface="Calibri"/>
              </a:rPr>
              <a:t>, where threads are grouped into blocks, and blocks are organized into grids.</a:t>
            </a:r>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1600" u="none" cap="none" strike="noStrike">
                <a:solidFill>
                  <a:schemeClr val="dk1"/>
                </a:solidFill>
                <a:latin typeface="Calibri"/>
                <a:ea typeface="Calibri"/>
                <a:cs typeface="Calibri"/>
                <a:sym typeface="Calibri"/>
              </a:rPr>
              <a:t>CUDA provides APIs for working with large datasets, matrix computations, and other highly parallel tasks.</a:t>
            </a:r>
            <a:endParaRPr/>
          </a:p>
          <a:p>
            <a:pPr indent="-285750" lvl="1" marL="742950" marR="0" rtl="0" algn="l">
              <a:lnSpc>
                <a:spcPct val="107000"/>
              </a:lnSpc>
              <a:spcBef>
                <a:spcPts val="800"/>
              </a:spcBef>
              <a:spcAft>
                <a:spcPts val="0"/>
              </a:spcAft>
              <a:buClr>
                <a:schemeClr val="dk1"/>
              </a:buClr>
              <a:buSzPts val="1000"/>
              <a:buFont typeface="Courier New"/>
              <a:buChar char="o"/>
            </a:pPr>
            <a:r>
              <a:rPr b="0" i="0" lang="en-US" sz="1600" u="none" cap="none" strike="noStrike">
                <a:solidFill>
                  <a:schemeClr val="dk1"/>
                </a:solidFill>
                <a:latin typeface="Calibri"/>
                <a:ea typeface="Calibri"/>
                <a:cs typeface="Calibri"/>
                <a:sym typeface="Calibri"/>
              </a:rPr>
              <a:t>It supports both </a:t>
            </a:r>
            <a:r>
              <a:rPr b="1" i="0" lang="en-US" sz="1600" u="none" cap="none" strike="noStrike">
                <a:solidFill>
                  <a:schemeClr val="dk1"/>
                </a:solidFill>
                <a:latin typeface="Calibri"/>
                <a:ea typeface="Calibri"/>
                <a:cs typeface="Calibri"/>
                <a:sym typeface="Calibri"/>
              </a:rPr>
              <a:t>CPU-GPU parallelism</a:t>
            </a:r>
            <a:r>
              <a:rPr b="0" i="0" lang="en-US" sz="1600" u="none" cap="none" strike="noStrike">
                <a:solidFill>
                  <a:schemeClr val="dk1"/>
                </a:solidFill>
                <a:latin typeface="Calibri"/>
                <a:ea typeface="Calibri"/>
                <a:cs typeface="Calibri"/>
                <a:sym typeface="Calibri"/>
              </a:rPr>
              <a:t> and </a:t>
            </a:r>
            <a:r>
              <a:rPr b="1" i="0" lang="en-US" sz="1600" u="none" cap="none" strike="noStrike">
                <a:solidFill>
                  <a:schemeClr val="dk1"/>
                </a:solidFill>
                <a:latin typeface="Calibri"/>
                <a:ea typeface="Calibri"/>
                <a:cs typeface="Calibri"/>
                <a:sym typeface="Calibri"/>
              </a:rPr>
              <a:t>GPU-only parallelism</a:t>
            </a:r>
            <a:r>
              <a:rPr b="0" i="0" lang="en-US" sz="1600" u="none" cap="none" strike="noStrike">
                <a:solidFill>
                  <a:schemeClr val="dk1"/>
                </a:solidFill>
                <a:latin typeface="Calibri"/>
                <a:ea typeface="Calibri"/>
                <a:cs typeface="Calibri"/>
                <a:sym typeface="Calibri"/>
              </a:rPr>
              <a:t> for data-intensive tasks.</a:t>
            </a:r>
            <a:endParaRPr/>
          </a:p>
        </p:txBody>
      </p:sp>
      <p:sp>
        <p:nvSpPr>
          <p:cNvPr id="327" name="Google Shape;327;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8" name="Google Shape;328;p32"/>
          <p:cNvSpPr txBox="1"/>
          <p:nvPr/>
        </p:nvSpPr>
        <p:spPr>
          <a:xfrm>
            <a:off x="16078200" y="9563100"/>
            <a:ext cx="49564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Calibri"/>
                <a:ea typeface="Calibri"/>
                <a:cs typeface="Calibri"/>
                <a:sym typeface="Calibri"/>
              </a:rPr>
              <a:t>20</a:t>
            </a:r>
            <a:endParaRPr b="1"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332" name="Shape 332"/>
        <p:cNvGrpSpPr/>
        <p:nvPr/>
      </p:nvGrpSpPr>
      <p:grpSpPr>
        <a:xfrm>
          <a:off x="0" y="0"/>
          <a:ext cx="0" cy="0"/>
          <a:chOff x="0" y="0"/>
          <a:chExt cx="0" cy="0"/>
        </a:xfrm>
      </p:grpSpPr>
      <p:sp>
        <p:nvSpPr>
          <p:cNvPr id="333" name="Google Shape;333;p33"/>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3">
              <a:alphaModFix/>
            </a:blip>
            <a:stretch>
              <a:fillRect b="0" l="0" r="0" t="0"/>
            </a:stretch>
          </a:blipFill>
          <a:ln>
            <a:noFill/>
          </a:ln>
        </p:spPr>
      </p:sp>
      <p:sp>
        <p:nvSpPr>
          <p:cNvPr id="334" name="Google Shape;334;p33"/>
          <p:cNvSpPr/>
          <p:nvPr/>
        </p:nvSpPr>
        <p:spPr>
          <a:xfrm>
            <a:off x="0" y="8988072"/>
            <a:ext cx="18288000" cy="1298925"/>
          </a:xfrm>
          <a:custGeom>
            <a:rect b="b" l="l" r="r" t="t"/>
            <a:pathLst>
              <a:path extrusionOk="0" h="473852" w="6671512">
                <a:moveTo>
                  <a:pt x="0" y="0"/>
                </a:moveTo>
                <a:lnTo>
                  <a:pt x="6671512" y="0"/>
                </a:lnTo>
                <a:lnTo>
                  <a:pt x="6671512" y="473852"/>
                </a:lnTo>
                <a:lnTo>
                  <a:pt x="0" y="473852"/>
                </a:lnTo>
                <a:close/>
              </a:path>
            </a:pathLst>
          </a:custGeom>
          <a:solidFill>
            <a:srgbClr val="196BDE"/>
          </a:solidFill>
          <a:ln>
            <a:noFill/>
          </a:ln>
        </p:spPr>
      </p:sp>
      <p:sp>
        <p:nvSpPr>
          <p:cNvPr id="335" name="Google Shape;335;p33"/>
          <p:cNvSpPr txBox="1"/>
          <p:nvPr/>
        </p:nvSpPr>
        <p:spPr>
          <a:xfrm>
            <a:off x="298957" y="402394"/>
            <a:ext cx="15316200" cy="775533"/>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lang="en-US" sz="4800">
                <a:solidFill>
                  <a:srgbClr val="196BDE"/>
                </a:solidFill>
                <a:latin typeface="Lato"/>
                <a:ea typeface="Lato"/>
                <a:cs typeface="Lato"/>
                <a:sym typeface="Lato"/>
              </a:rPr>
              <a:t>Solving Problems with Parallel Algorithms </a:t>
            </a:r>
            <a:endParaRPr/>
          </a:p>
        </p:txBody>
      </p:sp>
      <p:sp>
        <p:nvSpPr>
          <p:cNvPr id="336" name="Google Shape;336;p33"/>
          <p:cNvSpPr txBox="1"/>
          <p:nvPr/>
        </p:nvSpPr>
        <p:spPr>
          <a:xfrm>
            <a:off x="12902480" y="9358771"/>
            <a:ext cx="4356820" cy="451534"/>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1" lang="en-US" sz="2799">
                <a:solidFill>
                  <a:srgbClr val="F9F5F0"/>
                </a:solidFill>
                <a:latin typeface="Lato"/>
                <a:ea typeface="Lato"/>
                <a:cs typeface="Lato"/>
                <a:sym typeface="Lato"/>
              </a:rPr>
              <a:t>21</a:t>
            </a:r>
            <a:endParaRPr/>
          </a:p>
        </p:txBody>
      </p:sp>
      <p:sp>
        <p:nvSpPr>
          <p:cNvPr id="337" name="Google Shape;337;p33"/>
          <p:cNvSpPr txBox="1"/>
          <p:nvPr/>
        </p:nvSpPr>
        <p:spPr>
          <a:xfrm>
            <a:off x="298957" y="1537354"/>
            <a:ext cx="6787643" cy="72943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Load Balancing Issues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Load balancing refers to the process of distributing tasks or computations evenly across available processors in a parallel system. The goal is to ensure that no processor is underutilized or overwhelmed, which would lead to inefficiencies and wasted resources.</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Challenges: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Uneven Task Distribution: If the work is not evenly distributed, some processors may finish their tasks early while others may be overwhelmed. This leads to idle processors and slower overall performance.</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Dynamic Workloads: </a:t>
            </a:r>
            <a:r>
              <a:rPr lang="en-US" sz="1800">
                <a:solidFill>
                  <a:schemeClr val="dk1"/>
                </a:solidFill>
                <a:latin typeface="Calibri"/>
                <a:ea typeface="Calibri"/>
                <a:cs typeface="Calibri"/>
                <a:sym typeface="Calibri"/>
              </a:rPr>
              <a:t>In some cases, the amount of work assigned to each processor may change during execution, especially when dealing with problems that involve dynamic inputs or evolving data (e.g., real-time processing).</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Strategies for Load Balancing:</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Static Load Balancing</a:t>
            </a:r>
            <a:r>
              <a:rPr lang="en-US" sz="1800">
                <a:solidFill>
                  <a:schemeClr val="dk1"/>
                </a:solidFill>
                <a:latin typeface="Calibri"/>
                <a:ea typeface="Calibri"/>
                <a:cs typeface="Calibri"/>
                <a:sym typeface="Calibri"/>
              </a:rPr>
              <a:t>: Tasks are divided evenly at the start of the computation and remain fixed throughout. This works well when the size of each task is known ahead of time and does not change during execution.</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Dynamic Load Balancing</a:t>
            </a:r>
            <a:r>
              <a:rPr lang="en-US" sz="1800">
                <a:solidFill>
                  <a:schemeClr val="dk1"/>
                </a:solidFill>
                <a:latin typeface="Calibri"/>
                <a:ea typeface="Calibri"/>
                <a:cs typeface="Calibri"/>
                <a:sym typeface="Calibri"/>
              </a:rPr>
              <a:t>: Work is distributed dynamically during execution. This is more adaptable, especially when tasks take varying amounts of time to complete. A processor that finishes its task early can pick up additional work from other processors that are still busy.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Work Stealing: A technique where idle processors "steal" tasks from busy processors to balance the load dynamically.</a:t>
            </a:r>
            <a:endParaRPr/>
          </a:p>
        </p:txBody>
      </p:sp>
      <p:sp>
        <p:nvSpPr>
          <p:cNvPr id="338" name="Google Shape;338;p33"/>
          <p:cNvSpPr txBox="1"/>
          <p:nvPr/>
        </p:nvSpPr>
        <p:spPr>
          <a:xfrm>
            <a:off x="6724492" y="1487654"/>
            <a:ext cx="6540040"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Deadlock and Synchronization Challenges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Deadlock occurs in parallel systems when two or more processes are blocked forever, waiting for each other to release resources. In a parallel environment, deadlock is a serious issue because it halts the progress of tasks and results in wasted computational power.</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Causes of Deadlock:</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Resource Allocation: </a:t>
            </a:r>
            <a:r>
              <a:rPr lang="en-US" sz="1800">
                <a:solidFill>
                  <a:schemeClr val="dk1"/>
                </a:solidFill>
                <a:latin typeface="Calibri"/>
                <a:ea typeface="Calibri"/>
                <a:cs typeface="Calibri"/>
                <a:sym typeface="Calibri"/>
              </a:rPr>
              <a:t>When multiple processes request resources (e.g., memory, I/O), and each process holds one resource while waiting for another.</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Circular Waiting: </a:t>
            </a:r>
            <a:r>
              <a:rPr lang="en-US" sz="1800">
                <a:solidFill>
                  <a:schemeClr val="dk1"/>
                </a:solidFill>
                <a:latin typeface="Calibri"/>
                <a:ea typeface="Calibri"/>
                <a:cs typeface="Calibri"/>
                <a:sym typeface="Calibri"/>
              </a:rPr>
              <a:t>A situation where processes form a cycle of dependencies, causing each process to wait for another in the cycle.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Prevention of Deadlock:</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Resource Allocation Strategies: </a:t>
            </a:r>
            <a:r>
              <a:rPr lang="en-US" sz="1800">
                <a:solidFill>
                  <a:schemeClr val="dk1"/>
                </a:solidFill>
                <a:latin typeface="Calibri"/>
                <a:ea typeface="Calibri"/>
                <a:cs typeface="Calibri"/>
                <a:sym typeface="Calibri"/>
              </a:rPr>
              <a:t>One approach is to allocate resources only if all required resources are available, ensuring no partial allocations occur.</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Avoidance Algorithms: </a:t>
            </a:r>
            <a:r>
              <a:rPr lang="en-US" sz="1800">
                <a:solidFill>
                  <a:schemeClr val="dk1"/>
                </a:solidFill>
                <a:latin typeface="Calibri"/>
                <a:ea typeface="Calibri"/>
                <a:cs typeface="Calibri"/>
                <a:sym typeface="Calibri"/>
              </a:rPr>
              <a:t>These algorithms ensure that a system does not enter a deadlock state by preventing circular wait conditions.</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Timeouts: </a:t>
            </a:r>
            <a:r>
              <a:rPr lang="en-US" sz="1800">
                <a:solidFill>
                  <a:schemeClr val="dk1"/>
                </a:solidFill>
                <a:latin typeface="Calibri"/>
                <a:ea typeface="Calibri"/>
                <a:cs typeface="Calibri"/>
                <a:sym typeface="Calibri"/>
              </a:rPr>
              <a:t>Implementing timeouts for waiting processes can help detect and recover from potential deadlocks.</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Synchronization Challenges: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Synchronization refers to the coordination of tasks and the correct order of operations in a parallel system. Without proper synchronization, parallel tasks may access shared resources at the wrong time, leading to inconsistent results or race conditions.</a:t>
            </a:r>
            <a:endParaRPr/>
          </a:p>
        </p:txBody>
      </p:sp>
      <p:sp>
        <p:nvSpPr>
          <p:cNvPr id="339" name="Google Shape;339;p33"/>
          <p:cNvSpPr txBox="1"/>
          <p:nvPr/>
        </p:nvSpPr>
        <p:spPr>
          <a:xfrm>
            <a:off x="13261638" y="1487654"/>
            <a:ext cx="4707038" cy="5925212"/>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1800">
                <a:solidFill>
                  <a:schemeClr val="dk1"/>
                </a:solidFill>
                <a:latin typeface="Times New Roman"/>
                <a:ea typeface="Times New Roman"/>
                <a:cs typeface="Times New Roman"/>
                <a:sym typeface="Times New Roman"/>
              </a:rPr>
              <a:t>Race Condition:</a:t>
            </a:r>
            <a:endParaRPr b="1"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lang="en-US" sz="1800">
                <a:solidFill>
                  <a:schemeClr val="dk1"/>
                </a:solidFill>
                <a:latin typeface="Times New Roman"/>
                <a:ea typeface="Times New Roman"/>
                <a:cs typeface="Times New Roman"/>
                <a:sym typeface="Times New Roman"/>
              </a:rPr>
              <a:t>A race condition occurs when two or more processes access shared data simultaneously, and the final result depends on the order of execution. This can lead to unpredictable behavior, where the outcome may vary each time the program is run.</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b="1" lang="en-US" sz="1800">
                <a:solidFill>
                  <a:schemeClr val="dk1"/>
                </a:solidFill>
                <a:latin typeface="Times New Roman"/>
                <a:ea typeface="Times New Roman"/>
                <a:cs typeface="Times New Roman"/>
                <a:sym typeface="Times New Roman"/>
              </a:rPr>
              <a:t>Synchronization Strategies:</a:t>
            </a:r>
            <a:endParaRPr b="1"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b="1" lang="en-US" sz="1800">
                <a:solidFill>
                  <a:schemeClr val="dk1"/>
                </a:solidFill>
                <a:latin typeface="Times New Roman"/>
                <a:ea typeface="Times New Roman"/>
                <a:cs typeface="Times New Roman"/>
                <a:sym typeface="Times New Roman"/>
              </a:rPr>
              <a:t>Locks and Mutexes</a:t>
            </a:r>
            <a:r>
              <a:rPr lang="en-US" sz="1800">
                <a:solidFill>
                  <a:schemeClr val="dk1"/>
                </a:solidFill>
                <a:latin typeface="Times New Roman"/>
                <a:ea typeface="Times New Roman"/>
                <a:cs typeface="Times New Roman"/>
                <a:sym typeface="Times New Roman"/>
              </a:rPr>
              <a:t>: These are mechanisms that allow only one process to access a shared resource at a time.</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b="1" lang="en-US" sz="1800">
                <a:solidFill>
                  <a:schemeClr val="dk1"/>
                </a:solidFill>
                <a:latin typeface="Times New Roman"/>
                <a:ea typeface="Times New Roman"/>
                <a:cs typeface="Times New Roman"/>
                <a:sym typeface="Times New Roman"/>
              </a:rPr>
              <a:t>Semaphores: </a:t>
            </a:r>
            <a:r>
              <a:rPr lang="en-US" sz="1800">
                <a:solidFill>
                  <a:schemeClr val="dk1"/>
                </a:solidFill>
                <a:latin typeface="Times New Roman"/>
                <a:ea typeface="Times New Roman"/>
                <a:cs typeface="Times New Roman"/>
                <a:sym typeface="Times New Roman"/>
              </a:rPr>
              <a:t>A signaling mechanism that controls access to shared resources, using signals to indicate whether resources are available or not.</a:t>
            </a:r>
            <a:endParaRPr sz="1600">
              <a:solidFill>
                <a:schemeClr val="dk1"/>
              </a:solidFill>
              <a:latin typeface="Calibri"/>
              <a:ea typeface="Calibri"/>
              <a:cs typeface="Calibri"/>
              <a:sym typeface="Calibri"/>
            </a:endParaRPr>
          </a:p>
          <a:p>
            <a:pPr indent="0" lvl="0" marL="0" marR="0" rtl="0" algn="l">
              <a:lnSpc>
                <a:spcPct val="107000"/>
              </a:lnSpc>
              <a:spcBef>
                <a:spcPts val="800"/>
              </a:spcBef>
              <a:spcAft>
                <a:spcPts val="0"/>
              </a:spcAft>
              <a:buNone/>
            </a:pPr>
            <a:r>
              <a:rPr b="1" lang="en-US" sz="1800">
                <a:solidFill>
                  <a:schemeClr val="dk1"/>
                </a:solidFill>
                <a:latin typeface="Times New Roman"/>
                <a:ea typeface="Times New Roman"/>
                <a:cs typeface="Times New Roman"/>
                <a:sym typeface="Times New Roman"/>
              </a:rPr>
              <a:t>Barriers: </a:t>
            </a:r>
            <a:r>
              <a:rPr lang="en-US" sz="1800">
                <a:solidFill>
                  <a:schemeClr val="dk1"/>
                </a:solidFill>
                <a:latin typeface="Times New Roman"/>
                <a:ea typeface="Times New Roman"/>
                <a:cs typeface="Times New Roman"/>
                <a:sym typeface="Times New Roman"/>
              </a:rPr>
              <a:t>A synchronization method where processes wait until all of them reach a certain point before proceeding.</a:t>
            </a:r>
            <a:endParaRPr sz="1600">
              <a:solidFill>
                <a:schemeClr val="dk1"/>
              </a:solidFill>
              <a:latin typeface="Calibri"/>
              <a:ea typeface="Calibri"/>
              <a:cs typeface="Calibri"/>
              <a:sym typeface="Calibri"/>
            </a:endParaRPr>
          </a:p>
        </p:txBody>
      </p:sp>
      <p:sp>
        <p:nvSpPr>
          <p:cNvPr id="340" name="Google Shape;34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344" name="Shape 344"/>
        <p:cNvGrpSpPr/>
        <p:nvPr/>
      </p:nvGrpSpPr>
      <p:grpSpPr>
        <a:xfrm>
          <a:off x="0" y="0"/>
          <a:ext cx="0" cy="0"/>
          <a:chOff x="0" y="0"/>
          <a:chExt cx="0" cy="0"/>
        </a:xfrm>
      </p:grpSpPr>
      <p:sp>
        <p:nvSpPr>
          <p:cNvPr id="345" name="Google Shape;345;p34"/>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3">
              <a:alphaModFix/>
            </a:blip>
            <a:stretch>
              <a:fillRect b="0" l="0" r="0" t="0"/>
            </a:stretch>
          </a:blipFill>
          <a:ln>
            <a:noFill/>
          </a:ln>
        </p:spPr>
      </p:sp>
      <p:sp>
        <p:nvSpPr>
          <p:cNvPr id="346" name="Google Shape;346;p34"/>
          <p:cNvSpPr/>
          <p:nvPr/>
        </p:nvSpPr>
        <p:spPr>
          <a:xfrm>
            <a:off x="0" y="8988072"/>
            <a:ext cx="18288000" cy="1298925"/>
          </a:xfrm>
          <a:custGeom>
            <a:rect b="b" l="l" r="r" t="t"/>
            <a:pathLst>
              <a:path extrusionOk="0" h="473852" w="6671512">
                <a:moveTo>
                  <a:pt x="0" y="0"/>
                </a:moveTo>
                <a:lnTo>
                  <a:pt x="6671512" y="0"/>
                </a:lnTo>
                <a:lnTo>
                  <a:pt x="6671512" y="473852"/>
                </a:lnTo>
                <a:lnTo>
                  <a:pt x="0" y="473852"/>
                </a:lnTo>
                <a:close/>
              </a:path>
            </a:pathLst>
          </a:custGeom>
          <a:solidFill>
            <a:srgbClr val="196BDE"/>
          </a:solidFill>
          <a:ln>
            <a:noFill/>
          </a:ln>
        </p:spPr>
      </p:sp>
      <p:sp>
        <p:nvSpPr>
          <p:cNvPr id="347" name="Google Shape;347;p34"/>
          <p:cNvSpPr txBox="1"/>
          <p:nvPr/>
        </p:nvSpPr>
        <p:spPr>
          <a:xfrm>
            <a:off x="298957" y="402394"/>
            <a:ext cx="15316200" cy="775533"/>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lang="en-US" sz="4800">
                <a:solidFill>
                  <a:srgbClr val="196BDE"/>
                </a:solidFill>
                <a:latin typeface="Lato"/>
                <a:ea typeface="Lato"/>
                <a:cs typeface="Lato"/>
                <a:sym typeface="Lato"/>
              </a:rPr>
              <a:t>Practice Questions-1</a:t>
            </a:r>
            <a:endParaRPr/>
          </a:p>
        </p:txBody>
      </p:sp>
      <p:sp>
        <p:nvSpPr>
          <p:cNvPr id="348" name="Google Shape;348;p34"/>
          <p:cNvSpPr txBox="1"/>
          <p:nvPr/>
        </p:nvSpPr>
        <p:spPr>
          <a:xfrm>
            <a:off x="12902480" y="9358771"/>
            <a:ext cx="4356820" cy="451534"/>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1" lang="en-US" sz="2799">
                <a:solidFill>
                  <a:srgbClr val="F9F5F0"/>
                </a:solidFill>
                <a:latin typeface="Lato"/>
                <a:ea typeface="Lato"/>
                <a:cs typeface="Lato"/>
                <a:sym typeface="Lato"/>
              </a:rPr>
              <a:t>22</a:t>
            </a:r>
            <a:endParaRPr/>
          </a:p>
        </p:txBody>
      </p:sp>
      <p:sp>
        <p:nvSpPr>
          <p:cNvPr id="349" name="Google Shape;349;p34"/>
          <p:cNvSpPr txBox="1"/>
          <p:nvPr/>
        </p:nvSpPr>
        <p:spPr>
          <a:xfrm>
            <a:off x="333592" y="1153682"/>
            <a:ext cx="7591207" cy="744825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chemeClr val="dk1"/>
              </a:buClr>
              <a:buSzPts val="1200"/>
              <a:buFont typeface="Times New Roman"/>
              <a:buAutoNum type="arabicPeriod"/>
            </a:pPr>
            <a:r>
              <a:rPr lang="en-US" sz="2800">
                <a:solidFill>
                  <a:schemeClr val="dk1"/>
                </a:solidFill>
                <a:latin typeface="Calibri"/>
                <a:ea typeface="Calibri"/>
                <a:cs typeface="Calibri"/>
                <a:sym typeface="Calibri"/>
              </a:rPr>
              <a:t>Define parallel processing and discuss its significance in modern computing environments.</a:t>
            </a:r>
            <a:endParaRPr/>
          </a:p>
          <a:p>
            <a:pPr indent="-342900" lvl="0" marL="342900" marR="0" rtl="0" algn="l">
              <a:lnSpc>
                <a:spcPct val="107000"/>
              </a:lnSpc>
              <a:spcBef>
                <a:spcPts val="0"/>
              </a:spcBef>
              <a:spcAft>
                <a:spcPts val="0"/>
              </a:spcAft>
              <a:buClr>
                <a:schemeClr val="dk1"/>
              </a:buClr>
              <a:buSzPts val="1200"/>
              <a:buFont typeface="Times New Roman"/>
              <a:buAutoNum type="arabicPeriod"/>
            </a:pPr>
            <a:r>
              <a:rPr lang="en-US" sz="2800">
                <a:solidFill>
                  <a:schemeClr val="dk1"/>
                </a:solidFill>
                <a:latin typeface="Calibri"/>
                <a:ea typeface="Calibri"/>
                <a:cs typeface="Calibri"/>
                <a:sym typeface="Calibri"/>
              </a:rPr>
              <a:t>Discuss the advantages, limitations, and scenarios where parallel processing outperforms sequential approaches with examples</a:t>
            </a:r>
            <a:endParaRPr/>
          </a:p>
          <a:p>
            <a:pPr indent="-342900" lvl="0" marL="342900" marR="0" rtl="0" algn="l">
              <a:lnSpc>
                <a:spcPct val="107000"/>
              </a:lnSpc>
              <a:spcBef>
                <a:spcPts val="0"/>
              </a:spcBef>
              <a:spcAft>
                <a:spcPts val="0"/>
              </a:spcAft>
              <a:buClr>
                <a:schemeClr val="dk1"/>
              </a:buClr>
              <a:buSzPts val="1200"/>
              <a:buFont typeface="Times New Roman"/>
              <a:buAutoNum type="arabicPeriod"/>
            </a:pPr>
            <a:r>
              <a:rPr lang="en-US" sz="2800">
                <a:solidFill>
                  <a:schemeClr val="dk1"/>
                </a:solidFill>
                <a:latin typeface="Calibri"/>
                <a:ea typeface="Calibri"/>
                <a:cs typeface="Calibri"/>
                <a:sym typeface="Calibri"/>
              </a:rPr>
              <a:t>Compare and contrast Flynn's taxonomy with Feng's classification of parallel computers. How does Feng's framework enhance the understanding of parallel processing systems? </a:t>
            </a:r>
            <a:endParaRPr/>
          </a:p>
          <a:p>
            <a:pPr indent="-342900" lvl="0" marL="342900" marR="0" rtl="0" algn="l">
              <a:lnSpc>
                <a:spcPct val="107000"/>
              </a:lnSpc>
              <a:spcBef>
                <a:spcPts val="0"/>
              </a:spcBef>
              <a:spcAft>
                <a:spcPts val="0"/>
              </a:spcAft>
              <a:buClr>
                <a:schemeClr val="dk1"/>
              </a:buClr>
              <a:buSzPts val="1200"/>
              <a:buFont typeface="Times New Roman"/>
              <a:buAutoNum type="arabicPeriod"/>
            </a:pPr>
            <a:r>
              <a:rPr lang="en-US" sz="2800">
                <a:solidFill>
                  <a:schemeClr val="dk1"/>
                </a:solidFill>
                <a:latin typeface="Calibri"/>
                <a:ea typeface="Calibri"/>
                <a:cs typeface="Calibri"/>
                <a:sym typeface="Calibri"/>
              </a:rPr>
              <a:t>Critically evaluate the role of parallel processing in emerging technologies such as quantum computing and distributed systems.</a:t>
            </a:r>
            <a:endParaRPr/>
          </a:p>
          <a:p>
            <a:pPr indent="-342900" lvl="0" marL="342900" marR="0" rtl="0" algn="l">
              <a:lnSpc>
                <a:spcPct val="107000"/>
              </a:lnSpc>
              <a:spcBef>
                <a:spcPts val="0"/>
              </a:spcBef>
              <a:spcAft>
                <a:spcPts val="0"/>
              </a:spcAft>
              <a:buClr>
                <a:schemeClr val="dk1"/>
              </a:buClr>
              <a:buSzPts val="1200"/>
              <a:buFont typeface="Times New Roman"/>
              <a:buAutoNum type="arabicPeriod"/>
            </a:pPr>
            <a:r>
              <a:rPr lang="en-US" sz="2800">
                <a:solidFill>
                  <a:schemeClr val="dk1"/>
                </a:solidFill>
                <a:latin typeface="Calibri"/>
                <a:ea typeface="Calibri"/>
                <a:cs typeface="Calibri"/>
                <a:sym typeface="Calibri"/>
              </a:rPr>
              <a:t>Compare MPP and cluster computing. </a:t>
            </a:r>
            <a:endParaRPr/>
          </a:p>
          <a:p>
            <a:pPr indent="-342900" lvl="0" marL="342900" marR="0" rtl="0" algn="l">
              <a:lnSpc>
                <a:spcPct val="107000"/>
              </a:lnSpc>
              <a:spcBef>
                <a:spcPts val="0"/>
              </a:spcBef>
              <a:spcAft>
                <a:spcPts val="0"/>
              </a:spcAft>
              <a:buClr>
                <a:schemeClr val="dk1"/>
              </a:buClr>
              <a:buSzPts val="1200"/>
              <a:buFont typeface="Times New Roman"/>
              <a:buAutoNum type="arabicPeriod"/>
            </a:pPr>
            <a:r>
              <a:rPr lang="en-US" sz="2800">
                <a:solidFill>
                  <a:schemeClr val="dk1"/>
                </a:solidFill>
                <a:latin typeface="Calibri"/>
                <a:ea typeface="Calibri"/>
                <a:cs typeface="Calibri"/>
                <a:sym typeface="Calibri"/>
              </a:rPr>
              <a:t>Explain and compare multitasking, multiprocessing and multithreading.</a:t>
            </a:r>
            <a:endParaRPr/>
          </a:p>
          <a:p>
            <a:pPr indent="-266700" lvl="0" marL="342900" marR="0" rtl="0" algn="l">
              <a:lnSpc>
                <a:spcPct val="107000"/>
              </a:lnSpc>
              <a:spcBef>
                <a:spcPts val="0"/>
              </a:spcBef>
              <a:spcAft>
                <a:spcPts val="0"/>
              </a:spcAft>
              <a:buClr>
                <a:schemeClr val="dk1"/>
              </a:buClr>
              <a:buSzPts val="1200"/>
              <a:buFont typeface="Times New Roman"/>
              <a:buNone/>
            </a:pPr>
            <a:r>
              <a:t/>
            </a:r>
            <a:endParaRPr sz="2800">
              <a:solidFill>
                <a:schemeClr val="dk1"/>
              </a:solidFill>
              <a:latin typeface="Calibri"/>
              <a:ea typeface="Calibri"/>
              <a:cs typeface="Calibri"/>
              <a:sym typeface="Calibri"/>
            </a:endParaRPr>
          </a:p>
        </p:txBody>
      </p:sp>
      <p:sp>
        <p:nvSpPr>
          <p:cNvPr id="350" name="Google Shape;350;p34"/>
          <p:cNvSpPr txBox="1"/>
          <p:nvPr/>
        </p:nvSpPr>
        <p:spPr>
          <a:xfrm>
            <a:off x="8350904" y="948941"/>
            <a:ext cx="9178724" cy="7448257"/>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2800">
                <a:solidFill>
                  <a:schemeClr val="dk1"/>
                </a:solidFill>
                <a:latin typeface="Calibri"/>
                <a:ea typeface="Calibri"/>
                <a:cs typeface="Calibri"/>
                <a:sym typeface="Calibri"/>
              </a:rPr>
              <a:t>7. Parallel processing is widely used in various domains. Identify three real-world applications of parallel processing and explain how its characteristics make it suitable for these applications.</a:t>
            </a:r>
            <a:endParaRPr/>
          </a:p>
          <a:p>
            <a:pPr indent="0" lvl="0" marL="0" marR="0" rtl="0" algn="l">
              <a:lnSpc>
                <a:spcPct val="107000"/>
              </a:lnSpc>
              <a:spcBef>
                <a:spcPts val="0"/>
              </a:spcBef>
              <a:spcAft>
                <a:spcPts val="0"/>
              </a:spcAft>
              <a:buNone/>
            </a:pPr>
            <a:r>
              <a:rPr lang="en-US" sz="2800">
                <a:solidFill>
                  <a:schemeClr val="dk1"/>
                </a:solidFill>
                <a:latin typeface="Calibri"/>
                <a:ea typeface="Calibri"/>
                <a:cs typeface="Calibri"/>
                <a:sym typeface="Calibri"/>
              </a:rPr>
              <a:t>8. What are the primary challenges associated with implementing parallel processing systems? Discuss trade-offs between complexity, cost, and performance in parallel computer architecture design.</a:t>
            </a:r>
            <a:endParaRPr/>
          </a:p>
          <a:p>
            <a:pPr indent="0" lvl="0" marL="0" marR="0" rtl="0" algn="l">
              <a:lnSpc>
                <a:spcPct val="107000"/>
              </a:lnSpc>
              <a:spcBef>
                <a:spcPts val="0"/>
              </a:spcBef>
              <a:spcAft>
                <a:spcPts val="0"/>
              </a:spcAft>
              <a:buNone/>
            </a:pPr>
            <a:r>
              <a:rPr lang="en-US" sz="2800">
                <a:solidFill>
                  <a:schemeClr val="dk1"/>
                </a:solidFill>
                <a:latin typeface="Calibri"/>
                <a:ea typeface="Calibri"/>
                <a:cs typeface="Calibri"/>
                <a:sym typeface="Calibri"/>
              </a:rPr>
              <a:t>9. Describe the evolution of classifications for parallel processing systems from traditional models like Flynn's taxonomy to hybrid models used in contemporary systems (e.g., cloud computing and GPUs).</a:t>
            </a:r>
            <a:endParaRPr/>
          </a:p>
          <a:p>
            <a:pPr indent="0" lvl="0" marL="0" marR="0" rtl="0" algn="l">
              <a:lnSpc>
                <a:spcPct val="107000"/>
              </a:lnSpc>
              <a:spcBef>
                <a:spcPts val="0"/>
              </a:spcBef>
              <a:spcAft>
                <a:spcPts val="0"/>
              </a:spcAft>
              <a:buNone/>
            </a:pPr>
            <a:r>
              <a:rPr lang="en-US" sz="2800">
                <a:solidFill>
                  <a:schemeClr val="dk1"/>
                </a:solidFill>
                <a:latin typeface="Calibri"/>
                <a:ea typeface="Calibri"/>
                <a:cs typeface="Calibri"/>
                <a:sym typeface="Calibri"/>
              </a:rPr>
              <a:t>10. Analyze the significance of parallel processing in improving system performance. Discuss the relationship between the degree of parallelism and scalability in parallel computing architectures.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354" name="Shape 354"/>
        <p:cNvGrpSpPr/>
        <p:nvPr/>
      </p:nvGrpSpPr>
      <p:grpSpPr>
        <a:xfrm>
          <a:off x="0" y="0"/>
          <a:ext cx="0" cy="0"/>
          <a:chOff x="0" y="0"/>
          <a:chExt cx="0" cy="0"/>
        </a:xfrm>
      </p:grpSpPr>
      <p:sp>
        <p:nvSpPr>
          <p:cNvPr id="355" name="Google Shape;355;p35"/>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3">
              <a:alphaModFix/>
            </a:blip>
            <a:stretch>
              <a:fillRect b="0" l="0" r="0" t="0"/>
            </a:stretch>
          </a:blipFill>
          <a:ln>
            <a:noFill/>
          </a:ln>
        </p:spPr>
      </p:sp>
      <p:sp>
        <p:nvSpPr>
          <p:cNvPr id="356" name="Google Shape;356;p35"/>
          <p:cNvSpPr/>
          <p:nvPr/>
        </p:nvSpPr>
        <p:spPr>
          <a:xfrm>
            <a:off x="0" y="8988072"/>
            <a:ext cx="18288000" cy="1298925"/>
          </a:xfrm>
          <a:custGeom>
            <a:rect b="b" l="l" r="r" t="t"/>
            <a:pathLst>
              <a:path extrusionOk="0" h="473852" w="6671512">
                <a:moveTo>
                  <a:pt x="0" y="0"/>
                </a:moveTo>
                <a:lnTo>
                  <a:pt x="6671512" y="0"/>
                </a:lnTo>
                <a:lnTo>
                  <a:pt x="6671512" y="473852"/>
                </a:lnTo>
                <a:lnTo>
                  <a:pt x="0" y="473852"/>
                </a:lnTo>
                <a:close/>
              </a:path>
            </a:pathLst>
          </a:custGeom>
          <a:solidFill>
            <a:srgbClr val="196BDE"/>
          </a:solidFill>
          <a:ln>
            <a:noFill/>
          </a:ln>
        </p:spPr>
      </p:sp>
      <p:sp>
        <p:nvSpPr>
          <p:cNvPr id="357" name="Google Shape;357;p35"/>
          <p:cNvSpPr txBox="1"/>
          <p:nvPr/>
        </p:nvSpPr>
        <p:spPr>
          <a:xfrm>
            <a:off x="298957" y="402394"/>
            <a:ext cx="15316200" cy="775533"/>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lang="en-US" sz="4800">
                <a:solidFill>
                  <a:srgbClr val="196BDE"/>
                </a:solidFill>
                <a:latin typeface="Lato"/>
                <a:ea typeface="Lato"/>
                <a:cs typeface="Lato"/>
                <a:sym typeface="Lato"/>
              </a:rPr>
              <a:t>Practice Questions-2</a:t>
            </a:r>
            <a:endParaRPr/>
          </a:p>
        </p:txBody>
      </p:sp>
      <p:sp>
        <p:nvSpPr>
          <p:cNvPr id="358" name="Google Shape;358;p35"/>
          <p:cNvSpPr txBox="1"/>
          <p:nvPr/>
        </p:nvSpPr>
        <p:spPr>
          <a:xfrm>
            <a:off x="12902480" y="9358771"/>
            <a:ext cx="4356820" cy="451534"/>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1" lang="en-US" sz="2799">
                <a:solidFill>
                  <a:srgbClr val="F9F5F0"/>
                </a:solidFill>
                <a:latin typeface="Lato"/>
                <a:ea typeface="Lato"/>
                <a:cs typeface="Lato"/>
                <a:sym typeface="Lato"/>
              </a:rPr>
              <a:t>23</a:t>
            </a:r>
            <a:endParaRPr/>
          </a:p>
        </p:txBody>
      </p:sp>
      <p:sp>
        <p:nvSpPr>
          <p:cNvPr id="359" name="Google Shape;359;p35"/>
          <p:cNvSpPr txBox="1"/>
          <p:nvPr/>
        </p:nvSpPr>
        <p:spPr>
          <a:xfrm>
            <a:off x="786081" y="1409700"/>
            <a:ext cx="7214919" cy="732277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chemeClr val="dk1"/>
              </a:buClr>
              <a:buSzPts val="1200"/>
              <a:buFont typeface="Times New Roman"/>
              <a:buAutoNum type="arabicPeriod"/>
            </a:pPr>
            <a:r>
              <a:rPr lang="en-US" sz="2000">
                <a:solidFill>
                  <a:schemeClr val="dk1"/>
                </a:solidFill>
                <a:latin typeface="Calibri"/>
                <a:ea typeface="Calibri"/>
                <a:cs typeface="Calibri"/>
                <a:sym typeface="Calibri"/>
              </a:rPr>
              <a:t>Explain the architecture of Symmetric Multiprocessing (SMP) systems. Discuss the advantages and challenges of using SMP for shared-memory applications. How does SMP ensure memory consistency in concurrent processes?</a:t>
            </a:r>
            <a:endParaRPr/>
          </a:p>
          <a:p>
            <a:pPr indent="-342900" lvl="0" marL="342900" marR="0" rtl="0" algn="l">
              <a:lnSpc>
                <a:spcPct val="107000"/>
              </a:lnSpc>
              <a:spcBef>
                <a:spcPts val="0"/>
              </a:spcBef>
              <a:spcAft>
                <a:spcPts val="0"/>
              </a:spcAft>
              <a:buClr>
                <a:schemeClr val="dk1"/>
              </a:buClr>
              <a:buSzPts val="1200"/>
              <a:buFont typeface="Times New Roman"/>
              <a:buAutoNum type="arabicPeriod"/>
            </a:pPr>
            <a:r>
              <a:rPr lang="en-US" sz="2000">
                <a:solidFill>
                  <a:schemeClr val="dk1"/>
                </a:solidFill>
                <a:latin typeface="Calibri"/>
                <a:ea typeface="Calibri"/>
                <a:cs typeface="Calibri"/>
                <a:sym typeface="Calibri"/>
              </a:rPr>
              <a:t>Compare and contrast Symmetric Multiprocessing (SMP) and Massively Parallel Processing (MPP) architectures. In which scenarios would MPP systems outperform SMP systems, and why? Provide examples of applications suited for MPP systems.</a:t>
            </a:r>
            <a:endParaRPr/>
          </a:p>
          <a:p>
            <a:pPr indent="-342900" lvl="0" marL="342900" marR="0" rtl="0" algn="l">
              <a:lnSpc>
                <a:spcPct val="107000"/>
              </a:lnSpc>
              <a:spcBef>
                <a:spcPts val="0"/>
              </a:spcBef>
              <a:spcAft>
                <a:spcPts val="0"/>
              </a:spcAft>
              <a:buClr>
                <a:schemeClr val="dk1"/>
              </a:buClr>
              <a:buSzPts val="1200"/>
              <a:buFont typeface="Times New Roman"/>
              <a:buAutoNum type="arabicPeriod"/>
            </a:pPr>
            <a:r>
              <a:rPr lang="en-US" sz="2000">
                <a:solidFill>
                  <a:schemeClr val="dk1"/>
                </a:solidFill>
                <a:latin typeface="Calibri"/>
                <a:ea typeface="Calibri"/>
                <a:cs typeface="Calibri"/>
                <a:sym typeface="Calibri"/>
              </a:rPr>
              <a:t>Define cluster computing and its role in modern computing environments. Discuss the design considerations for a high-performance cluster, including node configuration, network topology, and fault tolerance mechanisms.</a:t>
            </a:r>
            <a:endParaRPr/>
          </a:p>
          <a:p>
            <a:pPr indent="-342900" lvl="0" marL="342900" marR="0" rtl="0" algn="l">
              <a:lnSpc>
                <a:spcPct val="107000"/>
              </a:lnSpc>
              <a:spcBef>
                <a:spcPts val="0"/>
              </a:spcBef>
              <a:spcAft>
                <a:spcPts val="0"/>
              </a:spcAft>
              <a:buClr>
                <a:schemeClr val="dk1"/>
              </a:buClr>
              <a:buSzPts val="1200"/>
              <a:buFont typeface="Times New Roman"/>
              <a:buAutoNum type="arabicPeriod"/>
            </a:pPr>
            <a:r>
              <a:rPr lang="en-US" sz="2000">
                <a:solidFill>
                  <a:schemeClr val="dk1"/>
                </a:solidFill>
                <a:latin typeface="Calibri"/>
                <a:ea typeface="Calibri"/>
                <a:cs typeface="Calibri"/>
                <a:sym typeface="Calibri"/>
              </a:rPr>
              <a:t>Analyze the differences between fog computing and cloud computing in terms of architecture, latency, scalability, and resource management. Provide real-world examples where fog computing is more advantageous than cloud computing and justify your reasoning.</a:t>
            </a:r>
            <a:endParaRPr/>
          </a:p>
          <a:p>
            <a:pPr indent="-342900" lvl="0" marL="342900" marR="0" rtl="0" algn="l">
              <a:lnSpc>
                <a:spcPct val="107000"/>
              </a:lnSpc>
              <a:spcBef>
                <a:spcPts val="0"/>
              </a:spcBef>
              <a:spcAft>
                <a:spcPts val="0"/>
              </a:spcAft>
              <a:buClr>
                <a:schemeClr val="dk1"/>
              </a:buClr>
              <a:buSzPts val="1200"/>
              <a:buFont typeface="Times New Roman"/>
              <a:buAutoNum type="arabicPeriod"/>
            </a:pPr>
            <a:r>
              <a:rPr lang="en-US" sz="2000">
                <a:solidFill>
                  <a:schemeClr val="dk1"/>
                </a:solidFill>
                <a:latin typeface="Calibri"/>
                <a:ea typeface="Calibri"/>
                <a:cs typeface="Calibri"/>
                <a:sym typeface="Calibri"/>
              </a:rPr>
              <a:t>Describe the key characteristics of grid computing and how it differs from cluster and cloud computing. Discuss how resource allocation and job scheduling are managed in grid computing environments, using specific algorithms or techniques as examples.</a:t>
            </a:r>
            <a:endParaRPr/>
          </a:p>
        </p:txBody>
      </p:sp>
      <p:sp>
        <p:nvSpPr>
          <p:cNvPr id="360" name="Google Shape;360;p35"/>
          <p:cNvSpPr txBox="1"/>
          <p:nvPr/>
        </p:nvSpPr>
        <p:spPr>
          <a:xfrm>
            <a:off x="8458200" y="1428416"/>
            <a:ext cx="8229600" cy="6935168"/>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2000">
                <a:solidFill>
                  <a:schemeClr val="dk1"/>
                </a:solidFill>
                <a:latin typeface="Calibri"/>
                <a:ea typeface="Calibri"/>
                <a:cs typeface="Calibri"/>
                <a:sym typeface="Calibri"/>
              </a:rPr>
              <a:t>6. Explain the architecture of Symmetric Multiprocessing (SMP) and discuss how it handles memory contention in multi-core processors. Provide an example of an application where SMP systems are preferable and justify your choice.</a:t>
            </a:r>
            <a:endParaRPr/>
          </a:p>
          <a:p>
            <a:pPr indent="0" lvl="0" marL="0" marR="0" rtl="0" algn="l">
              <a:lnSpc>
                <a:spcPct val="107000"/>
              </a:lnSpc>
              <a:spcBef>
                <a:spcPts val="0"/>
              </a:spcBef>
              <a:spcAft>
                <a:spcPts val="0"/>
              </a:spcAft>
              <a:buNone/>
            </a:pPr>
            <a:r>
              <a:rPr lang="en-US" sz="2400">
                <a:solidFill>
                  <a:schemeClr val="dk1"/>
                </a:solidFill>
                <a:latin typeface="Times New Roman"/>
                <a:ea typeface="Times New Roman"/>
                <a:cs typeface="Times New Roman"/>
                <a:sym typeface="Times New Roman"/>
              </a:rPr>
              <a:t>7</a:t>
            </a:r>
            <a:r>
              <a:rPr lang="en-US" sz="2000">
                <a:solidFill>
                  <a:schemeClr val="dk1"/>
                </a:solidFill>
                <a:latin typeface="Calibri"/>
                <a:ea typeface="Calibri"/>
                <a:cs typeface="Calibri"/>
                <a:sym typeface="Calibri"/>
              </a:rPr>
              <a:t>. Explain how parallel processing is implemented in Hyperconverged Infrastructure (HCI) and traditional Three-Tier Computing. Discuss the following aspects:</a:t>
            </a:r>
            <a:endParaRPr/>
          </a:p>
          <a:p>
            <a:pPr indent="-285750" lvl="1" marL="457200" marR="0" rtl="0" algn="l">
              <a:lnSpc>
                <a:spcPct val="107000"/>
              </a:lnSpc>
              <a:spcBef>
                <a:spcPts val="0"/>
              </a:spcBef>
              <a:spcAft>
                <a:spcPts val="0"/>
              </a:spcAft>
              <a:buClr>
                <a:schemeClr val="dk1"/>
              </a:buClr>
              <a:buSzPts val="1200"/>
              <a:buFont typeface="Calibri"/>
              <a:buAutoNum type="alphaLcPeriod"/>
            </a:pPr>
            <a:r>
              <a:rPr b="0" i="0" lang="en-US" sz="2000" u="none" cap="none" strike="noStrike">
                <a:solidFill>
                  <a:schemeClr val="dk1"/>
                </a:solidFill>
                <a:latin typeface="Calibri"/>
                <a:ea typeface="Calibri"/>
                <a:cs typeface="Calibri"/>
                <a:sym typeface="Calibri"/>
              </a:rPr>
              <a:t>Resource pooling and scalability.</a:t>
            </a:r>
            <a:endParaRPr/>
          </a:p>
          <a:p>
            <a:pPr indent="-285750" lvl="1" marL="457200" marR="0" rtl="0" algn="l">
              <a:lnSpc>
                <a:spcPct val="107000"/>
              </a:lnSpc>
              <a:spcBef>
                <a:spcPts val="0"/>
              </a:spcBef>
              <a:spcAft>
                <a:spcPts val="0"/>
              </a:spcAft>
              <a:buClr>
                <a:schemeClr val="dk1"/>
              </a:buClr>
              <a:buSzPts val="1200"/>
              <a:buFont typeface="Calibri"/>
              <a:buAutoNum type="alphaLcPeriod"/>
            </a:pPr>
            <a:r>
              <a:rPr b="0" i="0" lang="en-US" sz="2000" u="none" cap="none" strike="noStrike">
                <a:solidFill>
                  <a:schemeClr val="dk1"/>
                </a:solidFill>
                <a:latin typeface="Calibri"/>
                <a:ea typeface="Calibri"/>
                <a:cs typeface="Calibri"/>
                <a:sym typeface="Calibri"/>
              </a:rPr>
              <a:t>Data locality and its impact on parallel processing performance.</a:t>
            </a:r>
            <a:endParaRPr/>
          </a:p>
          <a:p>
            <a:pPr indent="-285750" lvl="1" marL="457200" marR="0" rtl="0" algn="l">
              <a:lnSpc>
                <a:spcPct val="107000"/>
              </a:lnSpc>
              <a:spcBef>
                <a:spcPts val="0"/>
              </a:spcBef>
              <a:spcAft>
                <a:spcPts val="0"/>
              </a:spcAft>
              <a:buClr>
                <a:schemeClr val="dk1"/>
              </a:buClr>
              <a:buSzPts val="1200"/>
              <a:buFont typeface="Calibri"/>
              <a:buAutoNum type="alphaLcPeriod"/>
            </a:pPr>
            <a:r>
              <a:rPr b="0" i="0" lang="en-US" sz="2000" u="none" cap="none" strike="noStrike">
                <a:solidFill>
                  <a:schemeClr val="dk1"/>
                </a:solidFill>
                <a:latin typeface="Calibri"/>
                <a:ea typeface="Calibri"/>
                <a:cs typeface="Calibri"/>
                <a:sym typeface="Calibri"/>
              </a:rPr>
              <a:t>Challenges in maintaining fault tolerance and load balancing in both architectures.</a:t>
            </a:r>
            <a:br>
              <a:rPr b="0" i="0" lang="en-US" sz="2000" u="none" cap="none" strike="noStrike">
                <a:solidFill>
                  <a:schemeClr val="dk1"/>
                </a:solidFill>
                <a:latin typeface="Calibri"/>
                <a:ea typeface="Calibri"/>
                <a:cs typeface="Calibri"/>
                <a:sym typeface="Calibri"/>
              </a:rPr>
            </a:br>
            <a:r>
              <a:rPr b="0" i="0" lang="en-US" sz="2000" u="none" cap="none" strike="noStrike">
                <a:solidFill>
                  <a:schemeClr val="dk1"/>
                </a:solidFill>
                <a:latin typeface="Calibri"/>
                <a:ea typeface="Calibri"/>
                <a:cs typeface="Calibri"/>
                <a:sym typeface="Calibri"/>
              </a:rPr>
              <a:t>Provide a detailed comparison and suggest scenarios where each architecture would be most suitable for high-performance parallel computing workloads.</a:t>
            </a:r>
            <a:endParaRPr/>
          </a:p>
          <a:p>
            <a:pPr indent="0" lvl="0" marL="0" marR="0" rtl="0" algn="l">
              <a:lnSpc>
                <a:spcPct val="107000"/>
              </a:lnSpc>
              <a:spcBef>
                <a:spcPts val="0"/>
              </a:spcBef>
              <a:spcAft>
                <a:spcPts val="0"/>
              </a:spcAft>
              <a:buNone/>
            </a:pPr>
            <a:r>
              <a:rPr lang="en-US" sz="2000">
                <a:solidFill>
                  <a:schemeClr val="dk1"/>
                </a:solidFill>
                <a:latin typeface="Calibri"/>
                <a:ea typeface="Calibri"/>
                <a:cs typeface="Calibri"/>
                <a:sym typeface="Calibri"/>
              </a:rPr>
              <a:t>8. With the rise of hybrid cloud deployments, how can parallel processing models adapt to leverage the benefits of both HCI and three-tier architectures? Propose a hybrid framework combining strengths of both systems for optimal parallel processing.</a:t>
            </a:r>
            <a:endParaRPr/>
          </a:p>
          <a:p>
            <a:pPr indent="0" lvl="0" marL="0" marR="0" rtl="0" algn="l">
              <a:lnSpc>
                <a:spcPct val="107000"/>
              </a:lnSpc>
              <a:spcBef>
                <a:spcPts val="800"/>
              </a:spcBef>
              <a:spcAft>
                <a:spcPts val="0"/>
              </a:spcAft>
              <a:buNone/>
            </a:pPr>
            <a:r>
              <a:rPr lang="en-US" sz="2000">
                <a:solidFill>
                  <a:schemeClr val="dk1"/>
                </a:solidFill>
                <a:latin typeface="Calibri"/>
                <a:ea typeface="Calibri"/>
                <a:cs typeface="Calibri"/>
                <a:sym typeface="Calibri"/>
              </a:rPr>
              <a:t>10. Compare Open Clustering vs closed clustering.</a:t>
            </a:r>
            <a:endParaRPr/>
          </a:p>
          <a:p>
            <a:pPr indent="0" lvl="0" marL="0" marR="0" rtl="0" algn="l">
              <a:lnSpc>
                <a:spcPct val="107000"/>
              </a:lnSpc>
              <a:spcBef>
                <a:spcPts val="800"/>
              </a:spcBef>
              <a:spcAft>
                <a:spcPts val="0"/>
              </a:spcAft>
              <a:buNone/>
            </a:pPr>
            <a:r>
              <a:rPr lang="en-US" sz="2000">
                <a:solidFill>
                  <a:schemeClr val="dk1"/>
                </a:solidFill>
                <a:latin typeface="Calibri"/>
                <a:ea typeface="Calibri"/>
                <a:cs typeface="Calibri"/>
                <a:sym typeface="Calibri"/>
              </a:rPr>
              <a:t>11. Explain various synchronization methods used in SMP and MPP.</a:t>
            </a:r>
            <a:endParaRPr sz="20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364" name="Shape 364"/>
        <p:cNvGrpSpPr/>
        <p:nvPr/>
      </p:nvGrpSpPr>
      <p:grpSpPr>
        <a:xfrm>
          <a:off x="0" y="0"/>
          <a:ext cx="0" cy="0"/>
          <a:chOff x="0" y="0"/>
          <a:chExt cx="0" cy="0"/>
        </a:xfrm>
      </p:grpSpPr>
      <p:sp>
        <p:nvSpPr>
          <p:cNvPr id="365" name="Google Shape;365;p36"/>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3">
              <a:alphaModFix/>
            </a:blip>
            <a:stretch>
              <a:fillRect b="0" l="0" r="0" t="0"/>
            </a:stretch>
          </a:blipFill>
          <a:ln>
            <a:noFill/>
          </a:ln>
        </p:spPr>
      </p:sp>
      <p:sp>
        <p:nvSpPr>
          <p:cNvPr id="366" name="Google Shape;366;p36"/>
          <p:cNvSpPr/>
          <p:nvPr/>
        </p:nvSpPr>
        <p:spPr>
          <a:xfrm>
            <a:off x="0" y="8988072"/>
            <a:ext cx="18288000" cy="1298925"/>
          </a:xfrm>
          <a:custGeom>
            <a:rect b="b" l="l" r="r" t="t"/>
            <a:pathLst>
              <a:path extrusionOk="0" h="473852" w="6671512">
                <a:moveTo>
                  <a:pt x="0" y="0"/>
                </a:moveTo>
                <a:lnTo>
                  <a:pt x="6671512" y="0"/>
                </a:lnTo>
                <a:lnTo>
                  <a:pt x="6671512" y="473852"/>
                </a:lnTo>
                <a:lnTo>
                  <a:pt x="0" y="473852"/>
                </a:lnTo>
                <a:close/>
              </a:path>
            </a:pathLst>
          </a:custGeom>
          <a:solidFill>
            <a:srgbClr val="196BDE"/>
          </a:solidFill>
          <a:ln>
            <a:noFill/>
          </a:ln>
        </p:spPr>
      </p:sp>
      <p:sp>
        <p:nvSpPr>
          <p:cNvPr id="367" name="Google Shape;367;p36"/>
          <p:cNvSpPr txBox="1"/>
          <p:nvPr/>
        </p:nvSpPr>
        <p:spPr>
          <a:xfrm>
            <a:off x="298957" y="402394"/>
            <a:ext cx="15316200" cy="775533"/>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lang="en-US" sz="4800">
                <a:solidFill>
                  <a:srgbClr val="196BDE"/>
                </a:solidFill>
                <a:latin typeface="Lato"/>
                <a:ea typeface="Lato"/>
                <a:cs typeface="Lato"/>
                <a:sym typeface="Lato"/>
              </a:rPr>
              <a:t>Practice Questions-3</a:t>
            </a:r>
            <a:endParaRPr/>
          </a:p>
        </p:txBody>
      </p:sp>
      <p:sp>
        <p:nvSpPr>
          <p:cNvPr id="368" name="Google Shape;368;p36"/>
          <p:cNvSpPr txBox="1"/>
          <p:nvPr/>
        </p:nvSpPr>
        <p:spPr>
          <a:xfrm>
            <a:off x="12902480" y="9358771"/>
            <a:ext cx="4356820" cy="451534"/>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1" lang="en-US" sz="2799">
                <a:solidFill>
                  <a:srgbClr val="F9F5F0"/>
                </a:solidFill>
                <a:latin typeface="Lato"/>
                <a:ea typeface="Lato"/>
                <a:cs typeface="Lato"/>
                <a:sym typeface="Lato"/>
              </a:rPr>
              <a:t>24</a:t>
            </a:r>
            <a:endParaRPr/>
          </a:p>
        </p:txBody>
      </p:sp>
      <p:sp>
        <p:nvSpPr>
          <p:cNvPr id="369" name="Google Shape;369;p36"/>
          <p:cNvSpPr txBox="1"/>
          <p:nvPr/>
        </p:nvSpPr>
        <p:spPr>
          <a:xfrm>
            <a:off x="298957" y="1160609"/>
            <a:ext cx="7397243" cy="836434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chemeClr val="dk1"/>
              </a:buClr>
              <a:buSzPts val="1200"/>
              <a:buFont typeface="Times New Roman"/>
              <a:buAutoNum type="arabicPeriod"/>
            </a:pPr>
            <a:r>
              <a:rPr lang="en-US" sz="2400">
                <a:solidFill>
                  <a:schemeClr val="dk1"/>
                </a:solidFill>
                <a:latin typeface="Times New Roman"/>
                <a:ea typeface="Times New Roman"/>
                <a:cs typeface="Times New Roman"/>
                <a:sym typeface="Times New Roman"/>
              </a:rPr>
              <a:t>Explain the difference between data decomposition and task decomposition in parallel programming. Provide examples where each technique would be most suitable.</a:t>
            </a:r>
            <a:endParaRPr/>
          </a:p>
          <a:p>
            <a:pPr indent="-342900" lvl="0" marL="342900" marR="0" rtl="0" algn="l">
              <a:lnSpc>
                <a:spcPct val="107000"/>
              </a:lnSpc>
              <a:spcBef>
                <a:spcPts val="0"/>
              </a:spcBef>
              <a:spcAft>
                <a:spcPts val="0"/>
              </a:spcAft>
              <a:buClr>
                <a:schemeClr val="dk1"/>
              </a:buClr>
              <a:buSzPts val="1200"/>
              <a:buFont typeface="Times New Roman"/>
              <a:buAutoNum type="arabicPeriod"/>
            </a:pPr>
            <a:r>
              <a:rPr lang="en-US" sz="2400">
                <a:solidFill>
                  <a:schemeClr val="dk1"/>
                </a:solidFill>
                <a:latin typeface="Times New Roman"/>
                <a:ea typeface="Times New Roman"/>
                <a:cs typeface="Times New Roman"/>
                <a:sym typeface="Times New Roman"/>
              </a:rPr>
              <a:t>Compare and contrast the shared memory model with the distributed memory model in parallel programming. Highlight the challenges associated with each.</a:t>
            </a:r>
            <a:endParaRPr/>
          </a:p>
          <a:p>
            <a:pPr indent="-342900" lvl="0" marL="342900" marR="0" rtl="0" algn="l">
              <a:lnSpc>
                <a:spcPct val="107000"/>
              </a:lnSpc>
              <a:spcBef>
                <a:spcPts val="0"/>
              </a:spcBef>
              <a:spcAft>
                <a:spcPts val="0"/>
              </a:spcAft>
              <a:buClr>
                <a:schemeClr val="dk1"/>
              </a:buClr>
              <a:buSzPts val="1200"/>
              <a:buFont typeface="Times New Roman"/>
              <a:buAutoNum type="arabicPeriod"/>
            </a:pPr>
            <a:r>
              <a:rPr lang="en-US" sz="2400">
                <a:solidFill>
                  <a:schemeClr val="dk1"/>
                </a:solidFill>
                <a:latin typeface="Times New Roman"/>
                <a:ea typeface="Times New Roman"/>
                <a:cs typeface="Times New Roman"/>
                <a:sym typeface="Times New Roman"/>
              </a:rPr>
              <a:t>Explain the working of a parallel merge sort algorithm for multiprocessor systems. Provide a pseudocode representation.</a:t>
            </a:r>
            <a:endParaRPr/>
          </a:p>
          <a:p>
            <a:pPr indent="-342900" lvl="0" marL="342900" marR="0" rtl="0" algn="l">
              <a:lnSpc>
                <a:spcPct val="107000"/>
              </a:lnSpc>
              <a:spcBef>
                <a:spcPts val="0"/>
              </a:spcBef>
              <a:spcAft>
                <a:spcPts val="0"/>
              </a:spcAft>
              <a:buClr>
                <a:schemeClr val="dk1"/>
              </a:buClr>
              <a:buSzPts val="1200"/>
              <a:buFont typeface="Times New Roman"/>
              <a:buAutoNum type="arabicPeriod"/>
            </a:pPr>
            <a:r>
              <a:rPr lang="en-US" sz="2400">
                <a:solidFill>
                  <a:schemeClr val="dk1"/>
                </a:solidFill>
                <a:latin typeface="Times New Roman"/>
                <a:ea typeface="Times New Roman"/>
                <a:cs typeface="Times New Roman"/>
                <a:sym typeface="Times New Roman"/>
              </a:rPr>
              <a:t>Discuss the key design considerations for implementing matrix multiplication on a multiprocessor system. Include aspects such as load balancing and communication.</a:t>
            </a:r>
            <a:endParaRPr/>
          </a:p>
          <a:p>
            <a:pPr indent="-342900" lvl="0" marL="342900" marR="0" rtl="0" algn="l">
              <a:lnSpc>
                <a:spcPct val="107000"/>
              </a:lnSpc>
              <a:spcBef>
                <a:spcPts val="0"/>
              </a:spcBef>
              <a:spcAft>
                <a:spcPts val="0"/>
              </a:spcAft>
              <a:buClr>
                <a:schemeClr val="dk1"/>
              </a:buClr>
              <a:buSzPts val="1200"/>
              <a:buFont typeface="Times New Roman"/>
              <a:buAutoNum type="arabicPeriod"/>
            </a:pPr>
            <a:r>
              <a:rPr lang="en-US" sz="2400">
                <a:solidFill>
                  <a:schemeClr val="dk1"/>
                </a:solidFill>
                <a:latin typeface="Times New Roman"/>
                <a:ea typeface="Times New Roman"/>
                <a:cs typeface="Times New Roman"/>
                <a:sym typeface="Times New Roman"/>
              </a:rPr>
              <a:t>What is Amdahl’s Law, and how does it impact the scalability of parallel algorithms? Illustrate your answer with an example.Define speedup and efficiency in the context of parallel algorithms. How do they help in evaluating the performance of a parallel algorithm?</a:t>
            </a:r>
            <a:endParaRPr/>
          </a:p>
          <a:p>
            <a:pPr indent="-342900" lvl="0" marL="342900" marR="0" rtl="0" algn="l">
              <a:lnSpc>
                <a:spcPct val="107000"/>
              </a:lnSpc>
              <a:spcBef>
                <a:spcPts val="0"/>
              </a:spcBef>
              <a:spcAft>
                <a:spcPts val="0"/>
              </a:spcAft>
              <a:buClr>
                <a:schemeClr val="dk1"/>
              </a:buClr>
              <a:buSzPts val="1200"/>
              <a:buFont typeface="Times New Roman"/>
              <a:buAutoNum type="arabicPeriod"/>
            </a:pPr>
            <a:r>
              <a:rPr lang="en-US" sz="2400">
                <a:solidFill>
                  <a:schemeClr val="dk1"/>
                </a:solidFill>
                <a:latin typeface="Times New Roman"/>
                <a:ea typeface="Times New Roman"/>
                <a:cs typeface="Times New Roman"/>
                <a:sym typeface="Times New Roman"/>
              </a:rPr>
              <a:t>Discuss the features of OpenMP that make it suitable for parallel programming. How does it differ from MPI in terms of application scenarios?</a:t>
            </a:r>
            <a:endParaRPr/>
          </a:p>
        </p:txBody>
      </p:sp>
      <p:sp>
        <p:nvSpPr>
          <p:cNvPr id="370" name="Google Shape;370;p36"/>
          <p:cNvSpPr txBox="1"/>
          <p:nvPr/>
        </p:nvSpPr>
        <p:spPr>
          <a:xfrm>
            <a:off x="8673380" y="1537354"/>
            <a:ext cx="8458200" cy="6783652"/>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lang="en-US" sz="2400">
                <a:solidFill>
                  <a:schemeClr val="dk1"/>
                </a:solidFill>
                <a:latin typeface="Times New Roman"/>
                <a:ea typeface="Times New Roman"/>
                <a:cs typeface="Times New Roman"/>
                <a:sym typeface="Times New Roman"/>
              </a:rPr>
              <a:t>7.  Explain how CUDA facilitates parallel programming for GPUs. Provide an example of a simple CUDA kernel for vector addition.</a:t>
            </a:r>
            <a:endParaRPr/>
          </a:p>
          <a:p>
            <a:pPr indent="0" lvl="0" marL="0" marR="0" rtl="0" algn="l">
              <a:lnSpc>
                <a:spcPct val="107000"/>
              </a:lnSpc>
              <a:spcBef>
                <a:spcPts val="0"/>
              </a:spcBef>
              <a:spcAft>
                <a:spcPts val="0"/>
              </a:spcAft>
              <a:buNone/>
            </a:pPr>
            <a:r>
              <a:rPr lang="en-US" sz="2400">
                <a:solidFill>
                  <a:schemeClr val="dk1"/>
                </a:solidFill>
                <a:latin typeface="Times New Roman"/>
                <a:ea typeface="Times New Roman"/>
                <a:cs typeface="Times New Roman"/>
                <a:sym typeface="Times New Roman"/>
              </a:rPr>
              <a:t>8. A dataset contains 1 billion integers, and you need to find the maximum value using a parallel algorithm. Design an approach using a divide-and-conquer method and discuss its complexity.</a:t>
            </a:r>
            <a:endParaRPr/>
          </a:p>
          <a:p>
            <a:pPr indent="0" lvl="0" marL="0" marR="0" rtl="0" algn="l">
              <a:lnSpc>
                <a:spcPct val="107000"/>
              </a:lnSpc>
              <a:spcBef>
                <a:spcPts val="0"/>
              </a:spcBef>
              <a:spcAft>
                <a:spcPts val="0"/>
              </a:spcAft>
              <a:buNone/>
            </a:pPr>
            <a:r>
              <a:rPr lang="en-US" sz="2400">
                <a:solidFill>
                  <a:schemeClr val="dk1"/>
                </a:solidFill>
                <a:latin typeface="Times New Roman"/>
                <a:ea typeface="Times New Roman"/>
                <a:cs typeface="Times New Roman"/>
                <a:sym typeface="Times New Roman"/>
              </a:rPr>
              <a:t>9. Consider a scenario where a large dataset needs to be processed for image recognition. Analyze and compare the efficiency of task decomposition and data decomposition techniques for this problem. Highlight the impact of inter-process communication overhead, synchronization issues, and load balancing on the overall performance.</a:t>
            </a:r>
            <a:endParaRPr/>
          </a:p>
          <a:p>
            <a:pPr indent="0" lvl="0" marL="0" marR="0" rtl="0" algn="l">
              <a:lnSpc>
                <a:spcPct val="107000"/>
              </a:lnSpc>
              <a:spcBef>
                <a:spcPts val="0"/>
              </a:spcBef>
              <a:spcAft>
                <a:spcPts val="0"/>
              </a:spcAft>
              <a:buNone/>
            </a:pPr>
            <a:r>
              <a:rPr lang="en-US" sz="2400">
                <a:solidFill>
                  <a:schemeClr val="dk1"/>
                </a:solidFill>
                <a:latin typeface="Times New Roman"/>
                <a:ea typeface="Times New Roman"/>
                <a:cs typeface="Times New Roman"/>
                <a:sym typeface="Times New Roman"/>
              </a:rPr>
              <a:t>10. A parallel matrix multiplication algorithm is implemented on a multiprocessor system using distributed memory architecture. Evaluate the performance of this algorithm using metrics such as speedup, efficiency, and scalability. Additionally, discuss how the performance would be affected if the number of processors is doubled but the problem size remains constant (strong scaling).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374" name="Shape 374"/>
        <p:cNvGrpSpPr/>
        <p:nvPr/>
      </p:nvGrpSpPr>
      <p:grpSpPr>
        <a:xfrm>
          <a:off x="0" y="0"/>
          <a:ext cx="0" cy="0"/>
          <a:chOff x="0" y="0"/>
          <a:chExt cx="0" cy="0"/>
        </a:xfrm>
      </p:grpSpPr>
      <p:sp>
        <p:nvSpPr>
          <p:cNvPr id="375" name="Google Shape;375;p37"/>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3">
              <a:alphaModFix/>
            </a:blip>
            <a:stretch>
              <a:fillRect b="0" l="0" r="0" t="0"/>
            </a:stretch>
          </a:blipFill>
          <a:ln>
            <a:noFill/>
          </a:ln>
        </p:spPr>
      </p:sp>
      <p:sp>
        <p:nvSpPr>
          <p:cNvPr id="376" name="Google Shape;376;p37"/>
          <p:cNvSpPr/>
          <p:nvPr/>
        </p:nvSpPr>
        <p:spPr>
          <a:xfrm>
            <a:off x="0" y="7494463"/>
            <a:ext cx="18288000" cy="2792537"/>
          </a:xfrm>
          <a:custGeom>
            <a:rect b="b" l="l" r="r" t="t"/>
            <a:pathLst>
              <a:path extrusionOk="0" h="1018725" w="6671512">
                <a:moveTo>
                  <a:pt x="0" y="0"/>
                </a:moveTo>
                <a:lnTo>
                  <a:pt x="6671512" y="0"/>
                </a:lnTo>
                <a:lnTo>
                  <a:pt x="6671512" y="1018725"/>
                </a:lnTo>
                <a:lnTo>
                  <a:pt x="0" y="1018725"/>
                </a:lnTo>
                <a:close/>
              </a:path>
            </a:pathLst>
          </a:custGeom>
          <a:solidFill>
            <a:srgbClr val="196BD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37"/>
          <p:cNvSpPr txBox="1"/>
          <p:nvPr/>
        </p:nvSpPr>
        <p:spPr>
          <a:xfrm>
            <a:off x="1028700" y="3809145"/>
            <a:ext cx="14413764" cy="151447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lang="en-US" sz="9999">
                <a:solidFill>
                  <a:srgbClr val="2D2D2D"/>
                </a:solidFill>
                <a:latin typeface="Lato"/>
                <a:ea typeface="Lato"/>
                <a:cs typeface="Lato"/>
                <a:sym typeface="Lato"/>
              </a:rPr>
              <a:t>The End</a:t>
            </a:r>
            <a:endParaRPr/>
          </a:p>
        </p:txBody>
      </p:sp>
      <p:sp>
        <p:nvSpPr>
          <p:cNvPr id="378" name="Google Shape;378;p37"/>
          <p:cNvSpPr txBox="1"/>
          <p:nvPr/>
        </p:nvSpPr>
        <p:spPr>
          <a:xfrm>
            <a:off x="1028700" y="1932316"/>
            <a:ext cx="8093157" cy="122046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3600">
                <a:solidFill>
                  <a:srgbClr val="196BDE"/>
                </a:solidFill>
                <a:latin typeface="Lato"/>
                <a:ea typeface="Lato"/>
                <a:cs typeface="Lato"/>
                <a:sym typeface="Lato"/>
              </a:rPr>
              <a:t>Advanced Computer Architecture</a:t>
            </a:r>
            <a:br>
              <a:rPr b="1" lang="en-US" sz="3600">
                <a:solidFill>
                  <a:srgbClr val="196BDE"/>
                </a:solidFill>
                <a:latin typeface="Lato"/>
                <a:ea typeface="Lato"/>
                <a:cs typeface="Lato"/>
                <a:sym typeface="Lato"/>
              </a:rPr>
            </a:br>
            <a:r>
              <a:rPr b="1" lang="en-US" sz="3600">
                <a:solidFill>
                  <a:srgbClr val="196BDE"/>
                </a:solidFill>
                <a:latin typeface="Lato"/>
                <a:ea typeface="Lato"/>
                <a:cs typeface="Lato"/>
                <a:sym typeface="Lato"/>
              </a:rPr>
              <a:t>Unit I</a:t>
            </a:r>
            <a:endParaRPr/>
          </a:p>
        </p:txBody>
      </p:sp>
      <p:sp>
        <p:nvSpPr>
          <p:cNvPr id="379" name="Google Shape;379;p37"/>
          <p:cNvSpPr txBox="1"/>
          <p:nvPr/>
        </p:nvSpPr>
        <p:spPr>
          <a:xfrm>
            <a:off x="6965590" y="7916404"/>
            <a:ext cx="4356820" cy="451534"/>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lang="en-US" sz="2799">
                <a:solidFill>
                  <a:srgbClr val="F9F5F0"/>
                </a:solidFill>
                <a:latin typeface="Lato"/>
                <a:ea typeface="Lato"/>
                <a:cs typeface="Lato"/>
                <a:sym typeface="Lato"/>
              </a:rPr>
              <a:t>2024 December 8/15</a:t>
            </a:r>
            <a:endParaRPr/>
          </a:p>
        </p:txBody>
      </p:sp>
      <p:sp>
        <p:nvSpPr>
          <p:cNvPr id="380" name="Google Shape;380;p37"/>
          <p:cNvSpPr txBox="1"/>
          <p:nvPr/>
        </p:nvSpPr>
        <p:spPr>
          <a:xfrm>
            <a:off x="1028700" y="7916404"/>
            <a:ext cx="4356820" cy="451534"/>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lang="en-US" sz="2799">
                <a:solidFill>
                  <a:srgbClr val="F9F5F0"/>
                </a:solidFill>
                <a:latin typeface="Lato"/>
                <a:ea typeface="Lato"/>
                <a:cs typeface="Lato"/>
                <a:sym typeface="Lato"/>
              </a:rPr>
              <a:t>Dr. Roshan Koju</a:t>
            </a:r>
            <a:endParaRPr/>
          </a:p>
        </p:txBody>
      </p:sp>
      <p:sp>
        <p:nvSpPr>
          <p:cNvPr id="381" name="Google Shape;381;p37"/>
          <p:cNvSpPr txBox="1"/>
          <p:nvPr/>
        </p:nvSpPr>
        <p:spPr>
          <a:xfrm>
            <a:off x="6965590" y="8447501"/>
            <a:ext cx="4356820" cy="451534"/>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lang="en-US" sz="2799">
                <a:solidFill>
                  <a:srgbClr val="F9F5F0"/>
                </a:solidFill>
                <a:latin typeface="Lato"/>
                <a:ea typeface="Lato"/>
                <a:cs typeface="Lato"/>
                <a:sym typeface="Lato"/>
              </a:rPr>
              <a:t>Week I &amp; II</a:t>
            </a:r>
            <a:endParaRPr/>
          </a:p>
        </p:txBody>
      </p:sp>
      <p:cxnSp>
        <p:nvCxnSpPr>
          <p:cNvPr id="382" name="Google Shape;382;p37"/>
          <p:cNvCxnSpPr/>
          <p:nvPr/>
        </p:nvCxnSpPr>
        <p:spPr>
          <a:xfrm rot="5400000">
            <a:off x="4393928" y="8758326"/>
            <a:ext cx="3038298" cy="0"/>
          </a:xfrm>
          <a:prstGeom prst="straightConnector1">
            <a:avLst/>
          </a:prstGeom>
          <a:noFill/>
          <a:ln cap="rnd" cmpd="sng" w="76200">
            <a:solidFill>
              <a:srgbClr val="F9F5F0"/>
            </a:solidFill>
            <a:prstDash val="solid"/>
            <a:round/>
            <a:headEnd len="sm" w="sm" type="none"/>
            <a:tailEnd len="sm" w="sm" type="none"/>
          </a:ln>
        </p:spPr>
      </p:cxnSp>
      <p:sp>
        <p:nvSpPr>
          <p:cNvPr id="383" name="Google Shape;383;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110" name="Shape 110"/>
        <p:cNvGrpSpPr/>
        <p:nvPr/>
      </p:nvGrpSpPr>
      <p:grpSpPr>
        <a:xfrm>
          <a:off x="0" y="0"/>
          <a:ext cx="0" cy="0"/>
          <a:chOff x="0" y="0"/>
          <a:chExt cx="0" cy="0"/>
        </a:xfrm>
      </p:grpSpPr>
      <p:sp>
        <p:nvSpPr>
          <p:cNvPr id="111" name="Google Shape;111;p15"/>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3">
              <a:alphaModFix/>
            </a:blip>
            <a:stretch>
              <a:fillRect b="0" l="0" r="0" t="0"/>
            </a:stretch>
          </a:blipFill>
          <a:ln>
            <a:noFill/>
          </a:ln>
        </p:spPr>
      </p:sp>
      <p:sp>
        <p:nvSpPr>
          <p:cNvPr id="112" name="Google Shape;112;p15"/>
          <p:cNvSpPr/>
          <p:nvPr/>
        </p:nvSpPr>
        <p:spPr>
          <a:xfrm>
            <a:off x="0" y="8988072"/>
            <a:ext cx="18288000" cy="1298925"/>
          </a:xfrm>
          <a:custGeom>
            <a:rect b="b" l="l" r="r" t="t"/>
            <a:pathLst>
              <a:path extrusionOk="0" h="473852" w="6671512">
                <a:moveTo>
                  <a:pt x="0" y="0"/>
                </a:moveTo>
                <a:lnTo>
                  <a:pt x="6671512" y="0"/>
                </a:lnTo>
                <a:lnTo>
                  <a:pt x="6671512" y="473852"/>
                </a:lnTo>
                <a:lnTo>
                  <a:pt x="0" y="473852"/>
                </a:lnTo>
                <a:close/>
              </a:path>
            </a:pathLst>
          </a:custGeom>
          <a:solidFill>
            <a:srgbClr val="196BDE"/>
          </a:solidFill>
          <a:ln>
            <a:noFill/>
          </a:ln>
        </p:spPr>
      </p:sp>
      <p:sp>
        <p:nvSpPr>
          <p:cNvPr id="113" name="Google Shape;113;p15"/>
          <p:cNvSpPr/>
          <p:nvPr/>
        </p:nvSpPr>
        <p:spPr>
          <a:xfrm>
            <a:off x="12571616" y="1714500"/>
            <a:ext cx="5688675" cy="5492157"/>
          </a:xfrm>
          <a:custGeom>
            <a:rect b="b" l="l" r="r" t="t"/>
            <a:pathLst>
              <a:path extrusionOk="0" h="5492157" w="5688675">
                <a:moveTo>
                  <a:pt x="0" y="0"/>
                </a:moveTo>
                <a:lnTo>
                  <a:pt x="5688675" y="0"/>
                </a:lnTo>
                <a:lnTo>
                  <a:pt x="5688675" y="5492158"/>
                </a:lnTo>
                <a:lnTo>
                  <a:pt x="0" y="5492158"/>
                </a:lnTo>
                <a:lnTo>
                  <a:pt x="0" y="0"/>
                </a:lnTo>
                <a:close/>
              </a:path>
            </a:pathLst>
          </a:custGeom>
          <a:blipFill rotWithShape="1">
            <a:blip r:embed="rId4">
              <a:alphaModFix/>
            </a:blip>
            <a:stretch>
              <a:fillRect b="0" l="0" r="0" t="0"/>
            </a:stretch>
          </a:blipFill>
          <a:ln>
            <a:noFill/>
          </a:ln>
        </p:spPr>
      </p:sp>
      <p:sp>
        <p:nvSpPr>
          <p:cNvPr id="114" name="Google Shape;114;p15"/>
          <p:cNvSpPr txBox="1"/>
          <p:nvPr/>
        </p:nvSpPr>
        <p:spPr>
          <a:xfrm>
            <a:off x="1028700" y="570548"/>
            <a:ext cx="14287500" cy="775533"/>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i="0" lang="en-US" sz="4800" u="none" cap="none" strike="noStrike">
                <a:solidFill>
                  <a:srgbClr val="196BDE"/>
                </a:solidFill>
                <a:latin typeface="Lato"/>
                <a:ea typeface="Lato"/>
                <a:cs typeface="Lato"/>
                <a:sym typeface="Lato"/>
              </a:rPr>
              <a:t>Definition of parallel processing</a:t>
            </a:r>
            <a:endParaRPr/>
          </a:p>
        </p:txBody>
      </p:sp>
      <p:sp>
        <p:nvSpPr>
          <p:cNvPr id="115" name="Google Shape;115;p15"/>
          <p:cNvSpPr txBox="1"/>
          <p:nvPr/>
        </p:nvSpPr>
        <p:spPr>
          <a:xfrm>
            <a:off x="12902480" y="9358771"/>
            <a:ext cx="4356820" cy="490855"/>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1" i="0" lang="en-US" sz="2799" u="none" cap="none" strike="noStrike">
                <a:solidFill>
                  <a:srgbClr val="F9F5F0"/>
                </a:solidFill>
                <a:latin typeface="Lato"/>
                <a:ea typeface="Lato"/>
                <a:cs typeface="Lato"/>
                <a:sym typeface="Lato"/>
              </a:rPr>
              <a:t>3</a:t>
            </a:r>
            <a:endParaRPr/>
          </a:p>
        </p:txBody>
      </p:sp>
      <p:sp>
        <p:nvSpPr>
          <p:cNvPr id="116" name="Google Shape;116;p15"/>
          <p:cNvSpPr txBox="1"/>
          <p:nvPr/>
        </p:nvSpPr>
        <p:spPr>
          <a:xfrm>
            <a:off x="152400" y="1707344"/>
            <a:ext cx="10668000" cy="25644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 computing technique in which multiple processors or computational units work simultaneously to execute multiple tasks or solve a single problem. In a parallel processing system:</a:t>
            </a:r>
            <a:endParaRPr/>
          </a:p>
          <a:p>
            <a:pPr indent="-342900" lvl="1" marL="800100" marR="0" rtl="0" algn="l">
              <a:lnSpc>
                <a:spcPct val="107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Times New Roman"/>
                <a:ea typeface="Times New Roman"/>
                <a:cs typeface="Times New Roman"/>
                <a:sym typeface="Times New Roman"/>
              </a:rPr>
              <a:t>The workload is divided into smaller units that can run simultaneously.</a:t>
            </a:r>
            <a:endParaRPr b="0" i="0" sz="2000" u="none" cap="none" strike="noStrike">
              <a:solidFill>
                <a:schemeClr val="dk1"/>
              </a:solidFill>
              <a:latin typeface="Calibri"/>
              <a:ea typeface="Calibri"/>
              <a:cs typeface="Calibri"/>
              <a:sym typeface="Calibri"/>
            </a:endParaRPr>
          </a:p>
          <a:p>
            <a:pPr indent="-342900" lvl="1" marL="800100" marR="0" rtl="0" algn="l">
              <a:lnSpc>
                <a:spcPct val="107000"/>
              </a:lnSpc>
              <a:spcBef>
                <a:spcPts val="800"/>
              </a:spcBef>
              <a:spcAft>
                <a:spcPts val="0"/>
              </a:spcAft>
              <a:buClr>
                <a:schemeClr val="dk1"/>
              </a:buClr>
              <a:buSzPts val="2400"/>
              <a:buFont typeface="Calibri"/>
              <a:buAutoNum type="arabicPeriod"/>
            </a:pPr>
            <a:r>
              <a:rPr b="0" i="0" lang="en-US" sz="2400" u="none" cap="none" strike="noStrike">
                <a:solidFill>
                  <a:schemeClr val="dk1"/>
                </a:solidFill>
                <a:latin typeface="Times New Roman"/>
                <a:ea typeface="Times New Roman"/>
                <a:cs typeface="Times New Roman"/>
                <a:sym typeface="Times New Roman"/>
              </a:rPr>
              <a:t>The subtasks communicate and synchronize with one another as required.</a:t>
            </a:r>
            <a:endParaRPr b="0" i="0" sz="2000" u="none" cap="none" strike="noStrike">
              <a:solidFill>
                <a:schemeClr val="dk1"/>
              </a:solidFill>
              <a:latin typeface="Calibri"/>
              <a:ea typeface="Calibri"/>
              <a:cs typeface="Calibri"/>
              <a:sym typeface="Calibri"/>
            </a:endParaRPr>
          </a:p>
          <a:p>
            <a:pPr indent="-342900" lvl="1" marL="800100" marR="0" rtl="0" algn="l">
              <a:lnSpc>
                <a:spcPct val="107000"/>
              </a:lnSpc>
              <a:spcBef>
                <a:spcPts val="800"/>
              </a:spcBef>
              <a:spcAft>
                <a:spcPts val="0"/>
              </a:spcAft>
              <a:buClr>
                <a:schemeClr val="dk1"/>
              </a:buClr>
              <a:buSzPts val="2400"/>
              <a:buFont typeface="Calibri"/>
              <a:buAutoNum type="arabicPeriod"/>
            </a:pPr>
            <a:r>
              <a:rPr b="0" i="0" lang="en-US" sz="2400" u="none" cap="none" strike="noStrike">
                <a:solidFill>
                  <a:schemeClr val="dk1"/>
                </a:solidFill>
                <a:latin typeface="Times New Roman"/>
                <a:ea typeface="Times New Roman"/>
                <a:cs typeface="Times New Roman"/>
                <a:sym typeface="Times New Roman"/>
              </a:rPr>
              <a:t>The goal is to achieve faster execution and improved resource utilization</a:t>
            </a:r>
            <a:r>
              <a:rPr b="0" i="0" lang="en-US" sz="2000" u="none" cap="none" strike="noStrike">
                <a:solidFill>
                  <a:schemeClr val="dk1"/>
                </a:solidFill>
                <a:latin typeface="Times New Roman"/>
                <a:ea typeface="Times New Roman"/>
                <a:cs typeface="Times New Roman"/>
                <a:sym typeface="Times New Roman"/>
              </a:rPr>
              <a:t>.</a:t>
            </a:r>
            <a:endParaRPr b="0" i="0" sz="1600" u="none" cap="none" strike="noStrike">
              <a:solidFill>
                <a:schemeClr val="dk1"/>
              </a:solidFill>
              <a:latin typeface="Calibri"/>
              <a:ea typeface="Calibri"/>
              <a:cs typeface="Calibri"/>
              <a:sym typeface="Calibri"/>
            </a:endParaRPr>
          </a:p>
        </p:txBody>
      </p:sp>
      <p:sp>
        <p:nvSpPr>
          <p:cNvPr id="117" name="Google Shape;117;p15"/>
          <p:cNvSpPr txBox="1"/>
          <p:nvPr/>
        </p:nvSpPr>
        <p:spPr>
          <a:xfrm>
            <a:off x="1514649" y="4460578"/>
            <a:ext cx="9725891" cy="1688219"/>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Parallel processing can be implemented using various architectures, including multicore processors, symmetric multiprocessing (SMP), massively parallel processors (MPP), or distributed computing systems.</a:t>
            </a:r>
            <a:endParaRPr b="0" i="0" sz="2000" u="none" cap="none" strike="noStrike">
              <a:solidFill>
                <a:schemeClr val="dk1"/>
              </a:solidFill>
              <a:latin typeface="Calibri"/>
              <a:ea typeface="Calibri"/>
              <a:cs typeface="Calibri"/>
              <a:sym typeface="Calibri"/>
            </a:endParaRPr>
          </a:p>
          <a:p>
            <a:pPr indent="0" lvl="0" marL="0" marR="0" rtl="0" algn="l">
              <a:spcBef>
                <a:spcPts val="800"/>
              </a:spcBef>
              <a:spcAft>
                <a:spcPts val="0"/>
              </a:spcAft>
              <a:buNone/>
            </a:pPr>
            <a:r>
              <a:t/>
            </a:r>
            <a:endParaRPr b="0" i="0" sz="2000" u="none" cap="none" strike="noStrike">
              <a:solidFill>
                <a:schemeClr val="dk1"/>
              </a:solidFill>
              <a:latin typeface="Calibri"/>
              <a:ea typeface="Calibri"/>
              <a:cs typeface="Calibri"/>
              <a:sym typeface="Calibri"/>
            </a:endParaRPr>
          </a:p>
        </p:txBody>
      </p:sp>
      <p:sp>
        <p:nvSpPr>
          <p:cNvPr id="118" name="Google Shape;118;p15"/>
          <p:cNvSpPr txBox="1"/>
          <p:nvPr/>
        </p:nvSpPr>
        <p:spPr>
          <a:xfrm>
            <a:off x="3352800" y="5792816"/>
            <a:ext cx="10023764" cy="33806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Parallel processing is categorized by how data and tasks are divided and processed. These categories include:</a:t>
            </a:r>
            <a:endParaRPr/>
          </a:p>
          <a:p>
            <a:pPr indent="-342900" lvl="1" marL="800100" marR="0" rtl="0" algn="l">
              <a:spcBef>
                <a:spcPts val="0"/>
              </a:spcBef>
              <a:spcAft>
                <a:spcPts val="0"/>
              </a:spcAft>
              <a:buClr>
                <a:schemeClr val="dk1"/>
              </a:buClr>
              <a:buSzPts val="2400"/>
              <a:buFont typeface="Calibri"/>
              <a:buAutoNum type="arabicPeriod"/>
            </a:pPr>
            <a:r>
              <a:rPr b="0" i="0" lang="en-US" sz="2400" u="none" cap="none" strike="noStrike">
                <a:solidFill>
                  <a:schemeClr val="dk1"/>
                </a:solidFill>
                <a:latin typeface="Times New Roman"/>
                <a:ea typeface="Times New Roman"/>
                <a:cs typeface="Times New Roman"/>
                <a:sym typeface="Times New Roman"/>
              </a:rPr>
              <a:t>Data Parallelism: Dividing data into smaller chunks and processing them simultaneously.</a:t>
            </a:r>
            <a:endParaRPr/>
          </a:p>
          <a:p>
            <a:pPr indent="-342900" lvl="1" marL="800100" marR="0" rtl="0" algn="l">
              <a:spcBef>
                <a:spcPts val="800"/>
              </a:spcBef>
              <a:spcAft>
                <a:spcPts val="0"/>
              </a:spcAft>
              <a:buClr>
                <a:schemeClr val="dk1"/>
              </a:buClr>
              <a:buSzPts val="2400"/>
              <a:buFont typeface="Calibri"/>
              <a:buAutoNum type="arabicPeriod"/>
            </a:pPr>
            <a:r>
              <a:rPr b="0" i="0" lang="en-US" sz="2400" u="none" cap="none" strike="noStrike">
                <a:solidFill>
                  <a:schemeClr val="dk1"/>
                </a:solidFill>
                <a:latin typeface="Times New Roman"/>
                <a:ea typeface="Times New Roman"/>
                <a:cs typeface="Times New Roman"/>
                <a:sym typeface="Times New Roman"/>
              </a:rPr>
              <a:t>Task Parallelism: Assigning different tasks to separate processors for concurrent execution.</a:t>
            </a:r>
            <a:endParaRPr/>
          </a:p>
          <a:p>
            <a:pPr indent="-342900" lvl="1" marL="800100" marR="0" rtl="0" algn="l">
              <a:spcBef>
                <a:spcPts val="800"/>
              </a:spcBef>
              <a:spcAft>
                <a:spcPts val="0"/>
              </a:spcAft>
              <a:buClr>
                <a:schemeClr val="dk1"/>
              </a:buClr>
              <a:buSzPts val="2400"/>
              <a:buFont typeface="Calibri"/>
              <a:buAutoNum type="arabicPeriod"/>
            </a:pPr>
            <a:r>
              <a:rPr b="0" i="0" lang="en-US" sz="2400" u="none" cap="none" strike="noStrike">
                <a:solidFill>
                  <a:schemeClr val="dk1"/>
                </a:solidFill>
                <a:latin typeface="Times New Roman"/>
                <a:ea typeface="Times New Roman"/>
                <a:cs typeface="Times New Roman"/>
                <a:sym typeface="Times New Roman"/>
              </a:rPr>
              <a:t>Hybrid Parallelism: Combining data and task parallelism to optimize performance</a:t>
            </a:r>
            <a:endParaRPr/>
          </a:p>
        </p:txBody>
      </p:sp>
      <p:sp>
        <p:nvSpPr>
          <p:cNvPr id="119" name="Google Shape;11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123" name="Shape 123"/>
        <p:cNvGrpSpPr/>
        <p:nvPr/>
      </p:nvGrpSpPr>
      <p:grpSpPr>
        <a:xfrm>
          <a:off x="0" y="0"/>
          <a:ext cx="0" cy="0"/>
          <a:chOff x="0" y="0"/>
          <a:chExt cx="0" cy="0"/>
        </a:xfrm>
      </p:grpSpPr>
      <p:sp>
        <p:nvSpPr>
          <p:cNvPr id="124" name="Google Shape;124;p16"/>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3">
              <a:alphaModFix/>
            </a:blip>
            <a:stretch>
              <a:fillRect b="0" l="0" r="0" t="0"/>
            </a:stretch>
          </a:blipFill>
          <a:ln>
            <a:noFill/>
          </a:ln>
        </p:spPr>
      </p:sp>
      <p:sp>
        <p:nvSpPr>
          <p:cNvPr id="125" name="Google Shape;125;p16"/>
          <p:cNvSpPr/>
          <p:nvPr/>
        </p:nvSpPr>
        <p:spPr>
          <a:xfrm>
            <a:off x="0" y="8988072"/>
            <a:ext cx="18288000" cy="1298925"/>
          </a:xfrm>
          <a:custGeom>
            <a:rect b="b" l="l" r="r" t="t"/>
            <a:pathLst>
              <a:path extrusionOk="0" h="473852" w="6671512">
                <a:moveTo>
                  <a:pt x="0" y="0"/>
                </a:moveTo>
                <a:lnTo>
                  <a:pt x="6671512" y="0"/>
                </a:lnTo>
                <a:lnTo>
                  <a:pt x="6671512" y="473852"/>
                </a:lnTo>
                <a:lnTo>
                  <a:pt x="0" y="473852"/>
                </a:lnTo>
                <a:close/>
              </a:path>
            </a:pathLst>
          </a:custGeom>
          <a:solidFill>
            <a:srgbClr val="196BD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6"/>
          <p:cNvSpPr txBox="1"/>
          <p:nvPr/>
        </p:nvSpPr>
        <p:spPr>
          <a:xfrm>
            <a:off x="1028700" y="570548"/>
            <a:ext cx="14287500" cy="775533"/>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lang="en-US" sz="4800">
                <a:solidFill>
                  <a:srgbClr val="196BDE"/>
                </a:solidFill>
                <a:latin typeface="Lato"/>
                <a:ea typeface="Lato"/>
                <a:cs typeface="Lato"/>
                <a:sym typeface="Lato"/>
              </a:rPr>
              <a:t>Significance of parallel processing</a:t>
            </a:r>
            <a:endParaRPr/>
          </a:p>
        </p:txBody>
      </p:sp>
      <p:sp>
        <p:nvSpPr>
          <p:cNvPr id="127" name="Google Shape;127;p16"/>
          <p:cNvSpPr txBox="1"/>
          <p:nvPr/>
        </p:nvSpPr>
        <p:spPr>
          <a:xfrm>
            <a:off x="12902480" y="9358771"/>
            <a:ext cx="4356820" cy="451534"/>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1" lang="en-US" sz="2799">
                <a:solidFill>
                  <a:srgbClr val="F9F5F0"/>
                </a:solidFill>
                <a:latin typeface="Lato"/>
                <a:ea typeface="Lato"/>
                <a:cs typeface="Lato"/>
                <a:sym typeface="Lato"/>
              </a:rPr>
              <a:t>4</a:t>
            </a:r>
            <a:endParaRPr/>
          </a:p>
        </p:txBody>
      </p:sp>
      <p:sp>
        <p:nvSpPr>
          <p:cNvPr id="128" name="Google Shape;128;p16"/>
          <p:cNvSpPr txBox="1"/>
          <p:nvPr/>
        </p:nvSpPr>
        <p:spPr>
          <a:xfrm>
            <a:off x="1028700" y="1537354"/>
            <a:ext cx="11542916" cy="7532511"/>
          </a:xfrm>
          <a:prstGeom prst="rect">
            <a:avLst/>
          </a:prstGeom>
          <a:noFill/>
          <a:ln>
            <a:noFill/>
          </a:ln>
        </p:spPr>
        <p:txBody>
          <a:bodyPr anchorCtr="0" anchor="t" bIns="45700" lIns="91425" spcFirstLastPara="1" rIns="91425" wrap="square" tIns="45700">
            <a:spAutoFit/>
          </a:bodyPr>
          <a:lstStyle/>
          <a:p>
            <a:pPr indent="0" lvl="0" marL="0" marR="0" rtl="0" algn="l">
              <a:lnSpc>
                <a:spcPct val="107000"/>
              </a:lnSpc>
              <a:spcBef>
                <a:spcPts val="0"/>
              </a:spcBef>
              <a:spcAft>
                <a:spcPts val="0"/>
              </a:spcAft>
              <a:buNone/>
            </a:pPr>
            <a:r>
              <a:rPr b="1" lang="en-US" sz="2100">
                <a:solidFill>
                  <a:schemeClr val="dk1"/>
                </a:solidFill>
                <a:latin typeface="Calibri"/>
                <a:ea typeface="Calibri"/>
                <a:cs typeface="Calibri"/>
                <a:sym typeface="Calibri"/>
              </a:rPr>
              <a:t>Performance Improvement:</a:t>
            </a:r>
            <a:endParaRPr/>
          </a:p>
          <a:p>
            <a:pPr indent="0" lvl="1" marL="457200" marR="0" rtl="0" algn="l">
              <a:lnSpc>
                <a:spcPct val="107000"/>
              </a:lnSpc>
              <a:spcBef>
                <a:spcPts val="800"/>
              </a:spcBef>
              <a:spcAft>
                <a:spcPts val="0"/>
              </a:spcAft>
              <a:buNone/>
            </a:pPr>
            <a:r>
              <a:rPr b="0" i="0" lang="en-US" sz="2100" u="none" cap="none" strike="noStrike">
                <a:solidFill>
                  <a:schemeClr val="dk1"/>
                </a:solidFill>
                <a:latin typeface="Calibri"/>
                <a:ea typeface="Calibri"/>
                <a:cs typeface="Calibri"/>
                <a:sym typeface="Calibri"/>
              </a:rPr>
              <a:t>A weather simulation task that might take hours on a single processor can be completed in minutes when distributed across multiple processors.</a:t>
            </a:r>
            <a:endParaRPr/>
          </a:p>
          <a:p>
            <a:pPr indent="0" lvl="0" marL="0" marR="0" rtl="0" algn="l">
              <a:lnSpc>
                <a:spcPct val="107000"/>
              </a:lnSpc>
              <a:spcBef>
                <a:spcPts val="800"/>
              </a:spcBef>
              <a:spcAft>
                <a:spcPts val="0"/>
              </a:spcAft>
              <a:buNone/>
            </a:pPr>
            <a:r>
              <a:rPr b="1" lang="en-US" sz="2100">
                <a:solidFill>
                  <a:schemeClr val="dk1"/>
                </a:solidFill>
                <a:latin typeface="Calibri"/>
                <a:ea typeface="Calibri"/>
                <a:cs typeface="Calibri"/>
                <a:sym typeface="Calibri"/>
              </a:rPr>
              <a:t>Scalability for Large Data Sets:</a:t>
            </a:r>
            <a:endParaRPr/>
          </a:p>
          <a:p>
            <a:pPr indent="0" lvl="1" marL="457200" marR="0" rtl="0" algn="l">
              <a:lnSpc>
                <a:spcPct val="107000"/>
              </a:lnSpc>
              <a:spcBef>
                <a:spcPts val="800"/>
              </a:spcBef>
              <a:spcAft>
                <a:spcPts val="0"/>
              </a:spcAft>
              <a:buNone/>
            </a:pPr>
            <a:r>
              <a:rPr b="0" i="0" lang="en-US" sz="2100" u="none" cap="none" strike="noStrike">
                <a:solidFill>
                  <a:schemeClr val="dk1"/>
                </a:solidFill>
                <a:latin typeface="Calibri"/>
                <a:ea typeface="Calibri"/>
                <a:cs typeface="Calibri"/>
                <a:sym typeface="Calibri"/>
              </a:rPr>
              <a:t>Search engines like Google use parallel processing to index and retrieve data across billions of web pages in real time.</a:t>
            </a:r>
            <a:endParaRPr/>
          </a:p>
          <a:p>
            <a:pPr indent="0" lvl="0" marL="0" marR="0" rtl="0" algn="l">
              <a:lnSpc>
                <a:spcPct val="107000"/>
              </a:lnSpc>
              <a:spcBef>
                <a:spcPts val="800"/>
              </a:spcBef>
              <a:spcAft>
                <a:spcPts val="0"/>
              </a:spcAft>
              <a:buNone/>
            </a:pPr>
            <a:r>
              <a:rPr b="1" lang="en-US" sz="2100">
                <a:solidFill>
                  <a:schemeClr val="dk1"/>
                </a:solidFill>
                <a:latin typeface="Calibri"/>
                <a:ea typeface="Calibri"/>
                <a:cs typeface="Calibri"/>
                <a:sym typeface="Calibri"/>
              </a:rPr>
              <a:t>Real-Time Processing:</a:t>
            </a:r>
            <a:endParaRPr/>
          </a:p>
          <a:p>
            <a:pPr indent="0" lvl="1" marL="457200" marR="0" rtl="0" algn="l">
              <a:lnSpc>
                <a:spcPct val="107000"/>
              </a:lnSpc>
              <a:spcBef>
                <a:spcPts val="800"/>
              </a:spcBef>
              <a:spcAft>
                <a:spcPts val="0"/>
              </a:spcAft>
              <a:buNone/>
            </a:pPr>
            <a:r>
              <a:rPr b="0" i="0" lang="en-US" sz="2100" u="none" cap="none" strike="noStrike">
                <a:solidFill>
                  <a:schemeClr val="dk1"/>
                </a:solidFill>
                <a:latin typeface="Calibri"/>
                <a:ea typeface="Calibri"/>
                <a:cs typeface="Calibri"/>
                <a:sym typeface="Calibri"/>
              </a:rPr>
              <a:t>In stock trading, algorithms process vast amounts of data to make buy/sell decisions in milliseconds.</a:t>
            </a:r>
            <a:endParaRPr/>
          </a:p>
          <a:p>
            <a:pPr indent="0" lvl="0" marL="0" marR="0" rtl="0" algn="l">
              <a:lnSpc>
                <a:spcPct val="107000"/>
              </a:lnSpc>
              <a:spcBef>
                <a:spcPts val="800"/>
              </a:spcBef>
              <a:spcAft>
                <a:spcPts val="0"/>
              </a:spcAft>
              <a:buNone/>
            </a:pPr>
            <a:r>
              <a:rPr b="1" lang="en-US" sz="2100">
                <a:solidFill>
                  <a:schemeClr val="dk1"/>
                </a:solidFill>
                <a:latin typeface="Calibri"/>
                <a:ea typeface="Calibri"/>
                <a:cs typeface="Calibri"/>
                <a:sym typeface="Calibri"/>
              </a:rPr>
              <a:t>Cost Efficiency with Resource Utilization:</a:t>
            </a:r>
            <a:endParaRPr/>
          </a:p>
          <a:p>
            <a:pPr indent="0" lvl="1" marL="457200" marR="0" rtl="0" algn="l">
              <a:lnSpc>
                <a:spcPct val="107000"/>
              </a:lnSpc>
              <a:spcBef>
                <a:spcPts val="800"/>
              </a:spcBef>
              <a:spcAft>
                <a:spcPts val="0"/>
              </a:spcAft>
              <a:buNone/>
            </a:pPr>
            <a:r>
              <a:rPr b="0" i="0" lang="en-US" sz="2100" u="none" cap="none" strike="noStrike">
                <a:solidFill>
                  <a:schemeClr val="dk1"/>
                </a:solidFill>
                <a:latin typeface="Calibri"/>
                <a:ea typeface="Calibri"/>
                <a:cs typeface="Calibri"/>
                <a:sym typeface="Calibri"/>
              </a:rPr>
              <a:t>Using distributed systems like cloud computing allows organizations to leverage parallel processing without investing heavily in dedicated hardware.</a:t>
            </a:r>
            <a:endParaRPr/>
          </a:p>
          <a:p>
            <a:pPr indent="0" lvl="0" marL="0" marR="0" rtl="0" algn="l">
              <a:lnSpc>
                <a:spcPct val="107000"/>
              </a:lnSpc>
              <a:spcBef>
                <a:spcPts val="800"/>
              </a:spcBef>
              <a:spcAft>
                <a:spcPts val="0"/>
              </a:spcAft>
              <a:buNone/>
            </a:pPr>
            <a:r>
              <a:rPr b="1" lang="en-US" sz="2100">
                <a:solidFill>
                  <a:schemeClr val="dk1"/>
                </a:solidFill>
                <a:latin typeface="Calibri"/>
                <a:ea typeface="Calibri"/>
                <a:cs typeface="Calibri"/>
                <a:sym typeface="Calibri"/>
              </a:rPr>
              <a:t>Enabling Advanced Technologies:</a:t>
            </a:r>
            <a:endParaRPr/>
          </a:p>
          <a:p>
            <a:pPr indent="-342900" lvl="1" marL="800100" marR="0" rtl="0" algn="l">
              <a:lnSpc>
                <a:spcPct val="107000"/>
              </a:lnSpc>
              <a:spcBef>
                <a:spcPts val="800"/>
              </a:spcBef>
              <a:spcAft>
                <a:spcPts val="0"/>
              </a:spcAft>
              <a:buClr>
                <a:schemeClr val="dk1"/>
              </a:buClr>
              <a:buSzPts val="1000"/>
              <a:buFont typeface="Noto Sans Symbols"/>
              <a:buChar char="∙"/>
            </a:pPr>
            <a:r>
              <a:rPr b="1" i="0" lang="en-US" sz="2100" u="none" cap="none" strike="noStrike">
                <a:solidFill>
                  <a:schemeClr val="dk1"/>
                </a:solidFill>
                <a:latin typeface="Calibri"/>
                <a:ea typeface="Calibri"/>
                <a:cs typeface="Calibri"/>
                <a:sym typeface="Calibri"/>
              </a:rPr>
              <a:t>Machine Learning and AI:</a:t>
            </a:r>
            <a:r>
              <a:rPr b="0" i="0" lang="en-US" sz="2100" u="none" cap="none" strike="noStrike">
                <a:solidFill>
                  <a:schemeClr val="dk1"/>
                </a:solidFill>
                <a:latin typeface="Calibri"/>
                <a:ea typeface="Calibri"/>
                <a:cs typeface="Calibri"/>
                <a:sym typeface="Calibri"/>
              </a:rPr>
              <a:t> Training neural networks requires processing millions of computations simultaneously.</a:t>
            </a:r>
            <a:endParaRPr/>
          </a:p>
          <a:p>
            <a:pPr indent="-342900" lvl="1" marL="800100" marR="0" rtl="0" algn="l">
              <a:lnSpc>
                <a:spcPct val="107000"/>
              </a:lnSpc>
              <a:spcBef>
                <a:spcPts val="800"/>
              </a:spcBef>
              <a:spcAft>
                <a:spcPts val="0"/>
              </a:spcAft>
              <a:buClr>
                <a:schemeClr val="dk1"/>
              </a:buClr>
              <a:buSzPts val="1000"/>
              <a:buFont typeface="Noto Sans Symbols"/>
              <a:buChar char="∙"/>
            </a:pPr>
            <a:r>
              <a:rPr b="1" i="0" lang="en-US" sz="2100" u="none" cap="none" strike="noStrike">
                <a:solidFill>
                  <a:schemeClr val="dk1"/>
                </a:solidFill>
                <a:latin typeface="Calibri"/>
                <a:ea typeface="Calibri"/>
                <a:cs typeface="Calibri"/>
                <a:sym typeface="Calibri"/>
              </a:rPr>
              <a:t>Graphics Rendering:</a:t>
            </a:r>
            <a:r>
              <a:rPr b="0" i="0" lang="en-US" sz="2100" u="none" cap="none" strike="noStrike">
                <a:solidFill>
                  <a:schemeClr val="dk1"/>
                </a:solidFill>
                <a:latin typeface="Calibri"/>
                <a:ea typeface="Calibri"/>
                <a:cs typeface="Calibri"/>
                <a:sym typeface="Calibri"/>
              </a:rPr>
              <a:t> High-quality 3D graphics and virtual reality rely on parallel GPU processing.</a:t>
            </a:r>
            <a:endParaRPr/>
          </a:p>
          <a:p>
            <a:pPr indent="-342900" lvl="1" marL="800100" marR="0" rtl="0" algn="l">
              <a:lnSpc>
                <a:spcPct val="107000"/>
              </a:lnSpc>
              <a:spcBef>
                <a:spcPts val="800"/>
              </a:spcBef>
              <a:spcAft>
                <a:spcPts val="0"/>
              </a:spcAft>
              <a:buClr>
                <a:schemeClr val="dk1"/>
              </a:buClr>
              <a:buSzPts val="1000"/>
              <a:buFont typeface="Noto Sans Symbols"/>
              <a:buChar char="∙"/>
            </a:pPr>
            <a:r>
              <a:rPr b="1" i="0" lang="en-US" sz="2100" u="none" cap="none" strike="noStrike">
                <a:solidFill>
                  <a:schemeClr val="dk1"/>
                </a:solidFill>
                <a:latin typeface="Calibri"/>
                <a:ea typeface="Calibri"/>
                <a:cs typeface="Calibri"/>
                <a:sym typeface="Calibri"/>
              </a:rPr>
              <a:t>Scientific Research:</a:t>
            </a:r>
            <a:r>
              <a:rPr b="0" i="0" lang="en-US" sz="2100" u="none" cap="none" strike="noStrike">
                <a:solidFill>
                  <a:schemeClr val="dk1"/>
                </a:solidFill>
                <a:latin typeface="Calibri"/>
                <a:ea typeface="Calibri"/>
                <a:cs typeface="Calibri"/>
                <a:sym typeface="Calibri"/>
              </a:rPr>
              <a:t> Simulations of physical phenomena like climate modeling and molecular dynamics depend on parallel systems.</a:t>
            </a:r>
            <a:endParaRPr/>
          </a:p>
          <a:p>
            <a:pPr indent="0" lvl="0" marL="0" marR="0" rtl="0" algn="l">
              <a:lnSpc>
                <a:spcPct val="107000"/>
              </a:lnSpc>
              <a:spcBef>
                <a:spcPts val="800"/>
              </a:spcBef>
              <a:spcAft>
                <a:spcPts val="0"/>
              </a:spcAft>
              <a:buNone/>
            </a:pPr>
            <a:r>
              <a:t/>
            </a:r>
            <a:endParaRPr sz="2100">
              <a:solidFill>
                <a:schemeClr val="dk1"/>
              </a:solidFill>
              <a:latin typeface="Calibri"/>
              <a:ea typeface="Calibri"/>
              <a:cs typeface="Calibri"/>
              <a:sym typeface="Calibri"/>
            </a:endParaRPr>
          </a:p>
        </p:txBody>
      </p:sp>
      <p:pic>
        <p:nvPicPr>
          <p:cNvPr id="129" name="Google Shape;129;p16"/>
          <p:cNvPicPr preferRelativeResize="0"/>
          <p:nvPr/>
        </p:nvPicPr>
        <p:blipFill rotWithShape="1">
          <a:blip r:embed="rId4">
            <a:alphaModFix/>
          </a:blip>
          <a:srcRect b="0" l="0" r="0" t="0"/>
          <a:stretch/>
        </p:blipFill>
        <p:spPr>
          <a:xfrm>
            <a:off x="12584505" y="1822255"/>
            <a:ext cx="5463390" cy="6745764"/>
          </a:xfrm>
          <a:prstGeom prst="rect">
            <a:avLst/>
          </a:prstGeom>
          <a:noFill/>
          <a:ln>
            <a:noFill/>
          </a:ln>
        </p:spPr>
      </p:pic>
      <p:sp>
        <p:nvSpPr>
          <p:cNvPr id="130" name="Google Shape;13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134" name="Shape 134"/>
        <p:cNvGrpSpPr/>
        <p:nvPr/>
      </p:nvGrpSpPr>
      <p:grpSpPr>
        <a:xfrm>
          <a:off x="0" y="0"/>
          <a:ext cx="0" cy="0"/>
          <a:chOff x="0" y="0"/>
          <a:chExt cx="0" cy="0"/>
        </a:xfrm>
      </p:grpSpPr>
      <p:pic>
        <p:nvPicPr>
          <p:cNvPr id="135" name="Google Shape;135;p17"/>
          <p:cNvPicPr preferRelativeResize="0"/>
          <p:nvPr/>
        </p:nvPicPr>
        <p:blipFill rotWithShape="1">
          <a:blip r:embed="rId3">
            <a:alphaModFix/>
          </a:blip>
          <a:srcRect b="0" l="0" r="0" t="0"/>
          <a:stretch/>
        </p:blipFill>
        <p:spPr>
          <a:xfrm rot="-1829690">
            <a:off x="10264231" y="3507707"/>
            <a:ext cx="7487087" cy="4260329"/>
          </a:xfrm>
          <a:prstGeom prst="rect">
            <a:avLst/>
          </a:prstGeom>
          <a:noFill/>
          <a:ln>
            <a:noFill/>
          </a:ln>
        </p:spPr>
      </p:pic>
      <p:sp>
        <p:nvSpPr>
          <p:cNvPr id="136" name="Google Shape;136;p17"/>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4">
              <a:alphaModFix/>
            </a:blip>
            <a:stretch>
              <a:fillRect b="0" l="0" r="0" t="0"/>
            </a:stretch>
          </a:blipFill>
          <a:ln>
            <a:noFill/>
          </a:ln>
        </p:spPr>
      </p:sp>
      <p:sp>
        <p:nvSpPr>
          <p:cNvPr id="137" name="Google Shape;137;p17"/>
          <p:cNvSpPr/>
          <p:nvPr/>
        </p:nvSpPr>
        <p:spPr>
          <a:xfrm>
            <a:off x="0" y="8988072"/>
            <a:ext cx="18288000" cy="1298925"/>
          </a:xfrm>
          <a:custGeom>
            <a:rect b="b" l="l" r="r" t="t"/>
            <a:pathLst>
              <a:path extrusionOk="0" h="473852" w="6671512">
                <a:moveTo>
                  <a:pt x="0" y="0"/>
                </a:moveTo>
                <a:lnTo>
                  <a:pt x="6671512" y="0"/>
                </a:lnTo>
                <a:lnTo>
                  <a:pt x="6671512" y="473852"/>
                </a:lnTo>
                <a:lnTo>
                  <a:pt x="0" y="473852"/>
                </a:lnTo>
                <a:close/>
              </a:path>
            </a:pathLst>
          </a:custGeom>
          <a:solidFill>
            <a:srgbClr val="196BDE"/>
          </a:solidFill>
          <a:ln>
            <a:noFill/>
          </a:ln>
        </p:spPr>
      </p:sp>
      <p:sp>
        <p:nvSpPr>
          <p:cNvPr id="138" name="Google Shape;138;p17"/>
          <p:cNvSpPr txBox="1"/>
          <p:nvPr/>
        </p:nvSpPr>
        <p:spPr>
          <a:xfrm>
            <a:off x="1028700" y="570548"/>
            <a:ext cx="14287500" cy="775533"/>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lang="en-US" sz="4800">
                <a:solidFill>
                  <a:srgbClr val="196BDE"/>
                </a:solidFill>
                <a:latin typeface="Lato"/>
                <a:ea typeface="Lato"/>
                <a:cs typeface="Lato"/>
                <a:sym typeface="Lato"/>
              </a:rPr>
              <a:t>Challenges of Parallel Processing</a:t>
            </a:r>
            <a:endParaRPr/>
          </a:p>
        </p:txBody>
      </p:sp>
      <p:sp>
        <p:nvSpPr>
          <p:cNvPr id="139" name="Google Shape;139;p17"/>
          <p:cNvSpPr txBox="1"/>
          <p:nvPr/>
        </p:nvSpPr>
        <p:spPr>
          <a:xfrm>
            <a:off x="12902480" y="9358771"/>
            <a:ext cx="4356820" cy="451534"/>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1" lang="en-US" sz="2799">
                <a:solidFill>
                  <a:srgbClr val="F9F5F0"/>
                </a:solidFill>
                <a:latin typeface="Lato"/>
                <a:ea typeface="Lato"/>
                <a:cs typeface="Lato"/>
                <a:sym typeface="Lato"/>
              </a:rPr>
              <a:t>5</a:t>
            </a:r>
            <a:endParaRPr/>
          </a:p>
        </p:txBody>
      </p:sp>
      <p:sp>
        <p:nvSpPr>
          <p:cNvPr id="140" name="Google Shape;140;p17"/>
          <p:cNvSpPr txBox="1"/>
          <p:nvPr/>
        </p:nvSpPr>
        <p:spPr>
          <a:xfrm>
            <a:off x="609600" y="2781300"/>
            <a:ext cx="11962016" cy="34358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7000"/>
              </a:lnSpc>
              <a:spcBef>
                <a:spcPts val="0"/>
              </a:spcBef>
              <a:spcAft>
                <a:spcPts val="0"/>
              </a:spcAft>
              <a:buClr>
                <a:schemeClr val="dk1"/>
              </a:buClr>
              <a:buSzPts val="1000"/>
              <a:buFont typeface="Noto Sans Symbols"/>
              <a:buChar char="∙"/>
            </a:pPr>
            <a:r>
              <a:rPr b="1" lang="en-US" sz="3200">
                <a:solidFill>
                  <a:schemeClr val="dk1"/>
                </a:solidFill>
                <a:latin typeface="Calibri"/>
                <a:ea typeface="Calibri"/>
                <a:cs typeface="Calibri"/>
                <a:sym typeface="Calibri"/>
              </a:rPr>
              <a:t>Task Division:</a:t>
            </a:r>
            <a:r>
              <a:rPr lang="en-US" sz="3200">
                <a:solidFill>
                  <a:schemeClr val="dk1"/>
                </a:solidFill>
                <a:latin typeface="Calibri"/>
                <a:ea typeface="Calibri"/>
                <a:cs typeface="Calibri"/>
                <a:sym typeface="Calibri"/>
              </a:rPr>
              <a:t> Identifying independent subtasks can be complex.</a:t>
            </a:r>
            <a:endParaRPr/>
          </a:p>
          <a:p>
            <a:pPr indent="-342900" lvl="0" marL="342900" marR="0" rtl="0" algn="l">
              <a:lnSpc>
                <a:spcPct val="107000"/>
              </a:lnSpc>
              <a:spcBef>
                <a:spcPts val="800"/>
              </a:spcBef>
              <a:spcAft>
                <a:spcPts val="0"/>
              </a:spcAft>
              <a:buClr>
                <a:schemeClr val="dk1"/>
              </a:buClr>
              <a:buSzPts val="1000"/>
              <a:buFont typeface="Noto Sans Symbols"/>
              <a:buChar char="∙"/>
            </a:pPr>
            <a:r>
              <a:rPr b="1" lang="en-US" sz="3200">
                <a:solidFill>
                  <a:schemeClr val="dk1"/>
                </a:solidFill>
                <a:latin typeface="Calibri"/>
                <a:ea typeface="Calibri"/>
                <a:cs typeface="Calibri"/>
                <a:sym typeface="Calibri"/>
              </a:rPr>
              <a:t>Synchronization and Communication:</a:t>
            </a:r>
            <a:r>
              <a:rPr lang="en-US" sz="3200">
                <a:solidFill>
                  <a:schemeClr val="dk1"/>
                </a:solidFill>
                <a:latin typeface="Calibri"/>
                <a:ea typeface="Calibri"/>
                <a:cs typeface="Calibri"/>
                <a:sym typeface="Calibri"/>
              </a:rPr>
              <a:t> Coordination between tasks can lead to overhead.</a:t>
            </a:r>
            <a:endParaRPr/>
          </a:p>
          <a:p>
            <a:pPr indent="-342900" lvl="0" marL="342900" marR="0" rtl="0" algn="l">
              <a:lnSpc>
                <a:spcPct val="107000"/>
              </a:lnSpc>
              <a:spcBef>
                <a:spcPts val="800"/>
              </a:spcBef>
              <a:spcAft>
                <a:spcPts val="0"/>
              </a:spcAft>
              <a:buClr>
                <a:schemeClr val="dk1"/>
              </a:buClr>
              <a:buSzPts val="1000"/>
              <a:buFont typeface="Noto Sans Symbols"/>
              <a:buChar char="∙"/>
            </a:pPr>
            <a:r>
              <a:rPr b="1" lang="en-US" sz="3200">
                <a:solidFill>
                  <a:schemeClr val="dk1"/>
                </a:solidFill>
                <a:latin typeface="Calibri"/>
                <a:ea typeface="Calibri"/>
                <a:cs typeface="Calibri"/>
                <a:sym typeface="Calibri"/>
              </a:rPr>
              <a:t>Scalability Issues:</a:t>
            </a:r>
            <a:r>
              <a:rPr lang="en-US" sz="3200">
                <a:solidFill>
                  <a:schemeClr val="dk1"/>
                </a:solidFill>
                <a:latin typeface="Calibri"/>
                <a:ea typeface="Calibri"/>
                <a:cs typeface="Calibri"/>
                <a:sym typeface="Calibri"/>
              </a:rPr>
              <a:t> Adding more processors doesn’t always guarantee linear speedup due to communication delays and resource contention.</a:t>
            </a:r>
            <a:endParaRPr/>
          </a:p>
        </p:txBody>
      </p:sp>
      <p:sp>
        <p:nvSpPr>
          <p:cNvPr id="141" name="Google Shape;141;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145" name="Shape 145"/>
        <p:cNvGrpSpPr/>
        <p:nvPr/>
      </p:nvGrpSpPr>
      <p:grpSpPr>
        <a:xfrm>
          <a:off x="0" y="0"/>
          <a:ext cx="0" cy="0"/>
          <a:chOff x="0" y="0"/>
          <a:chExt cx="0" cy="0"/>
        </a:xfrm>
      </p:grpSpPr>
      <p:sp>
        <p:nvSpPr>
          <p:cNvPr id="146" name="Google Shape;146;p18"/>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3">
              <a:alphaModFix/>
            </a:blip>
            <a:stretch>
              <a:fillRect b="0" l="0" r="0" t="0"/>
            </a:stretch>
          </a:blipFill>
          <a:ln>
            <a:noFill/>
          </a:ln>
        </p:spPr>
      </p:sp>
      <p:sp>
        <p:nvSpPr>
          <p:cNvPr id="147" name="Google Shape;147;p18"/>
          <p:cNvSpPr/>
          <p:nvPr/>
        </p:nvSpPr>
        <p:spPr>
          <a:xfrm>
            <a:off x="0" y="8988072"/>
            <a:ext cx="18288000" cy="1298925"/>
          </a:xfrm>
          <a:custGeom>
            <a:rect b="b" l="l" r="r" t="t"/>
            <a:pathLst>
              <a:path extrusionOk="0" h="473852" w="6671512">
                <a:moveTo>
                  <a:pt x="0" y="0"/>
                </a:moveTo>
                <a:lnTo>
                  <a:pt x="6671512" y="0"/>
                </a:lnTo>
                <a:lnTo>
                  <a:pt x="6671512" y="473852"/>
                </a:lnTo>
                <a:lnTo>
                  <a:pt x="0" y="473852"/>
                </a:lnTo>
                <a:close/>
              </a:path>
            </a:pathLst>
          </a:custGeom>
          <a:solidFill>
            <a:srgbClr val="196BDE"/>
          </a:solidFill>
          <a:ln>
            <a:noFill/>
          </a:ln>
        </p:spPr>
      </p:sp>
      <p:sp>
        <p:nvSpPr>
          <p:cNvPr id="148" name="Google Shape;148;p18"/>
          <p:cNvSpPr txBox="1"/>
          <p:nvPr/>
        </p:nvSpPr>
        <p:spPr>
          <a:xfrm>
            <a:off x="1028700" y="570548"/>
            <a:ext cx="14287500" cy="775533"/>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lang="en-US" sz="4800">
                <a:solidFill>
                  <a:srgbClr val="196BDE"/>
                </a:solidFill>
                <a:latin typeface="Lato"/>
                <a:ea typeface="Lato"/>
                <a:cs typeface="Lato"/>
                <a:sym typeface="Lato"/>
              </a:rPr>
              <a:t>Flynn’s classification</a:t>
            </a:r>
            <a:endParaRPr/>
          </a:p>
        </p:txBody>
      </p:sp>
      <p:sp>
        <p:nvSpPr>
          <p:cNvPr id="149" name="Google Shape;149;p18"/>
          <p:cNvSpPr txBox="1"/>
          <p:nvPr/>
        </p:nvSpPr>
        <p:spPr>
          <a:xfrm>
            <a:off x="12902480" y="9358771"/>
            <a:ext cx="4356820" cy="451534"/>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1" lang="en-US" sz="2799">
                <a:solidFill>
                  <a:srgbClr val="F9F5F0"/>
                </a:solidFill>
                <a:latin typeface="Lato"/>
                <a:ea typeface="Lato"/>
                <a:cs typeface="Lato"/>
                <a:sym typeface="Lato"/>
              </a:rPr>
              <a:t>6</a:t>
            </a:r>
            <a:endParaRPr/>
          </a:p>
        </p:txBody>
      </p:sp>
      <p:pic>
        <p:nvPicPr>
          <p:cNvPr id="150" name="Google Shape;150;p18"/>
          <p:cNvPicPr preferRelativeResize="0"/>
          <p:nvPr/>
        </p:nvPicPr>
        <p:blipFill rotWithShape="1">
          <a:blip r:embed="rId4">
            <a:alphaModFix/>
          </a:blip>
          <a:srcRect b="0" l="0" r="0" t="0"/>
          <a:stretch/>
        </p:blipFill>
        <p:spPr>
          <a:xfrm>
            <a:off x="682422" y="1745673"/>
            <a:ext cx="11204778" cy="7156232"/>
          </a:xfrm>
          <a:prstGeom prst="rect">
            <a:avLst/>
          </a:prstGeom>
          <a:noFill/>
          <a:ln>
            <a:noFill/>
          </a:ln>
        </p:spPr>
      </p:pic>
      <p:pic>
        <p:nvPicPr>
          <p:cNvPr id="151" name="Google Shape;151;p18"/>
          <p:cNvPicPr preferRelativeResize="0"/>
          <p:nvPr/>
        </p:nvPicPr>
        <p:blipFill rotWithShape="1">
          <a:blip r:embed="rId5">
            <a:alphaModFix/>
          </a:blip>
          <a:srcRect b="0" l="0" r="0" t="0"/>
          <a:stretch/>
        </p:blipFill>
        <p:spPr>
          <a:xfrm>
            <a:off x="12496800" y="1745673"/>
            <a:ext cx="5415214" cy="7156231"/>
          </a:xfrm>
          <a:prstGeom prst="rect">
            <a:avLst/>
          </a:prstGeom>
          <a:noFill/>
          <a:ln>
            <a:noFill/>
          </a:ln>
        </p:spPr>
      </p:pic>
      <p:sp>
        <p:nvSpPr>
          <p:cNvPr id="152" name="Google Shape;15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156" name="Shape 156"/>
        <p:cNvGrpSpPr/>
        <p:nvPr/>
      </p:nvGrpSpPr>
      <p:grpSpPr>
        <a:xfrm>
          <a:off x="0" y="0"/>
          <a:ext cx="0" cy="0"/>
          <a:chOff x="0" y="0"/>
          <a:chExt cx="0" cy="0"/>
        </a:xfrm>
      </p:grpSpPr>
      <p:pic>
        <p:nvPicPr>
          <p:cNvPr id="157" name="Google Shape;157;p19"/>
          <p:cNvPicPr preferRelativeResize="0"/>
          <p:nvPr/>
        </p:nvPicPr>
        <p:blipFill rotWithShape="1">
          <a:blip r:embed="rId3">
            <a:alphaModFix/>
          </a:blip>
          <a:srcRect b="0" l="0" r="0" t="0"/>
          <a:stretch/>
        </p:blipFill>
        <p:spPr>
          <a:xfrm>
            <a:off x="1981200" y="7442626"/>
            <a:ext cx="9225214" cy="1733990"/>
          </a:xfrm>
          <a:prstGeom prst="rect">
            <a:avLst/>
          </a:prstGeom>
          <a:noFill/>
          <a:ln>
            <a:noFill/>
          </a:ln>
        </p:spPr>
      </p:pic>
      <p:sp>
        <p:nvSpPr>
          <p:cNvPr id="158" name="Google Shape;158;p19"/>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4">
              <a:alphaModFix/>
            </a:blip>
            <a:stretch>
              <a:fillRect b="0" l="0" r="0" t="0"/>
            </a:stretch>
          </a:blipFill>
          <a:ln>
            <a:noFill/>
          </a:ln>
        </p:spPr>
      </p:sp>
      <p:sp>
        <p:nvSpPr>
          <p:cNvPr id="159" name="Google Shape;159;p19"/>
          <p:cNvSpPr/>
          <p:nvPr/>
        </p:nvSpPr>
        <p:spPr>
          <a:xfrm>
            <a:off x="0" y="8988072"/>
            <a:ext cx="18288000" cy="1298925"/>
          </a:xfrm>
          <a:custGeom>
            <a:rect b="b" l="l" r="r" t="t"/>
            <a:pathLst>
              <a:path extrusionOk="0" h="473852" w="6671512">
                <a:moveTo>
                  <a:pt x="0" y="0"/>
                </a:moveTo>
                <a:lnTo>
                  <a:pt x="6671512" y="0"/>
                </a:lnTo>
                <a:lnTo>
                  <a:pt x="6671512" y="473852"/>
                </a:lnTo>
                <a:lnTo>
                  <a:pt x="0" y="473852"/>
                </a:lnTo>
                <a:close/>
              </a:path>
            </a:pathLst>
          </a:custGeom>
          <a:solidFill>
            <a:srgbClr val="196BDE"/>
          </a:solidFill>
          <a:ln>
            <a:noFill/>
          </a:ln>
        </p:spPr>
      </p:sp>
      <p:sp>
        <p:nvSpPr>
          <p:cNvPr id="160" name="Google Shape;160;p19"/>
          <p:cNvSpPr txBox="1"/>
          <p:nvPr/>
        </p:nvSpPr>
        <p:spPr>
          <a:xfrm>
            <a:off x="1028700" y="570548"/>
            <a:ext cx="14287500" cy="775533"/>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lang="en-US" sz="4800">
                <a:solidFill>
                  <a:srgbClr val="196BDE"/>
                </a:solidFill>
                <a:latin typeface="Lato"/>
                <a:ea typeface="Lato"/>
                <a:cs typeface="Lato"/>
                <a:sym typeface="Lato"/>
              </a:rPr>
              <a:t>Feng’s classification</a:t>
            </a:r>
            <a:endParaRPr/>
          </a:p>
        </p:txBody>
      </p:sp>
      <p:sp>
        <p:nvSpPr>
          <p:cNvPr id="161" name="Google Shape;161;p19"/>
          <p:cNvSpPr txBox="1"/>
          <p:nvPr/>
        </p:nvSpPr>
        <p:spPr>
          <a:xfrm>
            <a:off x="12902480" y="9358771"/>
            <a:ext cx="4356820" cy="451534"/>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1" lang="en-US" sz="2799">
                <a:solidFill>
                  <a:srgbClr val="F9F5F0"/>
                </a:solidFill>
                <a:latin typeface="Lato"/>
                <a:ea typeface="Lato"/>
                <a:cs typeface="Lato"/>
                <a:sym typeface="Lato"/>
              </a:rPr>
              <a:t>7</a:t>
            </a:r>
            <a:endParaRPr/>
          </a:p>
        </p:txBody>
      </p:sp>
      <p:pic>
        <p:nvPicPr>
          <p:cNvPr id="162" name="Google Shape;162;p19"/>
          <p:cNvPicPr preferRelativeResize="0"/>
          <p:nvPr/>
        </p:nvPicPr>
        <p:blipFill rotWithShape="1">
          <a:blip r:embed="rId5">
            <a:alphaModFix/>
          </a:blip>
          <a:srcRect b="0" l="0" r="0" t="0"/>
          <a:stretch/>
        </p:blipFill>
        <p:spPr>
          <a:xfrm>
            <a:off x="12373283" y="1630862"/>
            <a:ext cx="5415214" cy="7156231"/>
          </a:xfrm>
          <a:prstGeom prst="rect">
            <a:avLst/>
          </a:prstGeom>
          <a:noFill/>
          <a:ln>
            <a:noFill/>
          </a:ln>
        </p:spPr>
      </p:pic>
      <p:pic>
        <p:nvPicPr>
          <p:cNvPr id="163" name="Google Shape;163;p19"/>
          <p:cNvPicPr preferRelativeResize="0"/>
          <p:nvPr/>
        </p:nvPicPr>
        <p:blipFill rotWithShape="1">
          <a:blip r:embed="rId6">
            <a:alphaModFix/>
          </a:blip>
          <a:srcRect b="0" l="0" r="0" t="0"/>
          <a:stretch/>
        </p:blipFill>
        <p:spPr>
          <a:xfrm>
            <a:off x="1981200" y="1385149"/>
            <a:ext cx="9225214" cy="6008018"/>
          </a:xfrm>
          <a:prstGeom prst="rect">
            <a:avLst/>
          </a:prstGeom>
          <a:noFill/>
          <a:ln>
            <a:noFill/>
          </a:ln>
        </p:spPr>
      </p:pic>
      <p:sp>
        <p:nvSpPr>
          <p:cNvPr id="164" name="Google Shape;16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168" name="Shape 168"/>
        <p:cNvGrpSpPr/>
        <p:nvPr/>
      </p:nvGrpSpPr>
      <p:grpSpPr>
        <a:xfrm>
          <a:off x="0" y="0"/>
          <a:ext cx="0" cy="0"/>
          <a:chOff x="0" y="0"/>
          <a:chExt cx="0" cy="0"/>
        </a:xfrm>
      </p:grpSpPr>
      <p:sp>
        <p:nvSpPr>
          <p:cNvPr id="169" name="Google Shape;169;p20"/>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3">
              <a:alphaModFix/>
            </a:blip>
            <a:stretch>
              <a:fillRect b="0" l="0" r="0" t="0"/>
            </a:stretch>
          </a:blipFill>
          <a:ln>
            <a:noFill/>
          </a:ln>
        </p:spPr>
      </p:sp>
      <p:sp>
        <p:nvSpPr>
          <p:cNvPr id="170" name="Google Shape;170;p20"/>
          <p:cNvSpPr/>
          <p:nvPr/>
        </p:nvSpPr>
        <p:spPr>
          <a:xfrm>
            <a:off x="0" y="8988072"/>
            <a:ext cx="18288000" cy="1298925"/>
          </a:xfrm>
          <a:custGeom>
            <a:rect b="b" l="l" r="r" t="t"/>
            <a:pathLst>
              <a:path extrusionOk="0" h="473852" w="6671512">
                <a:moveTo>
                  <a:pt x="0" y="0"/>
                </a:moveTo>
                <a:lnTo>
                  <a:pt x="6671512" y="0"/>
                </a:lnTo>
                <a:lnTo>
                  <a:pt x="6671512" y="473852"/>
                </a:lnTo>
                <a:lnTo>
                  <a:pt x="0" y="473852"/>
                </a:lnTo>
                <a:close/>
              </a:path>
            </a:pathLst>
          </a:custGeom>
          <a:solidFill>
            <a:srgbClr val="196BDE"/>
          </a:solidFill>
          <a:ln>
            <a:noFill/>
          </a:ln>
        </p:spPr>
      </p:sp>
      <p:sp>
        <p:nvSpPr>
          <p:cNvPr id="171" name="Google Shape;171;p20"/>
          <p:cNvSpPr txBox="1"/>
          <p:nvPr/>
        </p:nvSpPr>
        <p:spPr>
          <a:xfrm>
            <a:off x="0" y="570548"/>
            <a:ext cx="15316200" cy="775533"/>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lang="en-US" sz="4800">
                <a:solidFill>
                  <a:srgbClr val="196BDE"/>
                </a:solidFill>
                <a:latin typeface="Lato"/>
                <a:ea typeface="Lato"/>
                <a:cs typeface="Lato"/>
                <a:sym typeface="Lato"/>
              </a:rPr>
              <a:t>Architectural Classification of Parallel Processing </a:t>
            </a:r>
            <a:endParaRPr/>
          </a:p>
        </p:txBody>
      </p:sp>
      <p:sp>
        <p:nvSpPr>
          <p:cNvPr id="172" name="Google Shape;172;p20"/>
          <p:cNvSpPr txBox="1"/>
          <p:nvPr/>
        </p:nvSpPr>
        <p:spPr>
          <a:xfrm>
            <a:off x="12902480" y="9358771"/>
            <a:ext cx="4356820" cy="451534"/>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1" lang="en-US" sz="2799">
                <a:solidFill>
                  <a:srgbClr val="F9F5F0"/>
                </a:solidFill>
                <a:latin typeface="Lato"/>
                <a:ea typeface="Lato"/>
                <a:cs typeface="Lato"/>
                <a:sym typeface="Lato"/>
              </a:rPr>
              <a:t>8</a:t>
            </a:r>
            <a:endParaRPr/>
          </a:p>
        </p:txBody>
      </p:sp>
      <p:sp>
        <p:nvSpPr>
          <p:cNvPr id="173" name="Google Shape;173;p20"/>
          <p:cNvSpPr txBox="1"/>
          <p:nvPr/>
        </p:nvSpPr>
        <p:spPr>
          <a:xfrm>
            <a:off x="533400" y="1418893"/>
            <a:ext cx="8763000"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Symmetric Multiprocessing (SMP).</a:t>
            </a:r>
            <a:endParaRPr/>
          </a:p>
          <a:p>
            <a:pPr indent="0" lvl="0" marL="0" marR="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Symmetric Multiprocessing (SMP) is a type of computer architecture where multiple processors share a common memory and work collaboratively on tasks. SMP is widely used in systems that demand high performance, scalability, and reliability. Each processor in an SMP system runs its own instance of the operating system, but all processors share memory, I/O, and system resources equally.</a:t>
            </a:r>
            <a:endParaRPr/>
          </a:p>
        </p:txBody>
      </p:sp>
      <p:sp>
        <p:nvSpPr>
          <p:cNvPr id="174" name="Google Shape;174;p20"/>
          <p:cNvSpPr txBox="1"/>
          <p:nvPr/>
        </p:nvSpPr>
        <p:spPr>
          <a:xfrm>
            <a:off x="914400" y="4466902"/>
            <a:ext cx="6324600" cy="378565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Symmetry Among Processors</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Shared Memory Architecture</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Shared Bus/System Interconnect</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Single Operating System</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Cache Usage</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Scalability</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Resource Sharing</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Fault Tolerance</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Performance Metrics</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Simplified Parallel Programming Model</a:t>
            </a:r>
            <a:endParaRPr/>
          </a:p>
        </p:txBody>
      </p:sp>
      <p:pic>
        <p:nvPicPr>
          <p:cNvPr id="175" name="Google Shape;175;p20"/>
          <p:cNvPicPr preferRelativeResize="0"/>
          <p:nvPr/>
        </p:nvPicPr>
        <p:blipFill rotWithShape="1">
          <a:blip r:embed="rId4">
            <a:alphaModFix/>
          </a:blip>
          <a:srcRect b="0" l="0" r="0" t="0"/>
          <a:stretch/>
        </p:blipFill>
        <p:spPr>
          <a:xfrm>
            <a:off x="9172043" y="1618974"/>
            <a:ext cx="7340277" cy="6931727"/>
          </a:xfrm>
          <a:prstGeom prst="rect">
            <a:avLst/>
          </a:prstGeom>
          <a:noFill/>
          <a:ln>
            <a:noFill/>
          </a:ln>
        </p:spPr>
      </p:pic>
      <p:sp>
        <p:nvSpPr>
          <p:cNvPr id="176" name="Google Shape;17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F5F0"/>
        </a:solidFill>
      </p:bgPr>
    </p:bg>
    <p:spTree>
      <p:nvGrpSpPr>
        <p:cNvPr id="180" name="Shape 180"/>
        <p:cNvGrpSpPr/>
        <p:nvPr/>
      </p:nvGrpSpPr>
      <p:grpSpPr>
        <a:xfrm>
          <a:off x="0" y="0"/>
          <a:ext cx="0" cy="0"/>
          <a:chOff x="0" y="0"/>
          <a:chExt cx="0" cy="0"/>
        </a:xfrm>
      </p:grpSpPr>
      <p:sp>
        <p:nvSpPr>
          <p:cNvPr id="181" name="Google Shape;181;p21"/>
          <p:cNvSpPr/>
          <p:nvPr/>
        </p:nvSpPr>
        <p:spPr>
          <a:xfrm>
            <a:off x="16484611" y="520046"/>
            <a:ext cx="1017308" cy="1017308"/>
          </a:xfrm>
          <a:custGeom>
            <a:rect b="b" l="l" r="r" t="t"/>
            <a:pathLst>
              <a:path extrusionOk="0" h="1017308" w="1017308">
                <a:moveTo>
                  <a:pt x="0" y="0"/>
                </a:moveTo>
                <a:lnTo>
                  <a:pt x="1017308" y="0"/>
                </a:lnTo>
                <a:lnTo>
                  <a:pt x="1017308" y="1017308"/>
                </a:lnTo>
                <a:lnTo>
                  <a:pt x="0" y="1017308"/>
                </a:lnTo>
                <a:lnTo>
                  <a:pt x="0" y="0"/>
                </a:lnTo>
                <a:close/>
              </a:path>
            </a:pathLst>
          </a:custGeom>
          <a:blipFill rotWithShape="1">
            <a:blip r:embed="rId3">
              <a:alphaModFix/>
            </a:blip>
            <a:stretch>
              <a:fillRect b="0" l="0" r="0" t="0"/>
            </a:stretch>
          </a:blipFill>
          <a:ln>
            <a:noFill/>
          </a:ln>
        </p:spPr>
      </p:sp>
      <p:sp>
        <p:nvSpPr>
          <p:cNvPr id="182" name="Google Shape;182;p21"/>
          <p:cNvSpPr/>
          <p:nvPr/>
        </p:nvSpPr>
        <p:spPr>
          <a:xfrm>
            <a:off x="0" y="8988072"/>
            <a:ext cx="18288000" cy="1298925"/>
          </a:xfrm>
          <a:custGeom>
            <a:rect b="b" l="l" r="r" t="t"/>
            <a:pathLst>
              <a:path extrusionOk="0" h="473852" w="6671512">
                <a:moveTo>
                  <a:pt x="0" y="0"/>
                </a:moveTo>
                <a:lnTo>
                  <a:pt x="6671512" y="0"/>
                </a:lnTo>
                <a:lnTo>
                  <a:pt x="6671512" y="473852"/>
                </a:lnTo>
                <a:lnTo>
                  <a:pt x="0" y="473852"/>
                </a:lnTo>
                <a:close/>
              </a:path>
            </a:pathLst>
          </a:custGeom>
          <a:solidFill>
            <a:srgbClr val="196BD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21"/>
          <p:cNvSpPr txBox="1"/>
          <p:nvPr/>
        </p:nvSpPr>
        <p:spPr>
          <a:xfrm>
            <a:off x="0" y="570548"/>
            <a:ext cx="15316200" cy="775533"/>
          </a:xfrm>
          <a:prstGeom prst="rect">
            <a:avLst/>
          </a:prstGeom>
          <a:noFill/>
          <a:ln>
            <a:noFill/>
          </a:ln>
        </p:spPr>
        <p:txBody>
          <a:bodyPr anchorCtr="0" anchor="t" bIns="0" lIns="0" spcFirstLastPara="1" rIns="0" wrap="square" tIns="0">
            <a:spAutoFit/>
          </a:bodyPr>
          <a:lstStyle/>
          <a:p>
            <a:pPr indent="0" lvl="0" marL="0" marR="0" rtl="0" algn="l">
              <a:lnSpc>
                <a:spcPct val="139979"/>
              </a:lnSpc>
              <a:spcBef>
                <a:spcPts val="0"/>
              </a:spcBef>
              <a:spcAft>
                <a:spcPts val="0"/>
              </a:spcAft>
              <a:buNone/>
            </a:pPr>
            <a:r>
              <a:rPr b="1" lang="en-US" sz="4800">
                <a:solidFill>
                  <a:srgbClr val="196BDE"/>
                </a:solidFill>
                <a:latin typeface="Lato"/>
                <a:ea typeface="Lato"/>
                <a:cs typeface="Lato"/>
                <a:sym typeface="Lato"/>
              </a:rPr>
              <a:t>Architectural Classification of Parallel Processing </a:t>
            </a:r>
            <a:endParaRPr/>
          </a:p>
        </p:txBody>
      </p:sp>
      <p:sp>
        <p:nvSpPr>
          <p:cNvPr id="184" name="Google Shape;184;p21"/>
          <p:cNvSpPr txBox="1"/>
          <p:nvPr/>
        </p:nvSpPr>
        <p:spPr>
          <a:xfrm>
            <a:off x="12902480" y="9358771"/>
            <a:ext cx="4356820" cy="451534"/>
          </a:xfrm>
          <a:prstGeom prst="rect">
            <a:avLst/>
          </a:prstGeom>
          <a:noFill/>
          <a:ln>
            <a:noFill/>
          </a:ln>
        </p:spPr>
        <p:txBody>
          <a:bodyPr anchorCtr="0" anchor="t" bIns="0" lIns="0" spcFirstLastPara="1" rIns="0" wrap="square" tIns="0">
            <a:spAutoFit/>
          </a:bodyPr>
          <a:lstStyle/>
          <a:p>
            <a:pPr indent="0" lvl="0" marL="0" marR="0" rtl="0" algn="r">
              <a:lnSpc>
                <a:spcPct val="140014"/>
              </a:lnSpc>
              <a:spcBef>
                <a:spcPts val="0"/>
              </a:spcBef>
              <a:spcAft>
                <a:spcPts val="0"/>
              </a:spcAft>
              <a:buNone/>
            </a:pPr>
            <a:r>
              <a:rPr b="1" lang="en-US" sz="2799">
                <a:solidFill>
                  <a:srgbClr val="F9F5F0"/>
                </a:solidFill>
                <a:latin typeface="Lato"/>
                <a:ea typeface="Lato"/>
                <a:cs typeface="Lato"/>
                <a:sym typeface="Lato"/>
              </a:rPr>
              <a:t>9</a:t>
            </a:r>
            <a:endParaRPr/>
          </a:p>
        </p:txBody>
      </p:sp>
      <p:sp>
        <p:nvSpPr>
          <p:cNvPr id="185" name="Google Shape;185;p21"/>
          <p:cNvSpPr txBox="1"/>
          <p:nvPr/>
        </p:nvSpPr>
        <p:spPr>
          <a:xfrm>
            <a:off x="533400" y="1418893"/>
            <a:ext cx="8763000"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Symmetric Multiprocessing (SMP).</a:t>
            </a:r>
            <a:endParaRPr/>
          </a:p>
          <a:p>
            <a:pPr indent="0" lvl="0" marL="0" marR="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Symmetric Multiprocessing (SMP) is a type of computer architecture where multiple processors share a common memory and work collaboratively on tasks. SMP is widely used in systems that demand high performance, scalability, and reliability. Each processor in an SMP system runs its own instance of the operating system, but all processors share memory, I/O, and system resources equally.</a:t>
            </a:r>
            <a:endParaRPr/>
          </a:p>
        </p:txBody>
      </p:sp>
      <p:sp>
        <p:nvSpPr>
          <p:cNvPr id="186" name="Google Shape;186;p21"/>
          <p:cNvSpPr txBox="1"/>
          <p:nvPr/>
        </p:nvSpPr>
        <p:spPr>
          <a:xfrm>
            <a:off x="914400" y="4466902"/>
            <a:ext cx="6324600" cy="378565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Symmetry Among Processors</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Shared Memory Architecture</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Shared Bus/System Interconnect</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Single Operating System</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Cache Usage</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Scalability</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Resource Sharing</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Fault Tolerance</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Performance Metrics</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Simplified Parallel Programming Model</a:t>
            </a:r>
            <a:endParaRPr/>
          </a:p>
        </p:txBody>
      </p:sp>
      <p:pic>
        <p:nvPicPr>
          <p:cNvPr id="187" name="Google Shape;187;p21"/>
          <p:cNvPicPr preferRelativeResize="0"/>
          <p:nvPr/>
        </p:nvPicPr>
        <p:blipFill rotWithShape="1">
          <a:blip r:embed="rId4">
            <a:alphaModFix/>
          </a:blip>
          <a:srcRect b="0" l="0" r="0" t="0"/>
          <a:stretch/>
        </p:blipFill>
        <p:spPr>
          <a:xfrm>
            <a:off x="9172043" y="1618974"/>
            <a:ext cx="7340277" cy="6931727"/>
          </a:xfrm>
          <a:prstGeom prst="rect">
            <a:avLst/>
          </a:prstGeom>
          <a:noFill/>
          <a:ln>
            <a:noFill/>
          </a:ln>
        </p:spPr>
      </p:pic>
      <p:sp>
        <p:nvSpPr>
          <p:cNvPr id="188" name="Google Shape;188;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