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67" r:id="rId1"/>
  </p:sldMasterIdLst>
  <p:notesMasterIdLst>
    <p:notesMasterId r:id="rId15"/>
  </p:notesMasterIdLst>
  <p:sldIdLst>
    <p:sldId id="256" r:id="rId2"/>
    <p:sldId id="261" r:id="rId3"/>
    <p:sldId id="266" r:id="rId4"/>
    <p:sldId id="262" r:id="rId5"/>
    <p:sldId id="269" r:id="rId6"/>
    <p:sldId id="263" r:id="rId7"/>
    <p:sldId id="271" r:id="rId8"/>
    <p:sldId id="272" r:id="rId9"/>
    <p:sldId id="264" r:id="rId10"/>
    <p:sldId id="267" r:id="rId11"/>
    <p:sldId id="265" r:id="rId12"/>
    <p:sldId id="270"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5" autoAdjust="0"/>
    <p:restoredTop sz="94660"/>
  </p:normalViewPr>
  <p:slideViewPr>
    <p:cSldViewPr snapToGrid="0">
      <p:cViewPr varScale="1">
        <p:scale>
          <a:sx n="61" d="100"/>
          <a:sy n="61" d="100"/>
        </p:scale>
        <p:origin x="741"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5E689-8410-465B-ABD2-6E36900DC6A9}" type="datetimeFigureOut">
              <a:rPr lang="en-US" smtClean="0"/>
              <a:t>2/19/2025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1545A-1514-4D21-8256-654E0F4BD008}" type="slidenum">
              <a:rPr lang="en-US" smtClean="0"/>
              <a:t>‹#›</a:t>
            </a:fld>
            <a:endParaRPr lang="en-US"/>
          </a:p>
        </p:txBody>
      </p:sp>
    </p:spTree>
    <p:extLst>
      <p:ext uri="{BB962C8B-B14F-4D97-AF65-F5344CB8AC3E}">
        <p14:creationId xmlns:p14="http://schemas.microsoft.com/office/powerpoint/2010/main" val="688440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6CBFBA3-B2B2-429B-84A4-0CFB476E8DA4}" type="datetime1">
              <a:rPr lang="en-US" smtClean="0"/>
              <a:t>2/19/2025</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1</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3831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994B13-0F5D-4D9C-8F4C-86B6B96ED0E4}" type="datetime1">
              <a:rPr lang="en-US" smtClean="0"/>
              <a:t>2/19/2025</a:t>
            </a:fld>
            <a:endParaRPr lang="en-US" dirty="0"/>
          </a:p>
        </p:txBody>
      </p:sp>
      <p:sp>
        <p:nvSpPr>
          <p:cNvPr id="6" name="Footer Placeholder 5"/>
          <p:cNvSpPr>
            <a:spLocks noGrp="1"/>
          </p:cNvSpPr>
          <p:nvPr>
            <p:ph type="ftr" sz="quarter" idx="11"/>
          </p:nvPr>
        </p:nvSpPr>
        <p:spPr/>
        <p:txBody>
          <a:bodyPr/>
          <a:lstStyle/>
          <a:p>
            <a:r>
              <a:rPr lang="en-US"/>
              <a:t>1</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779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0FCC4E-BD2A-48DD-94CD-34F9DDBB7D1C}" type="datetime1">
              <a:rPr lang="en-US" smtClean="0"/>
              <a:t>2/19/2025</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3993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3ADC0B-FA1D-418B-9573-76F330B656CC}" type="datetime1">
              <a:rPr lang="en-US" smtClean="0"/>
              <a:t>2/19/2025</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9815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4612AB-0926-4981-8552-99AFF0A91772}" type="datetime1">
              <a:rPr lang="en-US" smtClean="0"/>
              <a:t>2/19/2025</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6419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9190036-B96E-41BB-BD1C-6C2984BF28F4}" type="datetime1">
              <a:rPr lang="en-US" smtClean="0"/>
              <a:t>2/19/2025</a:t>
            </a:fld>
            <a:endParaRPr lang="en-US" dirty="0"/>
          </a:p>
        </p:txBody>
      </p:sp>
      <p:sp>
        <p:nvSpPr>
          <p:cNvPr id="8" name="Footer Placeholder 7"/>
          <p:cNvSpPr>
            <a:spLocks noGrp="1"/>
          </p:cNvSpPr>
          <p:nvPr>
            <p:ph type="ftr" sz="quarter" idx="11"/>
          </p:nvPr>
        </p:nvSpPr>
        <p:spPr/>
        <p:txBody>
          <a:bodyPr/>
          <a:lstStyle/>
          <a:p>
            <a:r>
              <a:rPr lang="en-US"/>
              <a:t>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3399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8FF3DC-085F-48D2-B9A5-E4E264F5C1E8}" type="datetime1">
              <a:rPr lang="en-US" smtClean="0"/>
              <a:t>2/19/2025</a:t>
            </a:fld>
            <a:endParaRPr lang="en-US" dirty="0"/>
          </a:p>
        </p:txBody>
      </p:sp>
      <p:sp>
        <p:nvSpPr>
          <p:cNvPr id="8" name="Footer Placeholder 7"/>
          <p:cNvSpPr>
            <a:spLocks noGrp="1"/>
          </p:cNvSpPr>
          <p:nvPr>
            <p:ph type="ftr" sz="quarter" idx="11"/>
          </p:nvPr>
        </p:nvSpPr>
        <p:spPr/>
        <p:txBody>
          <a:bodyPr/>
          <a:lstStyle/>
          <a:p>
            <a:r>
              <a:rPr lang="en-US"/>
              <a:t>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3760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AB362-13AE-48CA-A84A-1C70A0527371}" type="datetime1">
              <a:rPr lang="en-US" smtClean="0"/>
              <a:t>2/19/2025</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4347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9232AD-5A7D-45FB-9472-9049CD3EDC9E}" type="datetime1">
              <a:rPr lang="en-US" smtClean="0"/>
              <a:t>2/19/2025</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474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D7673-F859-405E-9A3B-F60F28A02988}" type="datetime1">
              <a:rPr lang="en-US" smtClean="0"/>
              <a:t>2/19/2025</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396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08B3A-558D-485A-9CCE-060C477579E2}" type="datetime1">
              <a:rPr lang="en-US" smtClean="0"/>
              <a:t>2/19/2025</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576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CB5D70-D3BC-4C91-8D2D-3E3C67117EEB}" type="datetime1">
              <a:rPr lang="en-US" smtClean="0"/>
              <a:t>2/19/2025</a:t>
            </a:fld>
            <a:endParaRPr lang="en-US" dirty="0"/>
          </a:p>
        </p:txBody>
      </p:sp>
      <p:sp>
        <p:nvSpPr>
          <p:cNvPr id="6" name="Footer Placeholder 5"/>
          <p:cNvSpPr>
            <a:spLocks noGrp="1"/>
          </p:cNvSpPr>
          <p:nvPr>
            <p:ph type="ftr" sz="quarter" idx="11"/>
          </p:nvPr>
        </p:nvSpPr>
        <p:spPr/>
        <p:txBody>
          <a:bodyPr/>
          <a:lstStyle/>
          <a:p>
            <a:r>
              <a:rPr lang="en-US"/>
              <a:t>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8970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40E10C-46FD-47F3-8754-870C4C5924EE}" type="datetime1">
              <a:rPr lang="en-US" smtClean="0"/>
              <a:t>2/19/2025</a:t>
            </a:fld>
            <a:endParaRPr lang="en-US" dirty="0"/>
          </a:p>
        </p:txBody>
      </p:sp>
      <p:sp>
        <p:nvSpPr>
          <p:cNvPr id="8" name="Footer Placeholder 7"/>
          <p:cNvSpPr>
            <a:spLocks noGrp="1"/>
          </p:cNvSpPr>
          <p:nvPr>
            <p:ph type="ftr" sz="quarter" idx="11"/>
          </p:nvPr>
        </p:nvSpPr>
        <p:spPr/>
        <p:txBody>
          <a:bodyPr/>
          <a:lstStyle/>
          <a:p>
            <a:r>
              <a:rPr lang="en-US"/>
              <a:t>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368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465581-984C-4718-8983-0D77AE4979E4}" type="datetime1">
              <a:rPr lang="en-US" smtClean="0"/>
              <a:t>2/19/2025</a:t>
            </a:fld>
            <a:endParaRPr lang="en-US" dirty="0"/>
          </a:p>
        </p:txBody>
      </p:sp>
      <p:sp>
        <p:nvSpPr>
          <p:cNvPr id="4" name="Footer Placeholder 3"/>
          <p:cNvSpPr>
            <a:spLocks noGrp="1"/>
          </p:cNvSpPr>
          <p:nvPr>
            <p:ph type="ftr" sz="quarter" idx="11"/>
          </p:nvPr>
        </p:nvSpPr>
        <p:spPr/>
        <p:txBody>
          <a:bodyPr/>
          <a:lstStyle/>
          <a:p>
            <a:r>
              <a:rPr lang="en-US"/>
              <a:t>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276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FF05D-AA92-4E92-A578-EE9FE30B9A37}" type="datetime1">
              <a:rPr lang="en-US" smtClean="0"/>
              <a:t>2/19/2025</a:t>
            </a:fld>
            <a:endParaRPr lang="en-US" dirty="0"/>
          </a:p>
        </p:txBody>
      </p:sp>
      <p:sp>
        <p:nvSpPr>
          <p:cNvPr id="3" name="Footer Placeholder 2"/>
          <p:cNvSpPr>
            <a:spLocks noGrp="1"/>
          </p:cNvSpPr>
          <p:nvPr>
            <p:ph type="ftr" sz="quarter" idx="11"/>
          </p:nvPr>
        </p:nvSpPr>
        <p:spPr/>
        <p:txBody>
          <a:bodyPr/>
          <a:lstStyle/>
          <a:p>
            <a:r>
              <a:rPr lang="en-US"/>
              <a:t>1</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604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173AA-8521-43EB-BCD2-D8CDEBBB43A4}" type="datetime1">
              <a:rPr lang="en-US" smtClean="0"/>
              <a:t>2/19/2025</a:t>
            </a:fld>
            <a:endParaRPr lang="en-US" dirty="0"/>
          </a:p>
        </p:txBody>
      </p:sp>
      <p:sp>
        <p:nvSpPr>
          <p:cNvPr id="6" name="Footer Placeholder 5"/>
          <p:cNvSpPr>
            <a:spLocks noGrp="1"/>
          </p:cNvSpPr>
          <p:nvPr>
            <p:ph type="ftr" sz="quarter" idx="11"/>
          </p:nvPr>
        </p:nvSpPr>
        <p:spPr/>
        <p:txBody>
          <a:bodyPr/>
          <a:lstStyle/>
          <a:p>
            <a:r>
              <a:rPr lang="en-US"/>
              <a:t>1</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61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80A9BB-B583-48FB-A39A-85F67D848FFA}" type="datetime1">
              <a:rPr lang="en-US" smtClean="0"/>
              <a:t>2/19/2025</a:t>
            </a:fld>
            <a:endParaRPr lang="en-US" dirty="0"/>
          </a:p>
        </p:txBody>
      </p:sp>
      <p:sp>
        <p:nvSpPr>
          <p:cNvPr id="6" name="Footer Placeholder 5"/>
          <p:cNvSpPr>
            <a:spLocks noGrp="1"/>
          </p:cNvSpPr>
          <p:nvPr>
            <p:ph type="ftr" sz="quarter" idx="11"/>
          </p:nvPr>
        </p:nvSpPr>
        <p:spPr/>
        <p:txBody>
          <a:bodyPr/>
          <a:lstStyle/>
          <a:p>
            <a:r>
              <a:rPr lang="en-US"/>
              <a:t>1</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14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3291C23-9BAF-494E-BFBD-16882E3A4074}" type="datetime1">
              <a:rPr lang="en-US" smtClean="0"/>
              <a:t>2/19/2025</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1</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8172840"/>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E33D-E7BF-C94B-DBEB-275C72B253AA}"/>
              </a:ext>
            </a:extLst>
          </p:cNvPr>
          <p:cNvSpPr>
            <a:spLocks noGrp="1"/>
          </p:cNvSpPr>
          <p:nvPr>
            <p:ph type="ctrTitle"/>
          </p:nvPr>
        </p:nvSpPr>
        <p:spPr>
          <a:xfrm>
            <a:off x="1162769" y="480940"/>
            <a:ext cx="9286399" cy="2677648"/>
          </a:xfrm>
        </p:spPr>
        <p:txBody>
          <a:bodyPr/>
          <a:lstStyle/>
          <a:p>
            <a:r>
              <a:rPr lang="en-US" dirty="0"/>
              <a:t>Research Presentation</a:t>
            </a:r>
          </a:p>
        </p:txBody>
      </p:sp>
      <p:sp>
        <p:nvSpPr>
          <p:cNvPr id="3" name="Subtitle 2">
            <a:extLst>
              <a:ext uri="{FF2B5EF4-FFF2-40B4-BE49-F238E27FC236}">
                <a16:creationId xmlns:a16="http://schemas.microsoft.com/office/drawing/2014/main" id="{F1D4FB0F-512F-DFD4-52C5-A866231F0975}"/>
              </a:ext>
            </a:extLst>
          </p:cNvPr>
          <p:cNvSpPr>
            <a:spLocks noGrp="1"/>
          </p:cNvSpPr>
          <p:nvPr>
            <p:ph type="subTitle" idx="1"/>
          </p:nvPr>
        </p:nvSpPr>
        <p:spPr>
          <a:xfrm>
            <a:off x="1068985" y="4214574"/>
            <a:ext cx="8825658" cy="1561879"/>
          </a:xfrm>
        </p:spPr>
        <p:txBody>
          <a:bodyPr>
            <a:normAutofit fontScale="85000" lnSpcReduction="20000"/>
          </a:bodyPr>
          <a:lstStyle/>
          <a:p>
            <a:r>
              <a:rPr lang="en-US" dirty="0"/>
              <a:t>Present By: Bom bahadur BK</a:t>
            </a:r>
          </a:p>
          <a:p>
            <a:r>
              <a:rPr lang="en-US" dirty="0"/>
              <a:t>Roll no: 242954</a:t>
            </a:r>
          </a:p>
          <a:p>
            <a:r>
              <a:rPr lang="en-US" dirty="0"/>
              <a:t>Level: Master of computer engineering</a:t>
            </a:r>
          </a:p>
          <a:p>
            <a:r>
              <a:rPr lang="en-US" dirty="0"/>
              <a:t>Nepal College of information Technology(NCIT)</a:t>
            </a:r>
          </a:p>
          <a:p>
            <a:r>
              <a:rPr lang="en-US" dirty="0" err="1"/>
              <a:t>Balkumari</a:t>
            </a:r>
            <a:r>
              <a:rPr lang="en-US" dirty="0"/>
              <a:t>, </a:t>
            </a:r>
            <a:r>
              <a:rPr lang="en-US" dirty="0" err="1"/>
              <a:t>lalitpur</a:t>
            </a:r>
            <a:endParaRPr lang="en-US" dirty="0"/>
          </a:p>
        </p:txBody>
      </p:sp>
      <p:pic>
        <p:nvPicPr>
          <p:cNvPr id="8" name="Picture 7">
            <a:extLst>
              <a:ext uri="{FF2B5EF4-FFF2-40B4-BE49-F238E27FC236}">
                <a16:creationId xmlns:a16="http://schemas.microsoft.com/office/drawing/2014/main" id="{17ACD895-FE21-DC0B-C99A-CB86E1C84AA1}"/>
              </a:ext>
            </a:extLst>
          </p:cNvPr>
          <p:cNvPicPr>
            <a:picLocks noChangeAspect="1"/>
          </p:cNvPicPr>
          <p:nvPr/>
        </p:nvPicPr>
        <p:blipFill>
          <a:blip r:embed="rId2"/>
          <a:stretch>
            <a:fillRect/>
          </a:stretch>
        </p:blipFill>
        <p:spPr>
          <a:xfrm>
            <a:off x="8561439" y="3598605"/>
            <a:ext cx="2401713" cy="21778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8953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F9A8-5EC4-9EEA-10D8-C67258B0DF9C}"/>
              </a:ext>
            </a:extLst>
          </p:cNvPr>
          <p:cNvSpPr>
            <a:spLocks noGrp="1"/>
          </p:cNvSpPr>
          <p:nvPr>
            <p:ph type="title"/>
          </p:nvPr>
        </p:nvSpPr>
        <p:spPr>
          <a:xfrm>
            <a:off x="482421" y="910262"/>
            <a:ext cx="10654093" cy="706964"/>
          </a:xfrm>
        </p:spPr>
        <p:txBody>
          <a:bodyPr/>
          <a:lstStyle/>
          <a:p>
            <a:r>
              <a:rPr lang="en-US" dirty="0"/>
              <a:t>4. Integrated Method of Deep Learning and Large Language Model in Speech Recognition</a:t>
            </a:r>
          </a:p>
        </p:txBody>
      </p:sp>
      <p:sp>
        <p:nvSpPr>
          <p:cNvPr id="3" name="Content Placeholder 2">
            <a:extLst>
              <a:ext uri="{FF2B5EF4-FFF2-40B4-BE49-F238E27FC236}">
                <a16:creationId xmlns:a16="http://schemas.microsoft.com/office/drawing/2014/main" id="{4A95737D-000C-EDE6-7DBD-FD8045F597E4}"/>
              </a:ext>
            </a:extLst>
          </p:cNvPr>
          <p:cNvSpPr>
            <a:spLocks noGrp="1"/>
          </p:cNvSpPr>
          <p:nvPr>
            <p:ph idx="1"/>
          </p:nvPr>
        </p:nvSpPr>
        <p:spPr>
          <a:xfrm>
            <a:off x="1154955" y="2603500"/>
            <a:ext cx="9309026" cy="3416300"/>
          </a:xfrm>
        </p:spPr>
        <p:txBody>
          <a:bodyPr>
            <a:normAutofit fontScale="77500" lnSpcReduction="20000"/>
          </a:bodyPr>
          <a:lstStyle/>
          <a:p>
            <a:r>
              <a:rPr lang="en-US" sz="2300" b="1" dirty="0"/>
              <a:t>Methodology: </a:t>
            </a:r>
          </a:p>
          <a:p>
            <a:pPr lvl="1"/>
            <a:r>
              <a:rPr lang="en-US" sz="1800" dirty="0"/>
              <a:t>Developed an LLM-HMM hybrid system that combines LLMs for acoustic signal feature extraction with HMM for state transition modeling.</a:t>
            </a:r>
          </a:p>
          <a:p>
            <a:pPr lvl="1"/>
            <a:r>
              <a:rPr lang="en-US" sz="1800" dirty="0"/>
              <a:t>Incorporated CNN to enhance local feature capturing and DNN for posterior probability estimation.</a:t>
            </a:r>
          </a:p>
          <a:p>
            <a:pPr lvl="1"/>
            <a:r>
              <a:rPr lang="en-US" sz="1800" dirty="0"/>
              <a:t>Used TIMIT, </a:t>
            </a:r>
            <a:r>
              <a:rPr lang="en-US" sz="1800" dirty="0" err="1"/>
              <a:t>LibriSpeech</a:t>
            </a:r>
            <a:r>
              <a:rPr lang="en-US" sz="1800" dirty="0"/>
              <a:t>, and Common Voice datasets for evaluation, representing various accents, noise conditions, and languages.</a:t>
            </a:r>
          </a:p>
          <a:p>
            <a:r>
              <a:rPr lang="en-US" sz="2300" b="1" dirty="0"/>
              <a:t>Output:</a:t>
            </a:r>
          </a:p>
          <a:p>
            <a:pPr marL="457200" lvl="1" indent="0">
              <a:buNone/>
            </a:pPr>
            <a:r>
              <a:rPr lang="en-US" sz="1800" dirty="0"/>
              <a:t>This research paper explores the integration method of deep learning and large language models in speech </a:t>
            </a:r>
            <a:r>
              <a:rPr lang="en-US" sz="1800" dirty="0" err="1"/>
              <a:t>recognition,and</a:t>
            </a:r>
            <a:r>
              <a:rPr lang="en-US" sz="1800" dirty="0"/>
              <a:t> analyzes in detail how various technologies work together to improve the accuracy and efficiency of speech recognition systems. By integrating deep neural networks(DNN), convolutional neural networks (CNN), long short-term memory networks (LSTM), and large language models such as Transformer, BERT, and GPT, this study demonstrates that these technologies can effectively handle complex contexts and improve Recognition accuracy.</a:t>
            </a:r>
          </a:p>
        </p:txBody>
      </p:sp>
      <p:sp>
        <p:nvSpPr>
          <p:cNvPr id="4" name="Slide Number Placeholder 3">
            <a:extLst>
              <a:ext uri="{FF2B5EF4-FFF2-40B4-BE49-F238E27FC236}">
                <a16:creationId xmlns:a16="http://schemas.microsoft.com/office/drawing/2014/main" id="{6531AB00-25D3-5A58-F1D3-83CB965B8617}"/>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43243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634D-9506-4C2D-A363-A0403EE79D05}"/>
              </a:ext>
            </a:extLst>
          </p:cNvPr>
          <p:cNvSpPr>
            <a:spLocks noGrp="1"/>
          </p:cNvSpPr>
          <p:nvPr>
            <p:ph type="title"/>
          </p:nvPr>
        </p:nvSpPr>
        <p:spPr>
          <a:xfrm>
            <a:off x="408921" y="505858"/>
            <a:ext cx="10636737" cy="1809640"/>
          </a:xfrm>
        </p:spPr>
        <p:txBody>
          <a:bodyPr/>
          <a:lstStyle/>
          <a:p>
            <a:r>
              <a:rPr lang="en-US" dirty="0">
                <a:effectLst/>
                <a:latin typeface="Calibri" panose="020F0502020204030204" pitchFamily="34" charset="0"/>
                <a:ea typeface="Calibri" panose="020F0502020204030204" pitchFamily="34" charset="0"/>
                <a:cs typeface="Mangal" panose="02040503050203030202" pitchFamily="18" charset="0"/>
              </a:rPr>
              <a:t>5. Automating CI/CD Pipelines with Machine Learning Algorithms: Optimizing Build and Deployment Processes  				 			in DevOps Ecosystems</a:t>
            </a:r>
            <a:endParaRPr lang="en-US" dirty="0"/>
          </a:p>
        </p:txBody>
      </p:sp>
      <p:sp>
        <p:nvSpPr>
          <p:cNvPr id="3" name="Content Placeholder 2">
            <a:extLst>
              <a:ext uri="{FF2B5EF4-FFF2-40B4-BE49-F238E27FC236}">
                <a16:creationId xmlns:a16="http://schemas.microsoft.com/office/drawing/2014/main" id="{DCA1201F-3E89-C729-EB15-EB657F21D941}"/>
              </a:ext>
            </a:extLst>
          </p:cNvPr>
          <p:cNvSpPr>
            <a:spLocks noGrp="1"/>
          </p:cNvSpPr>
          <p:nvPr>
            <p:ph idx="1"/>
          </p:nvPr>
        </p:nvSpPr>
        <p:spPr>
          <a:xfrm>
            <a:off x="1154954" y="2603500"/>
            <a:ext cx="10259413" cy="3568700"/>
          </a:xfrm>
        </p:spPr>
        <p:txBody>
          <a:bodyPr>
            <a:normAutofit/>
          </a:bodyPr>
          <a:lstStyle/>
          <a:p>
            <a:r>
              <a:rPr lang="en-US" dirty="0" err="1"/>
              <a:t>Tamanampudi</a:t>
            </a:r>
            <a:r>
              <a:rPr lang="en-US" dirty="0"/>
              <a:t>, Venkata Mohit. "Automating CI/CD Pipelines with Machine Learning Algorithms: Optimizing Build and Deployment Processes in DevOps Ecosystems</a:t>
            </a:r>
            <a:r>
              <a:rPr lang="en-US" i="1" dirty="0"/>
              <a:t>." Distributed Learning and Broad Applications in Scientific Research 5 </a:t>
            </a:r>
            <a:r>
              <a:rPr lang="en-US" dirty="0"/>
              <a:t>,pp. 810-849, 2019.</a:t>
            </a:r>
            <a:endParaRPr lang="en-US" b="1" dirty="0"/>
          </a:p>
          <a:p>
            <a:r>
              <a:rPr lang="en-US" b="1" dirty="0"/>
              <a:t>Problem statement:</a:t>
            </a:r>
          </a:p>
          <a:p>
            <a:pPr lvl="1"/>
            <a:r>
              <a:rPr lang="en-US" sz="1800" dirty="0"/>
              <a:t>Traditional CI/CD pipelines are highly automated but rely heavily on predefined rules and manual interventions, limiting their ability to handle modern software complexities. Issues such as build failures, inefficient rollbacks, and rigid deployment strategies challenge the pace and reliability of software delivery. This creates a need for intelligent, data-driven systems that can optimize these processes and adapt dynamically to changing conditions.</a:t>
            </a:r>
          </a:p>
          <a:p>
            <a:pPr lvl="1"/>
            <a:endParaRPr lang="en-US" sz="1800" dirty="0"/>
          </a:p>
          <a:p>
            <a:pPr lvl="1"/>
            <a:endParaRPr lang="en-US" sz="1800" dirty="0"/>
          </a:p>
          <a:p>
            <a:pPr lvl="1"/>
            <a:endParaRPr lang="en-US" dirty="0"/>
          </a:p>
        </p:txBody>
      </p:sp>
      <p:sp>
        <p:nvSpPr>
          <p:cNvPr id="4" name="Slide Number Placeholder 3">
            <a:extLst>
              <a:ext uri="{FF2B5EF4-FFF2-40B4-BE49-F238E27FC236}">
                <a16:creationId xmlns:a16="http://schemas.microsoft.com/office/drawing/2014/main" id="{586BB422-96FB-5E48-5609-E8E5CC2B4069}"/>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67675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634D-9506-4C2D-A363-A0403EE79D05}"/>
              </a:ext>
            </a:extLst>
          </p:cNvPr>
          <p:cNvSpPr>
            <a:spLocks noGrp="1"/>
          </p:cNvSpPr>
          <p:nvPr>
            <p:ph type="title"/>
          </p:nvPr>
        </p:nvSpPr>
        <p:spPr>
          <a:xfrm>
            <a:off x="423669" y="446864"/>
            <a:ext cx="10636737" cy="1809640"/>
          </a:xfrm>
        </p:spPr>
        <p:txBody>
          <a:bodyPr/>
          <a:lstStyle/>
          <a:p>
            <a:r>
              <a:rPr lang="en-US" dirty="0">
                <a:effectLst/>
                <a:latin typeface="Calibri" panose="020F0502020204030204" pitchFamily="34" charset="0"/>
                <a:ea typeface="Calibri" panose="020F0502020204030204" pitchFamily="34" charset="0"/>
                <a:cs typeface="Mangal" panose="02040503050203030202" pitchFamily="18" charset="0"/>
              </a:rPr>
              <a:t>5. Automating CI/CD Pipelines with Machine Learning Algorithms: Optimizing Build and Deployment Processes  				        in DevOps Ecosystems</a:t>
            </a:r>
            <a:endParaRPr lang="en-US" dirty="0"/>
          </a:p>
        </p:txBody>
      </p:sp>
      <p:sp>
        <p:nvSpPr>
          <p:cNvPr id="3" name="Content Placeholder 2">
            <a:extLst>
              <a:ext uri="{FF2B5EF4-FFF2-40B4-BE49-F238E27FC236}">
                <a16:creationId xmlns:a16="http://schemas.microsoft.com/office/drawing/2014/main" id="{DCA1201F-3E89-C729-EB15-EB657F21D941}"/>
              </a:ext>
            </a:extLst>
          </p:cNvPr>
          <p:cNvSpPr>
            <a:spLocks noGrp="1"/>
          </p:cNvSpPr>
          <p:nvPr>
            <p:ph idx="1"/>
          </p:nvPr>
        </p:nvSpPr>
        <p:spPr>
          <a:xfrm>
            <a:off x="1154954" y="2603500"/>
            <a:ext cx="9817845" cy="3416300"/>
          </a:xfrm>
        </p:spPr>
        <p:txBody>
          <a:bodyPr>
            <a:normAutofit fontScale="85000" lnSpcReduction="20000"/>
          </a:bodyPr>
          <a:lstStyle/>
          <a:p>
            <a:r>
              <a:rPr lang="en-US" b="1" dirty="0"/>
              <a:t>Methodology:</a:t>
            </a:r>
          </a:p>
          <a:p>
            <a:pPr lvl="1"/>
            <a:r>
              <a:rPr lang="en-US" sz="1800" dirty="0"/>
              <a:t>Leveraging machine learning models such as decision trees, random forests, and neural networks to identify patterns indicating potential failures using historical build and deployment data.</a:t>
            </a:r>
          </a:p>
          <a:p>
            <a:pPr lvl="1"/>
            <a:r>
              <a:rPr lang="en-US" sz="1800" dirty="0"/>
              <a:t>Implementing AI-driven anomaly detection models and reinforcement learning techniques to detect deviations and trigger rollbacks without manual intervention.</a:t>
            </a:r>
          </a:p>
          <a:p>
            <a:pPr lvl="1"/>
            <a:r>
              <a:rPr lang="en-US" sz="1800" dirty="0"/>
              <a:t>Utilizing real-time monitoring of key performance indicators (KPIs) like latency and error rates, combined with reinforcement learning and anomaly detection, to adjust deployment processes dynamically.</a:t>
            </a:r>
            <a:endParaRPr lang="en-US" b="1" dirty="0"/>
          </a:p>
          <a:p>
            <a:r>
              <a:rPr lang="en-US" b="1" dirty="0"/>
              <a:t>Outcome:</a:t>
            </a:r>
          </a:p>
          <a:p>
            <a:pPr lvl="1"/>
            <a:r>
              <a:rPr lang="en-US" sz="1800" dirty="0"/>
              <a:t>Integration of machine learning algorithms into CI/CD pipelines offers significant benefits in terms of optimizing build, test, and deployment processes within DevOps ecosystems. By automating key tasks and providing predictive insights, machine learning can reduce failure rates, improve system performance, and accelerate the delivery of high-quality software.</a:t>
            </a:r>
          </a:p>
        </p:txBody>
      </p:sp>
      <p:sp>
        <p:nvSpPr>
          <p:cNvPr id="4" name="Slide Number Placeholder 3">
            <a:extLst>
              <a:ext uri="{FF2B5EF4-FFF2-40B4-BE49-F238E27FC236}">
                <a16:creationId xmlns:a16="http://schemas.microsoft.com/office/drawing/2014/main" id="{75DD640C-8451-4400-450B-76AA067E00EC}"/>
              </a:ext>
            </a:extLst>
          </p:cNvPr>
          <p:cNvSpPr>
            <a:spLocks noGrp="1"/>
          </p:cNvSpPr>
          <p:nvPr>
            <p:ph type="sldNum" sz="quarter" idx="12"/>
          </p:nvPr>
        </p:nvSpPr>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3739807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E5E1-C803-7BC1-4B21-6D9607900F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1ED531-CCEA-F573-E369-27F7D6C88381}"/>
              </a:ext>
            </a:extLst>
          </p:cNvPr>
          <p:cNvSpPr>
            <a:spLocks noGrp="1"/>
          </p:cNvSpPr>
          <p:nvPr>
            <p:ph idx="1"/>
          </p:nvPr>
        </p:nvSpPr>
        <p:spPr>
          <a:xfrm>
            <a:off x="1256554" y="3804535"/>
            <a:ext cx="8761412" cy="1513506"/>
          </a:xfrm>
        </p:spPr>
        <p:txBody>
          <a:bodyPr>
            <a:normAutofit/>
          </a:bodyPr>
          <a:lstStyle/>
          <a:p>
            <a:pPr marL="0" indent="0" algn="ctr">
              <a:buNone/>
            </a:pPr>
            <a:r>
              <a:rPr lang="en-US" sz="6600" dirty="0">
                <a:solidFill>
                  <a:schemeClr val="tx2">
                    <a:lumMod val="75000"/>
                  </a:schemeClr>
                </a:solidFill>
                <a:latin typeface="Harlow Solid Italic" panose="04030604020F02020D02" pitchFamily="82" charset="0"/>
              </a:rPr>
              <a:t>Thank You So Much!</a:t>
            </a:r>
          </a:p>
        </p:txBody>
      </p:sp>
      <p:sp>
        <p:nvSpPr>
          <p:cNvPr id="4" name="Slide Number Placeholder 3">
            <a:extLst>
              <a:ext uri="{FF2B5EF4-FFF2-40B4-BE49-F238E27FC236}">
                <a16:creationId xmlns:a16="http://schemas.microsoft.com/office/drawing/2014/main" id="{45F84B8B-7FF6-0432-5CBC-968404E2EB5D}"/>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65040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9452-E6BF-F088-0C4B-D859C9CCCF3F}"/>
              </a:ext>
            </a:extLst>
          </p:cNvPr>
          <p:cNvSpPr>
            <a:spLocks noGrp="1"/>
          </p:cNvSpPr>
          <p:nvPr>
            <p:ph type="title"/>
          </p:nvPr>
        </p:nvSpPr>
        <p:spPr/>
        <p:txBody>
          <a:bodyPr/>
          <a:lstStyle/>
          <a:p>
            <a:r>
              <a:rPr lang="en-US" dirty="0"/>
              <a:t>1. Role of Artificial Intelligence in the Internet of Things (IoT) cybersecurity</a:t>
            </a:r>
          </a:p>
        </p:txBody>
      </p:sp>
      <p:sp>
        <p:nvSpPr>
          <p:cNvPr id="3" name="Content Placeholder 2">
            <a:extLst>
              <a:ext uri="{FF2B5EF4-FFF2-40B4-BE49-F238E27FC236}">
                <a16:creationId xmlns:a16="http://schemas.microsoft.com/office/drawing/2014/main" id="{8AC428F5-1A35-BCA6-E2DD-7089875AD060}"/>
              </a:ext>
            </a:extLst>
          </p:cNvPr>
          <p:cNvSpPr>
            <a:spLocks noGrp="1"/>
          </p:cNvSpPr>
          <p:nvPr>
            <p:ph idx="1"/>
          </p:nvPr>
        </p:nvSpPr>
        <p:spPr/>
        <p:txBody>
          <a:bodyPr>
            <a:normAutofit/>
          </a:bodyPr>
          <a:lstStyle/>
          <a:p>
            <a:pPr>
              <a:buFont typeface="Wingdings" panose="05000000000000000000" pitchFamily="2" charset="2"/>
              <a:buChar char="q"/>
            </a:pPr>
            <a:r>
              <a:rPr lang="en-US" dirty="0" err="1"/>
              <a:t>Kuzlu</a:t>
            </a:r>
            <a:r>
              <a:rPr lang="en-US" dirty="0"/>
              <a:t>, Murat, Corinne Fair, and Ozgur </a:t>
            </a:r>
            <a:r>
              <a:rPr lang="en-US" dirty="0" err="1"/>
              <a:t>Guler</a:t>
            </a:r>
            <a:r>
              <a:rPr lang="en-US" dirty="0"/>
              <a:t>. "Role of artificial intelligence in the Internet of Things (IoT) cybersecurity." </a:t>
            </a:r>
            <a:r>
              <a:rPr lang="en-US" i="1" dirty="0"/>
              <a:t>Discover Internet of things</a:t>
            </a:r>
            <a:r>
              <a:rPr lang="en-US" dirty="0"/>
              <a:t> 1,pp. 1-7, 2021.</a:t>
            </a:r>
          </a:p>
          <a:p>
            <a:pPr>
              <a:buFont typeface="Wingdings" panose="05000000000000000000" pitchFamily="2" charset="2"/>
              <a:buChar char="q"/>
            </a:pPr>
            <a:endParaRPr lang="en-US" dirty="0"/>
          </a:p>
          <a:p>
            <a:pPr>
              <a:buFont typeface="Wingdings" panose="05000000000000000000" pitchFamily="2" charset="2"/>
              <a:buChar char="q"/>
            </a:pPr>
            <a:r>
              <a:rPr lang="en-US" b="1" dirty="0"/>
              <a:t>Problem statement:</a:t>
            </a:r>
          </a:p>
          <a:p>
            <a:pPr lvl="1">
              <a:buFont typeface="Wingdings" panose="05000000000000000000" pitchFamily="2" charset="2"/>
              <a:buChar char="q"/>
            </a:pPr>
            <a:r>
              <a:rPr lang="en-US" sz="1600" dirty="0"/>
              <a:t>Traditional security measures are insufficient to address sophisticated threats such as man-in-the-middle attacks, false data injection, and botnets. </a:t>
            </a:r>
          </a:p>
          <a:p>
            <a:pPr lvl="1">
              <a:buFont typeface="Wingdings" panose="05000000000000000000" pitchFamily="2" charset="2"/>
              <a:buChar char="q"/>
            </a:pPr>
            <a:r>
              <a:rPr lang="en-US" sz="1600" dirty="0"/>
              <a:t>This research investigates how AI can be used both as a defense mechanism to protect IoT systems and as a tool exploited by attackers, underlining the dual-edged role of AI in IoT cybersecurity.</a:t>
            </a:r>
          </a:p>
          <a:p>
            <a:pPr lvl="1">
              <a:buFont typeface="Wingdings" panose="05000000000000000000" pitchFamily="2" charset="2"/>
              <a:buChar char="q"/>
            </a:pPr>
            <a:endParaRPr lang="en-US" b="1" dirty="0"/>
          </a:p>
          <a:p>
            <a:pPr lvl="1">
              <a:buFont typeface="Wingdings" panose="05000000000000000000" pitchFamily="2" charset="2"/>
              <a:buChar char="q"/>
            </a:pPr>
            <a:endParaRPr lang="en-US" b="1" dirty="0"/>
          </a:p>
          <a:p>
            <a:pPr>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id="{F37C359D-4827-570F-8409-A71CA0220915}"/>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49057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9452-E6BF-F088-0C4B-D859C9CCCF3F}"/>
              </a:ext>
            </a:extLst>
          </p:cNvPr>
          <p:cNvSpPr>
            <a:spLocks noGrp="1"/>
          </p:cNvSpPr>
          <p:nvPr>
            <p:ph type="title"/>
          </p:nvPr>
        </p:nvSpPr>
        <p:spPr/>
        <p:txBody>
          <a:bodyPr/>
          <a:lstStyle/>
          <a:p>
            <a:r>
              <a:rPr lang="en-US" dirty="0"/>
              <a:t>1. Role of Artificial Intelligence in the Internet of Things (IoT) cybersecurity</a:t>
            </a:r>
          </a:p>
        </p:txBody>
      </p:sp>
      <p:sp>
        <p:nvSpPr>
          <p:cNvPr id="3" name="Content Placeholder 2">
            <a:extLst>
              <a:ext uri="{FF2B5EF4-FFF2-40B4-BE49-F238E27FC236}">
                <a16:creationId xmlns:a16="http://schemas.microsoft.com/office/drawing/2014/main" id="{8AC428F5-1A35-BCA6-E2DD-7089875AD060}"/>
              </a:ext>
            </a:extLst>
          </p:cNvPr>
          <p:cNvSpPr>
            <a:spLocks noGrp="1"/>
          </p:cNvSpPr>
          <p:nvPr>
            <p:ph idx="1"/>
          </p:nvPr>
        </p:nvSpPr>
        <p:spPr/>
        <p:txBody>
          <a:bodyPr>
            <a:normAutofit/>
          </a:bodyPr>
          <a:lstStyle/>
          <a:p>
            <a:pPr>
              <a:buFont typeface="Wingdings" panose="05000000000000000000" pitchFamily="2" charset="2"/>
              <a:buChar char="q"/>
            </a:pPr>
            <a:r>
              <a:rPr lang="en-US" b="1" dirty="0"/>
              <a:t>Methodology:</a:t>
            </a:r>
          </a:p>
          <a:p>
            <a:pPr lvl="1">
              <a:buFont typeface="Wingdings" panose="05000000000000000000" pitchFamily="2" charset="2"/>
              <a:buChar char="q"/>
            </a:pPr>
            <a:r>
              <a:rPr lang="en-US" dirty="0"/>
              <a:t>Machine learning models for intrusion </a:t>
            </a:r>
            <a:r>
              <a:rPr lang="en-US" dirty="0" err="1"/>
              <a:t>detection.Decision</a:t>
            </a:r>
            <a:r>
              <a:rPr lang="en-US" dirty="0"/>
              <a:t> trees and rule-learning techniques for identifying </a:t>
            </a:r>
            <a:r>
              <a:rPr lang="en-US" dirty="0" err="1"/>
              <a:t>anomalies.Artificial</a:t>
            </a:r>
            <a:r>
              <a:rPr lang="en-US" dirty="0"/>
              <a:t> neural networks for adaptive threat detection.</a:t>
            </a:r>
          </a:p>
          <a:p>
            <a:pPr>
              <a:buFont typeface="Wingdings" panose="05000000000000000000" pitchFamily="2" charset="2"/>
              <a:buChar char="q"/>
            </a:pPr>
            <a:r>
              <a:rPr lang="en-US" b="1" dirty="0"/>
              <a:t>Output:</a:t>
            </a:r>
          </a:p>
          <a:p>
            <a:pPr lvl="1">
              <a:buFont typeface="Wingdings" panose="05000000000000000000" pitchFamily="2" charset="2"/>
              <a:buChar char="q"/>
            </a:pPr>
            <a:r>
              <a:rPr lang="en-US" dirty="0"/>
              <a:t>As attacks increase in number and speed, experts are using AI to defend IoT systems in real-time. However, attackers are also finding ways to bypass AI defenses and may even use AI to launch attacks. </a:t>
            </a:r>
          </a:p>
          <a:p>
            <a:pPr lvl="1">
              <a:buFont typeface="Wingdings" panose="05000000000000000000" pitchFamily="2" charset="2"/>
              <a:buChar char="q"/>
            </a:pPr>
            <a:r>
              <a:rPr lang="en-US" dirty="0"/>
              <a:t>This paper discusses common techniques used to compromise IoT systems, explains how these attacks work at a basic level, and provides examples where possible for better understanding.</a:t>
            </a:r>
          </a:p>
          <a:p>
            <a:pPr>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id="{22839A85-C61A-AFD0-EE91-462E8FAFDE28}"/>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07296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2522-681F-DA57-3435-002A2E031528}"/>
              </a:ext>
            </a:extLst>
          </p:cNvPr>
          <p:cNvSpPr>
            <a:spLocks noGrp="1"/>
          </p:cNvSpPr>
          <p:nvPr>
            <p:ph type="title"/>
          </p:nvPr>
        </p:nvSpPr>
        <p:spPr>
          <a:xfrm>
            <a:off x="1154953" y="973668"/>
            <a:ext cx="9450524" cy="706964"/>
          </a:xfrm>
        </p:spPr>
        <p:txBody>
          <a:bodyPr/>
          <a:lstStyle/>
          <a:p>
            <a:r>
              <a:rPr lang="en-US" dirty="0"/>
              <a:t>2. Data Science and its Relationship to Big Data and Data-Driven Decision 											Making</a:t>
            </a:r>
          </a:p>
        </p:txBody>
      </p:sp>
      <p:sp>
        <p:nvSpPr>
          <p:cNvPr id="3" name="Content Placeholder 2">
            <a:extLst>
              <a:ext uri="{FF2B5EF4-FFF2-40B4-BE49-F238E27FC236}">
                <a16:creationId xmlns:a16="http://schemas.microsoft.com/office/drawing/2014/main" id="{C0490C9D-F803-4AD6-9026-2A32635F8B47}"/>
              </a:ext>
            </a:extLst>
          </p:cNvPr>
          <p:cNvSpPr>
            <a:spLocks noGrp="1"/>
          </p:cNvSpPr>
          <p:nvPr>
            <p:ph idx="1"/>
          </p:nvPr>
        </p:nvSpPr>
        <p:spPr/>
        <p:txBody>
          <a:bodyPr>
            <a:normAutofit/>
          </a:bodyPr>
          <a:lstStyle/>
          <a:p>
            <a:pPr>
              <a:buFont typeface="Wingdings" panose="05000000000000000000" pitchFamily="2" charset="2"/>
              <a:buChar char="q"/>
            </a:pPr>
            <a:r>
              <a:rPr lang="en-US" dirty="0"/>
              <a:t>Provost, Foster, and Tom Fawcett. "Data science and its relationship to big data and data-driven decision making." </a:t>
            </a:r>
            <a:r>
              <a:rPr lang="en-US" i="1" dirty="0"/>
              <a:t>Big data 1, no. 1,  </a:t>
            </a:r>
            <a:r>
              <a:rPr lang="en-US" dirty="0"/>
              <a:t>pp</a:t>
            </a:r>
            <a:r>
              <a:rPr lang="en-US" i="1" dirty="0"/>
              <a:t>. </a:t>
            </a:r>
            <a:r>
              <a:rPr lang="en-US" dirty="0"/>
              <a:t>51-59, 2013.</a:t>
            </a:r>
          </a:p>
          <a:p>
            <a:pPr>
              <a:buFont typeface="Wingdings" panose="05000000000000000000" pitchFamily="2" charset="2"/>
              <a:buChar char="q"/>
            </a:pPr>
            <a:r>
              <a:rPr lang="en-US" b="1" dirty="0"/>
              <a:t>Problem statement:</a:t>
            </a:r>
          </a:p>
          <a:p>
            <a:pPr lvl="1">
              <a:buFont typeface="Wingdings" panose="05000000000000000000" pitchFamily="2" charset="2"/>
              <a:buChar char="q"/>
            </a:pPr>
            <a:r>
              <a:rPr lang="en-US" dirty="0"/>
              <a:t>Despite its growing popularity, data science is often misunderstood or oversimplified, leading to challenges in its practical application. Organizations struggle to fully leverage data due to the complexities of managing Big Data and integrating insights into decision-making processes. </a:t>
            </a:r>
          </a:p>
          <a:p>
            <a:pPr lvl="1">
              <a:buFont typeface="Wingdings" panose="05000000000000000000" pitchFamily="2" charset="2"/>
              <a:buChar char="q"/>
            </a:pPr>
            <a:r>
              <a:rPr lang="en-US" dirty="0"/>
              <a:t>This research addresses the gap in understanding the fundamental principles of data science and its application in optimizing decision-making through Big Data.</a:t>
            </a:r>
          </a:p>
        </p:txBody>
      </p:sp>
      <p:sp>
        <p:nvSpPr>
          <p:cNvPr id="4" name="Slide Number Placeholder 3">
            <a:extLst>
              <a:ext uri="{FF2B5EF4-FFF2-40B4-BE49-F238E27FC236}">
                <a16:creationId xmlns:a16="http://schemas.microsoft.com/office/drawing/2014/main" id="{3F4D8ED2-2ED1-F37C-DE59-A6949BE854DE}"/>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645681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2522-681F-DA57-3435-002A2E031528}"/>
              </a:ext>
            </a:extLst>
          </p:cNvPr>
          <p:cNvSpPr>
            <a:spLocks noGrp="1"/>
          </p:cNvSpPr>
          <p:nvPr>
            <p:ph type="title"/>
          </p:nvPr>
        </p:nvSpPr>
        <p:spPr>
          <a:xfrm>
            <a:off x="1370738" y="1047410"/>
            <a:ext cx="9450524" cy="706964"/>
          </a:xfrm>
        </p:spPr>
        <p:txBody>
          <a:bodyPr/>
          <a:lstStyle/>
          <a:p>
            <a:r>
              <a:rPr lang="en-US" dirty="0"/>
              <a:t>2. Data Science and its Relationship to Big Data and Data-Driven Decision 									Making</a:t>
            </a:r>
          </a:p>
        </p:txBody>
      </p:sp>
      <p:sp>
        <p:nvSpPr>
          <p:cNvPr id="3" name="Content Placeholder 2">
            <a:extLst>
              <a:ext uri="{FF2B5EF4-FFF2-40B4-BE49-F238E27FC236}">
                <a16:creationId xmlns:a16="http://schemas.microsoft.com/office/drawing/2014/main" id="{C0490C9D-F803-4AD6-9026-2A32635F8B47}"/>
              </a:ext>
            </a:extLst>
          </p:cNvPr>
          <p:cNvSpPr>
            <a:spLocks noGrp="1"/>
          </p:cNvSpPr>
          <p:nvPr>
            <p:ph idx="1"/>
          </p:nvPr>
        </p:nvSpPr>
        <p:spPr/>
        <p:txBody>
          <a:bodyPr>
            <a:normAutofit/>
          </a:bodyPr>
          <a:lstStyle/>
          <a:p>
            <a:r>
              <a:rPr lang="en-US" b="1" dirty="0"/>
              <a:t>Methodology:</a:t>
            </a:r>
          </a:p>
          <a:p>
            <a:pPr lvl="1"/>
            <a:r>
              <a:rPr lang="en-US" dirty="0"/>
              <a:t>Analyze foundational concepts in data science, Big Data technologies, and data-driven decision-making frameworks.</a:t>
            </a:r>
          </a:p>
          <a:p>
            <a:pPr lvl="1"/>
            <a:r>
              <a:rPr lang="en-US" dirty="0"/>
              <a:t>Examine real-world examples like </a:t>
            </a:r>
            <a:r>
              <a:rPr lang="en-US" dirty="0" err="1"/>
              <a:t>walmart</a:t>
            </a:r>
            <a:r>
              <a:rPr lang="en-US" dirty="0"/>
              <a:t> where data science and Big Data have been successfully integrated to enhance decision-making.</a:t>
            </a:r>
          </a:p>
          <a:p>
            <a:r>
              <a:rPr lang="en-US" b="1" dirty="0"/>
              <a:t>Output: </a:t>
            </a:r>
          </a:p>
          <a:p>
            <a:pPr lvl="1"/>
            <a:r>
              <a:rPr lang="en-US" dirty="0"/>
              <a:t>For data science to grow as a field and not get overwhelmed by the current hype, we need to focus on more than just the popular algorithms, tools, and methods. We must understand the key principles and concepts that support these techniques, as well as the broader systems they fit into.</a:t>
            </a:r>
          </a:p>
        </p:txBody>
      </p:sp>
      <p:sp>
        <p:nvSpPr>
          <p:cNvPr id="4" name="Slide Number Placeholder 3">
            <a:extLst>
              <a:ext uri="{FF2B5EF4-FFF2-40B4-BE49-F238E27FC236}">
                <a16:creationId xmlns:a16="http://schemas.microsoft.com/office/drawing/2014/main" id="{7E9368C2-7236-9C76-4A66-71C5782F434F}"/>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091963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0AF1-35FA-E278-EF4D-0EAF72C9F047}"/>
              </a:ext>
            </a:extLst>
          </p:cNvPr>
          <p:cNvSpPr>
            <a:spLocks noGrp="1"/>
          </p:cNvSpPr>
          <p:nvPr>
            <p:ph type="title"/>
          </p:nvPr>
        </p:nvSpPr>
        <p:spPr>
          <a:xfrm>
            <a:off x="734624" y="838200"/>
            <a:ext cx="9880370" cy="706964"/>
          </a:xfrm>
        </p:spPr>
        <p:txBody>
          <a:bodyPr/>
          <a:lstStyle/>
          <a:p>
            <a:r>
              <a:rPr lang="en-US" dirty="0"/>
              <a:t>3. Deep Neural Network Language Models</a:t>
            </a:r>
          </a:p>
        </p:txBody>
      </p:sp>
      <p:sp>
        <p:nvSpPr>
          <p:cNvPr id="3" name="Content Placeholder 2">
            <a:extLst>
              <a:ext uri="{FF2B5EF4-FFF2-40B4-BE49-F238E27FC236}">
                <a16:creationId xmlns:a16="http://schemas.microsoft.com/office/drawing/2014/main" id="{FFE931D4-7AFE-6F2F-AB03-5639C4B0D25F}"/>
              </a:ext>
            </a:extLst>
          </p:cNvPr>
          <p:cNvSpPr>
            <a:spLocks noGrp="1"/>
          </p:cNvSpPr>
          <p:nvPr>
            <p:ph idx="1"/>
          </p:nvPr>
        </p:nvSpPr>
        <p:spPr>
          <a:xfrm>
            <a:off x="1154954" y="2603500"/>
            <a:ext cx="9880369" cy="3416300"/>
          </a:xfrm>
        </p:spPr>
        <p:txBody>
          <a:bodyPr>
            <a:normAutofit fontScale="85000" lnSpcReduction="10000"/>
          </a:bodyPr>
          <a:lstStyle/>
          <a:p>
            <a:r>
              <a:rPr lang="en-US" dirty="0" err="1"/>
              <a:t>Arisoy</a:t>
            </a:r>
            <a:r>
              <a:rPr lang="en-US" dirty="0"/>
              <a:t>, Ebru, Tara N. Sainath, Brian Kingsbury, and </a:t>
            </a:r>
            <a:r>
              <a:rPr lang="en-US" dirty="0" err="1"/>
              <a:t>Bhuvana</a:t>
            </a:r>
            <a:r>
              <a:rPr lang="en-US" dirty="0"/>
              <a:t> </a:t>
            </a:r>
            <a:r>
              <a:rPr lang="en-US" dirty="0" err="1"/>
              <a:t>Ramabhadran</a:t>
            </a:r>
            <a:r>
              <a:rPr lang="en-US" dirty="0"/>
              <a:t>. "Deep neural network language models." In </a:t>
            </a:r>
            <a:r>
              <a:rPr lang="en-US" i="1" dirty="0"/>
              <a:t>Proceedings of the NAACL-HLT 2012 Workshop: Will We Ever Really Replace the N-gram Model? On the Future of Language Modeling for HLT</a:t>
            </a:r>
            <a:r>
              <a:rPr lang="en-US" dirty="0"/>
              <a:t>, pp. 20-28, 2012.</a:t>
            </a:r>
          </a:p>
          <a:p>
            <a:r>
              <a:rPr lang="en-US" b="1" dirty="0"/>
              <a:t>Problem statement:</a:t>
            </a:r>
          </a:p>
          <a:p>
            <a:pPr marL="457200" lvl="1" indent="0">
              <a:buNone/>
            </a:pPr>
            <a:r>
              <a:rPr lang="en-US" sz="1800" dirty="0"/>
              <a:t>Traditional n-gram language models, widely used in speech recognition and other natural language processing (NLP) tasks, face significant limitations due to:</a:t>
            </a:r>
          </a:p>
          <a:p>
            <a:pPr lvl="2"/>
            <a:r>
              <a:rPr lang="en-US" sz="1800" dirty="0"/>
              <a:t>    Data sparsity, which leads to poor probability estimation for unseen word sequences.</a:t>
            </a:r>
          </a:p>
          <a:p>
            <a:pPr lvl="2"/>
            <a:r>
              <a:rPr lang="en-US" sz="1800" dirty="0"/>
              <a:t>    The discrete nature of n-grams, which lacks a notion of word similarity and generalization.</a:t>
            </a:r>
          </a:p>
          <a:p>
            <a:pPr marL="457200" lvl="1" indent="0">
              <a:buNone/>
            </a:pPr>
            <a:r>
              <a:rPr lang="en-US" sz="1800" dirty="0"/>
              <a:t>This paper aims to explore whether deep neural networks (DNNs), with multiple hidden layers, can improve language modeling performance by learning more abstract and discriminative patterns from the input data.</a:t>
            </a:r>
          </a:p>
          <a:p>
            <a:endParaRPr lang="en-US" dirty="0"/>
          </a:p>
          <a:p>
            <a:endParaRPr lang="en-US" dirty="0"/>
          </a:p>
        </p:txBody>
      </p:sp>
      <p:sp>
        <p:nvSpPr>
          <p:cNvPr id="4" name="Slide Number Placeholder 3">
            <a:extLst>
              <a:ext uri="{FF2B5EF4-FFF2-40B4-BE49-F238E27FC236}">
                <a16:creationId xmlns:a16="http://schemas.microsoft.com/office/drawing/2014/main" id="{2399D5BF-7B3D-6B35-E603-E7FAD15AE6E8}"/>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13000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0AF1-35FA-E278-EF4D-0EAF72C9F047}"/>
              </a:ext>
            </a:extLst>
          </p:cNvPr>
          <p:cNvSpPr>
            <a:spLocks noGrp="1"/>
          </p:cNvSpPr>
          <p:nvPr>
            <p:ph type="title"/>
          </p:nvPr>
        </p:nvSpPr>
        <p:spPr>
          <a:xfrm>
            <a:off x="734624" y="838200"/>
            <a:ext cx="9880370" cy="706964"/>
          </a:xfrm>
        </p:spPr>
        <p:txBody>
          <a:bodyPr/>
          <a:lstStyle/>
          <a:p>
            <a:r>
              <a:rPr lang="en-US" dirty="0"/>
              <a:t>3. Deep Neural Network Language Models</a:t>
            </a:r>
          </a:p>
        </p:txBody>
      </p:sp>
      <p:sp>
        <p:nvSpPr>
          <p:cNvPr id="3" name="Content Placeholder 2">
            <a:extLst>
              <a:ext uri="{FF2B5EF4-FFF2-40B4-BE49-F238E27FC236}">
                <a16:creationId xmlns:a16="http://schemas.microsoft.com/office/drawing/2014/main" id="{FFE931D4-7AFE-6F2F-AB03-5639C4B0D25F}"/>
              </a:ext>
            </a:extLst>
          </p:cNvPr>
          <p:cNvSpPr>
            <a:spLocks noGrp="1"/>
          </p:cNvSpPr>
          <p:nvPr>
            <p:ph idx="1"/>
          </p:nvPr>
        </p:nvSpPr>
        <p:spPr>
          <a:xfrm>
            <a:off x="1061171" y="2181469"/>
            <a:ext cx="8761412" cy="3416300"/>
          </a:xfrm>
        </p:spPr>
        <p:txBody>
          <a:bodyPr>
            <a:noAutofit/>
          </a:bodyPr>
          <a:lstStyle/>
          <a:p>
            <a:r>
              <a:rPr lang="en-US" b="1" dirty="0"/>
              <a:t>Methodology:</a:t>
            </a:r>
          </a:p>
          <a:p>
            <a:r>
              <a:rPr lang="en-US" b="1" dirty="0"/>
              <a:t>DNN Language Model Architecture:</a:t>
            </a:r>
          </a:p>
          <a:p>
            <a:pPr lvl="1"/>
            <a:r>
              <a:rPr lang="en-US" sz="1800" dirty="0"/>
              <a:t>Built upon the feed-forward Neural Network Language Model (NNLM).</a:t>
            </a:r>
          </a:p>
          <a:p>
            <a:pPr lvl="1"/>
            <a:r>
              <a:rPr lang="en-US" sz="1800" dirty="0"/>
              <a:t>Made the network deeper by adding multiple hidden layers with hyperbolic tangent (tanh) activation functions.</a:t>
            </a:r>
          </a:p>
          <a:p>
            <a:r>
              <a:rPr lang="en-US" b="1" dirty="0"/>
              <a:t>Training Setup:</a:t>
            </a:r>
          </a:p>
          <a:p>
            <a:pPr lvl="1"/>
            <a:r>
              <a:rPr lang="en-US" sz="1800" dirty="0"/>
              <a:t>Used the Wall Street Journal (WSJ) dataset for language model training and evaluation.</a:t>
            </a:r>
          </a:p>
          <a:p>
            <a:pPr lvl="1"/>
            <a:r>
              <a:rPr lang="en-US" sz="1800" dirty="0"/>
              <a:t>The vocabulary included 10K frequent words for the output layer (shortlist) and 20K words for input.</a:t>
            </a:r>
          </a:p>
          <a:p>
            <a:pPr lvl="1"/>
            <a:r>
              <a:rPr lang="en-US" sz="1800" dirty="0"/>
              <a:t>Evaluated models with up to 4 hidden layers and verified.</a:t>
            </a:r>
          </a:p>
        </p:txBody>
      </p:sp>
      <p:sp>
        <p:nvSpPr>
          <p:cNvPr id="4" name="Slide Number Placeholder 3">
            <a:extLst>
              <a:ext uri="{FF2B5EF4-FFF2-40B4-BE49-F238E27FC236}">
                <a16:creationId xmlns:a16="http://schemas.microsoft.com/office/drawing/2014/main" id="{EC4CA6F1-A580-B5DA-FBED-FD3841A84C62}"/>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37639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0AF1-35FA-E278-EF4D-0EAF72C9F047}"/>
              </a:ext>
            </a:extLst>
          </p:cNvPr>
          <p:cNvSpPr>
            <a:spLocks noGrp="1"/>
          </p:cNvSpPr>
          <p:nvPr>
            <p:ph type="title"/>
          </p:nvPr>
        </p:nvSpPr>
        <p:spPr>
          <a:xfrm>
            <a:off x="734624" y="838200"/>
            <a:ext cx="9880370" cy="706964"/>
          </a:xfrm>
        </p:spPr>
        <p:txBody>
          <a:bodyPr/>
          <a:lstStyle/>
          <a:p>
            <a:r>
              <a:rPr lang="en-US" dirty="0"/>
              <a:t>3. Deep Neural Network Language Models</a:t>
            </a:r>
          </a:p>
        </p:txBody>
      </p:sp>
      <p:sp>
        <p:nvSpPr>
          <p:cNvPr id="3" name="Content Placeholder 2">
            <a:extLst>
              <a:ext uri="{FF2B5EF4-FFF2-40B4-BE49-F238E27FC236}">
                <a16:creationId xmlns:a16="http://schemas.microsoft.com/office/drawing/2014/main" id="{FFE931D4-7AFE-6F2F-AB03-5639C4B0D25F}"/>
              </a:ext>
            </a:extLst>
          </p:cNvPr>
          <p:cNvSpPr>
            <a:spLocks noGrp="1"/>
          </p:cNvSpPr>
          <p:nvPr>
            <p:ph idx="1"/>
          </p:nvPr>
        </p:nvSpPr>
        <p:spPr>
          <a:xfrm>
            <a:off x="1061170" y="2181469"/>
            <a:ext cx="8973783" cy="3416300"/>
          </a:xfrm>
        </p:spPr>
        <p:txBody>
          <a:bodyPr>
            <a:noAutofit/>
          </a:bodyPr>
          <a:lstStyle/>
          <a:p>
            <a:r>
              <a:rPr lang="en-US" sz="1800" b="1" dirty="0"/>
              <a:t>Output:</a:t>
            </a:r>
          </a:p>
          <a:p>
            <a:pPr lvl="1"/>
            <a:r>
              <a:rPr lang="en-US" dirty="0"/>
              <a:t>The study uses Deep Neural Network Language Models (DNN LMs) by extending feed-forward NNLMs with multiple hidden layers to capture higher-level patterns.</a:t>
            </a:r>
          </a:p>
        </p:txBody>
      </p:sp>
      <p:sp>
        <p:nvSpPr>
          <p:cNvPr id="4" name="Slide Number Placeholder 3">
            <a:extLst>
              <a:ext uri="{FF2B5EF4-FFF2-40B4-BE49-F238E27FC236}">
                <a16:creationId xmlns:a16="http://schemas.microsoft.com/office/drawing/2014/main" id="{C9CD0861-EB79-28FE-48FD-DB47CEB54EFF}"/>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155193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F9A8-5EC4-9EEA-10D8-C67258B0DF9C}"/>
              </a:ext>
            </a:extLst>
          </p:cNvPr>
          <p:cNvSpPr>
            <a:spLocks noGrp="1"/>
          </p:cNvSpPr>
          <p:nvPr>
            <p:ph type="title"/>
          </p:nvPr>
        </p:nvSpPr>
        <p:spPr>
          <a:xfrm>
            <a:off x="540353" y="895514"/>
            <a:ext cx="10654093" cy="706964"/>
          </a:xfrm>
        </p:spPr>
        <p:txBody>
          <a:bodyPr/>
          <a:lstStyle/>
          <a:p>
            <a:r>
              <a:rPr lang="en-US" dirty="0"/>
              <a:t>4. Integrated Method of Deep Learning and Large Language Model in Speech Recognition</a:t>
            </a:r>
          </a:p>
        </p:txBody>
      </p:sp>
      <p:sp>
        <p:nvSpPr>
          <p:cNvPr id="3" name="Content Placeholder 2">
            <a:extLst>
              <a:ext uri="{FF2B5EF4-FFF2-40B4-BE49-F238E27FC236}">
                <a16:creationId xmlns:a16="http://schemas.microsoft.com/office/drawing/2014/main" id="{4A95737D-000C-EDE6-7DBD-FD8045F597E4}"/>
              </a:ext>
            </a:extLst>
          </p:cNvPr>
          <p:cNvSpPr>
            <a:spLocks noGrp="1"/>
          </p:cNvSpPr>
          <p:nvPr>
            <p:ph idx="1"/>
          </p:nvPr>
        </p:nvSpPr>
        <p:spPr/>
        <p:txBody>
          <a:bodyPr>
            <a:normAutofit/>
          </a:bodyPr>
          <a:lstStyle/>
          <a:p>
            <a:r>
              <a:rPr lang="en-US" dirty="0"/>
              <a:t>Guan, Bo, Jin Cao, </a:t>
            </a:r>
            <a:r>
              <a:rPr lang="en-US" dirty="0" err="1"/>
              <a:t>Xingqi</a:t>
            </a:r>
            <a:r>
              <a:rPr lang="en-US" dirty="0"/>
              <a:t> Wang, </a:t>
            </a:r>
            <a:r>
              <a:rPr lang="en-US" dirty="0" err="1"/>
              <a:t>Zhuoyue</a:t>
            </a:r>
            <a:r>
              <a:rPr lang="en-US" dirty="0"/>
              <a:t> Wang, </a:t>
            </a:r>
            <a:r>
              <a:rPr lang="en-US" dirty="0" err="1"/>
              <a:t>Mingxiu</a:t>
            </a:r>
            <a:r>
              <a:rPr lang="en-US" dirty="0"/>
              <a:t> Sui, and </a:t>
            </a:r>
            <a:r>
              <a:rPr lang="en-US" dirty="0" err="1"/>
              <a:t>Zixiang</a:t>
            </a:r>
            <a:r>
              <a:rPr lang="en-US" dirty="0"/>
              <a:t> Wang. "Integrated method of deep learning and large language model in speech recognition." In </a:t>
            </a:r>
            <a:r>
              <a:rPr lang="en-US" i="1" dirty="0"/>
              <a:t>2024 IEEE 7th International Conference on Electronic Information and Communication Technology (ICEICT)</a:t>
            </a:r>
            <a:r>
              <a:rPr lang="en-US" dirty="0"/>
              <a:t>, pp. 487-490. IEEE, 2024.</a:t>
            </a:r>
          </a:p>
          <a:p>
            <a:r>
              <a:rPr lang="en-US" b="1" dirty="0"/>
              <a:t>Problem statement:</a:t>
            </a:r>
          </a:p>
          <a:p>
            <a:pPr marL="457200" lvl="1" indent="0">
              <a:buNone/>
            </a:pPr>
            <a:r>
              <a:rPr lang="en-US" dirty="0"/>
              <a:t>Traditional speech recognition systems often struggle with complex contexts, accent variability, and background noise. Despite advancements in deep learning and LLMs, a cohesive integration of these technologies to fully utilize their respective strengths for improving system performance remains an unresolved challenge.</a:t>
            </a:r>
          </a:p>
          <a:p>
            <a:pPr lvl="1"/>
            <a:endParaRPr lang="en-US" dirty="0"/>
          </a:p>
          <a:p>
            <a:endParaRPr lang="en-US" dirty="0"/>
          </a:p>
        </p:txBody>
      </p:sp>
      <p:sp>
        <p:nvSpPr>
          <p:cNvPr id="4" name="Slide Number Placeholder 3">
            <a:extLst>
              <a:ext uri="{FF2B5EF4-FFF2-40B4-BE49-F238E27FC236}">
                <a16:creationId xmlns:a16="http://schemas.microsoft.com/office/drawing/2014/main" id="{39382284-197B-0CF8-F30A-C51CE7522ED0}"/>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597674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771</TotalTime>
  <Words>1387</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Century Gothic</vt:lpstr>
      <vt:lpstr>Harlow Solid Italic</vt:lpstr>
      <vt:lpstr>Wingdings</vt:lpstr>
      <vt:lpstr>Wingdings 3</vt:lpstr>
      <vt:lpstr>Ion Boardroom</vt:lpstr>
      <vt:lpstr>Research Presentation</vt:lpstr>
      <vt:lpstr>1. Role of Artificial Intelligence in the Internet of Things (IoT) cybersecurity</vt:lpstr>
      <vt:lpstr>1. Role of Artificial Intelligence in the Internet of Things (IoT) cybersecurity</vt:lpstr>
      <vt:lpstr>2. Data Science and its Relationship to Big Data and Data-Driven Decision            Making</vt:lpstr>
      <vt:lpstr>2. Data Science and its Relationship to Big Data and Data-Driven Decision          Making</vt:lpstr>
      <vt:lpstr>3. Deep Neural Network Language Models</vt:lpstr>
      <vt:lpstr>3. Deep Neural Network Language Models</vt:lpstr>
      <vt:lpstr>3. Deep Neural Network Language Models</vt:lpstr>
      <vt:lpstr>4. Integrated Method of Deep Learning and Large Language Model in Speech Recognition</vt:lpstr>
      <vt:lpstr>4. Integrated Method of Deep Learning and Large Language Model in Speech Recognition</vt:lpstr>
      <vt:lpstr>5. Automating CI/CD Pipelines with Machine Learning Algorithms: Optimizing Build and Deployment Processes          in DevOps Ecosystems</vt:lpstr>
      <vt:lpstr>5. Automating CI/CD Pipelines with Machine Learning Algorithms: Optimizing Build and Deployment Processes              in DevOps Ecosystems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Bom Bahadur BK</dc:creator>
  <cp:lastModifiedBy>Bom Bahadur BK</cp:lastModifiedBy>
  <cp:revision>150</cp:revision>
  <dcterms:created xsi:type="dcterms:W3CDTF">2024-12-10T15:16:39Z</dcterms:created>
  <dcterms:modified xsi:type="dcterms:W3CDTF">2025-02-19T08:31:09Z</dcterms:modified>
</cp:coreProperties>
</file>