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7" r:id="rId1"/>
  </p:sldMasterIdLst>
  <p:notesMasterIdLst>
    <p:notesMasterId r:id="rId17"/>
  </p:notesMasterIdLst>
  <p:sldIdLst>
    <p:sldId id="256" r:id="rId2"/>
    <p:sldId id="261" r:id="rId3"/>
    <p:sldId id="269" r:id="rId4"/>
    <p:sldId id="268" r:id="rId5"/>
    <p:sldId id="266" r:id="rId6"/>
    <p:sldId id="274" r:id="rId7"/>
    <p:sldId id="270" r:id="rId8"/>
    <p:sldId id="271" r:id="rId9"/>
    <p:sldId id="272" r:id="rId10"/>
    <p:sldId id="273" r:id="rId11"/>
    <p:sldId id="263" r:id="rId12"/>
    <p:sldId id="264" r:id="rId13"/>
    <p:sldId id="265" r:id="rId14"/>
    <p:sldId id="260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287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B5E689-8410-465B-ABD2-6E36900DC6A9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1545A-1514-4D21-8256-654E0F4BD0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8670692F-0A15-4054-B7D5-9EAB8EFCAD3F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4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785A0-82EC-4EEE-BC78-C0B66D5B1A7A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797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FD8B7-0749-44C0-9650-C46FBD5E564C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993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CD67E-7523-4D21-93E9-1B251716306D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15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C5408-DB2B-484E-807E-50C092B5E95F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9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04BCF-9A6E-444C-8067-7A1D19C053CD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399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3981-C823-47E9-8484-F50E29203E4D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760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DF92-3EAA-48E4-8DC3-FCE76F57178A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347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024CC-F31C-4369-8A73-91AFC8C87B4D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745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B528B-7167-4C66-8707-EA8273B76996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96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41398-CBD1-4F40-9C78-47AE77AAA06D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76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056E-57FF-438F-9B1A-0C2A94BFDA35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7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B407C-528E-42FB-A881-4EB7848DB5B7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68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62DF3-4D9A-42A5-BDFE-A9684C997007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6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CEBDE-AC7A-40B7-B6CF-952E87C123F2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04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EEEA4-44A3-4209-91A8-E132A8FCAA05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614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B348D-140C-4AD0-8414-0D4D230BCF4D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14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4E9C8B0-E71C-4D17-A935-301E13FF8BBC}" type="datetime1">
              <a:rPr lang="en-US" smtClean="0"/>
              <a:t>2/9/2025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72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883" r:id="rId16"/>
    <p:sldLayoutId id="2147483884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E33D-E7BF-C94B-DBEB-275C72B25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770" y="480940"/>
            <a:ext cx="8825658" cy="2677648"/>
          </a:xfrm>
        </p:spPr>
        <p:txBody>
          <a:bodyPr/>
          <a:lstStyle/>
          <a:p>
            <a:r>
              <a:rPr lang="en-US" b="1" dirty="0"/>
              <a:t>Cluster Computing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4FB0F-512F-DFD4-52C5-A866231F0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2770" y="4087214"/>
            <a:ext cx="8825658" cy="124287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Present By: Bom bahadur BK</a:t>
            </a:r>
          </a:p>
          <a:p>
            <a:r>
              <a:rPr lang="en-US" dirty="0"/>
              <a:t>Level: Master</a:t>
            </a:r>
          </a:p>
          <a:p>
            <a:r>
              <a:rPr lang="en-US" dirty="0"/>
              <a:t>Nepal College of information Technology(NCIT)</a:t>
            </a:r>
          </a:p>
          <a:p>
            <a:r>
              <a:rPr lang="en-US" dirty="0" err="1"/>
              <a:t>Balkumari</a:t>
            </a:r>
            <a:r>
              <a:rPr lang="en-US" dirty="0"/>
              <a:t>, </a:t>
            </a:r>
            <a:r>
              <a:rPr lang="en-US" dirty="0" err="1"/>
              <a:t>lalitpur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ACD895-FE21-DC0B-C99A-CB86E1C84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1439" y="3598605"/>
            <a:ext cx="2401713" cy="21778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0903B-85CA-260A-CB41-5F15F1871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53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D10D-6072-9375-6E84-55EB3D0C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Clustering: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C7BD-DFA5-2721-CDF6-14A2A7B67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4.</a:t>
            </a:r>
            <a:r>
              <a:rPr lang="en-US" dirty="0"/>
              <a:t> </a:t>
            </a:r>
            <a:r>
              <a:rPr lang="en-US" b="1" dirty="0"/>
              <a:t>Distributed &amp; Parallel Processing 	Clusters</a:t>
            </a:r>
          </a:p>
          <a:p>
            <a:pPr marL="400050" lvl="1" indent="0">
              <a:buNone/>
            </a:pPr>
            <a:r>
              <a:rPr lang="en-US" sz="1800" dirty="0"/>
              <a:t>This Cluster model enhances availability and performance for applications that have large computational tasks. A large computational task gets divided into smaller tasks and distributed across the stations.</a:t>
            </a:r>
          </a:p>
          <a:p>
            <a:pPr marL="400050" lvl="1" indent="0">
              <a:buNone/>
            </a:pPr>
            <a:r>
              <a:rPr lang="en-US" sz="1800" dirty="0"/>
              <a:t>Such Clusters are usually used for scientific computing or financial analysis that require high processing power.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A2C6C9-9E77-9157-B968-C9F0F88F3B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633206"/>
            <a:ext cx="4824412" cy="33568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EFB5E-616D-C499-8B34-64926559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90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37BE-2DCC-A959-790C-39F21650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1880A-0D6B-119F-C327-5A670B1AE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3" y="2468032"/>
            <a:ext cx="9591199" cy="34163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High Availability: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Ensures continuous operation even if one node fails.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Easily add more nodes to handle increased workloads.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Fault Tolerance: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Reduces the risk of system failure.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Improved Performance: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Distributes workloads across multiple nodes for faster processing.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Cost-Effective: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Utilizes existing hardware efficiently.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D92D8-B7AD-FA38-6DC1-AAFEE42BD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331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A42F-D26B-F681-833A-8A61864D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Disadvantages of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80011-666F-6465-F498-FB21441F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985" y="2259623"/>
            <a:ext cx="9817845" cy="3416300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Complexity: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Setting up and managing clusters requires advanced technical knowledge.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Cost: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Initial setup and maintenance can be expensive.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Resource Intensive: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Requires additional hardware and software resources.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Single Point of Failure (SPOF):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If the cluster management software fails, the entire system may go down.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Compatibility Issues:</a:t>
            </a: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Not all applications are designed to work in a clustered environment.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24106-48F0-E8F8-BE66-AEEC0734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548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CAD2A-BD0D-F4B0-E5A5-61107330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Applications of Clustering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AFCD-6B65-E91D-A71C-D21AC2379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Web Servers:</a:t>
            </a:r>
            <a:r>
              <a:rPr lang="en-US" dirty="0"/>
              <a:t> Load balancing for high-traffic websites.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Databases:</a:t>
            </a:r>
            <a:r>
              <a:rPr lang="en-US" dirty="0"/>
              <a:t> Distributed databases for faster query processing.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Scientific Computing:</a:t>
            </a:r>
            <a:r>
              <a:rPr lang="en-US" dirty="0"/>
              <a:t> Parallel processing for complex simulations.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Cloud Computing:</a:t>
            </a:r>
            <a:r>
              <a:rPr lang="en-US" dirty="0"/>
              <a:t> Resource pooling and scalability in cloud 					environments.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Artificial Intelligence and Machine Learning: </a:t>
            </a:r>
            <a:r>
              <a:rPr lang="en-US" dirty="0"/>
              <a:t>Training complex models 			using distributed computing.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Financial Modeling: </a:t>
            </a:r>
            <a:r>
              <a:rPr lang="en-US" dirty="0"/>
              <a:t>Risk analysis and algorithmic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C84D5-3D5D-893F-AC61-5E7BB029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776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D898-8599-BC17-9312-607BF793C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840" y="2596529"/>
            <a:ext cx="5076238" cy="2283824"/>
          </a:xfrm>
        </p:spPr>
        <p:txBody>
          <a:bodyPr/>
          <a:lstStyle/>
          <a:p>
            <a:r>
              <a:rPr lang="en-US" sz="8800" dirty="0">
                <a:latin typeface="Harlow Solid Italic" panose="04030604020F02020D02" pitchFamily="82" charset="0"/>
              </a:rPr>
              <a:t>Any</a:t>
            </a:r>
            <a:br>
              <a:rPr lang="en-US" sz="8800" dirty="0">
                <a:latin typeface="Harlow Solid Italic" panose="04030604020F02020D02" pitchFamily="82" charset="0"/>
              </a:rPr>
            </a:br>
            <a:r>
              <a:rPr lang="en-US" sz="8800" dirty="0">
                <a:latin typeface="Harlow Solid Italic" panose="04030604020F02020D02" pitchFamily="82" charset="0"/>
              </a:rPr>
              <a:t>Queries?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67A77-DC4A-3C22-D88C-FAA8E82B5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CF2002-FA5F-2FC9-5FEB-D9E95B915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089" y="1223170"/>
            <a:ext cx="3920315" cy="519277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4720F-16DD-D208-FB0D-45B342FC3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54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FE5E1-C803-7BC1-4B21-6D960790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ED531-CCEA-F573-E369-27F7D6C88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3097571"/>
            <a:ext cx="8761412" cy="34163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arlow Solid Italic" panose="04030604020F02020D02" pitchFamily="82" charset="0"/>
              </a:rPr>
              <a:t>Thank You So Much!</a:t>
            </a:r>
          </a:p>
          <a:p>
            <a:pPr marL="0" indent="0" algn="ctr">
              <a:buNone/>
            </a:pPr>
            <a:r>
              <a:rPr lang="en-US" sz="6600" dirty="0">
                <a:solidFill>
                  <a:schemeClr val="tx2">
                    <a:lumMod val="75000"/>
                  </a:schemeClr>
                </a:solidFill>
                <a:latin typeface="Harlow Solid Italic" panose="04030604020F02020D02" pitchFamily="82" charset="0"/>
              </a:rPr>
              <a:t>Have a great time…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5E3B2-4925-25E0-E437-CF85F70A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409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8034-D4C6-0700-866F-7C6965E93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Clustering?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BEE3C-42AB-5352-299F-CE5A73D73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3" y="2603500"/>
            <a:ext cx="5779247" cy="3672254"/>
          </a:xfrm>
        </p:spPr>
        <p:txBody>
          <a:bodyPr>
            <a:normAutofit/>
          </a:bodyPr>
          <a:lstStyle/>
          <a:p>
            <a:r>
              <a:rPr lang="en-US" dirty="0"/>
              <a:t>Cluster computing is a collection of tightly or loosely connected computers that work together so that they act as a single entity. </a:t>
            </a:r>
          </a:p>
          <a:p>
            <a:r>
              <a:rPr lang="en-US" dirty="0"/>
              <a:t>The connected computers execute operations all together thus creating the idea of a single system. </a:t>
            </a:r>
          </a:p>
          <a:p>
            <a:r>
              <a:rPr lang="en-US" dirty="0"/>
              <a:t>The clusters are generally connected through fast local area networks (LANs).</a:t>
            </a:r>
          </a:p>
          <a:p>
            <a:pPr marL="400050" lvl="1" indent="0">
              <a:buNone/>
            </a:pPr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EA73054-914C-49CF-7A89-90EEC6CE5E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8928" y="2885634"/>
            <a:ext cx="3999279" cy="26923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2393C-A8DF-0F0D-263F-BA39843C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53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346A4-3F80-C455-F63D-9D0FD482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3C60-7C2D-B53B-277D-E1DD23CD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900" b="1" dirty="0"/>
              <a:t>Key Components:</a:t>
            </a:r>
          </a:p>
          <a:p>
            <a:pPr lvl="1">
              <a:buFont typeface="+mj-lt"/>
              <a:buAutoNum type="arabicPeriod"/>
            </a:pPr>
            <a:r>
              <a:rPr lang="en-US" sz="1900" b="1" dirty="0"/>
              <a:t>Cluster Nodes</a:t>
            </a:r>
          </a:p>
          <a:p>
            <a:pPr lvl="1">
              <a:buFont typeface="+mj-lt"/>
              <a:buAutoNum type="arabicPeriod"/>
            </a:pPr>
            <a:r>
              <a:rPr lang="en-US" sz="1900" b="1" dirty="0"/>
              <a:t>Cluster Operating System</a:t>
            </a:r>
          </a:p>
          <a:p>
            <a:pPr lvl="1">
              <a:buFont typeface="+mj-lt"/>
              <a:buAutoNum type="arabicPeriod"/>
            </a:pPr>
            <a:r>
              <a:rPr lang="en-US" sz="1900" b="1" dirty="0"/>
              <a:t>The switch or node interconnect</a:t>
            </a:r>
          </a:p>
          <a:p>
            <a:pPr lvl="1">
              <a:buFont typeface="+mj-lt"/>
              <a:buAutoNum type="arabicPeriod"/>
            </a:pPr>
            <a:r>
              <a:rPr lang="en-US" sz="1900" b="1" dirty="0"/>
              <a:t>Network switching hardware</a:t>
            </a:r>
            <a:endParaRPr lang="en-US" sz="20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Purpose of cluster computing:</a:t>
            </a:r>
          </a:p>
          <a:p>
            <a:pPr lvl="1">
              <a:buFont typeface="+mj-lt"/>
              <a:buAutoNum type="arabicPeriod"/>
            </a:pPr>
            <a:r>
              <a:rPr lang="en-US" sz="1800" b="1" dirty="0"/>
              <a:t>Improve performance</a:t>
            </a:r>
          </a:p>
          <a:p>
            <a:pPr lvl="1">
              <a:buFont typeface="+mj-lt"/>
              <a:buAutoNum type="arabicPeriod"/>
            </a:pPr>
            <a:r>
              <a:rPr lang="en-US" sz="1800" b="1" dirty="0"/>
              <a:t>Ensure high availability</a:t>
            </a:r>
          </a:p>
          <a:p>
            <a:pPr lvl="1">
              <a:buFont typeface="+mj-lt"/>
              <a:buAutoNum type="arabicPeriod"/>
            </a:pPr>
            <a:r>
              <a:rPr lang="en-US" sz="1800" b="1" dirty="0"/>
              <a:t>Provide fault 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620D0-60C3-CC51-E818-B5C76193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514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A254-4E29-12B9-E2C5-5055B9A7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of Cluster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359F5-A1B3-1239-A296-6F8CC6673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>
                <a:effectLst/>
              </a:rPr>
              <a:t>1. Open Cluster :</a:t>
            </a:r>
            <a:endParaRPr lang="en-US" dirty="0">
              <a:effectLst/>
            </a:endParaRPr>
          </a:p>
          <a:p>
            <a:pPr marL="457200" lvl="1" indent="0" algn="just">
              <a:buNone/>
            </a:pPr>
            <a:r>
              <a:rPr lang="en-US" dirty="0">
                <a:effectLst/>
              </a:rPr>
              <a:t>IPs are needed by every node and those are accessed only through the internet or web. This type of cluster causes enhanced security concerns.</a:t>
            </a:r>
          </a:p>
          <a:p>
            <a:pPr algn="just"/>
            <a:r>
              <a:rPr lang="en-US" b="1" dirty="0">
                <a:effectLst/>
              </a:rPr>
              <a:t>2. Close Cluster :</a:t>
            </a:r>
            <a:endParaRPr lang="en-US" dirty="0">
              <a:effectLst/>
            </a:endParaRPr>
          </a:p>
          <a:p>
            <a:pPr marL="457200" lvl="1" indent="0" algn="just">
              <a:buNone/>
            </a:pPr>
            <a:r>
              <a:rPr lang="en-US" dirty="0">
                <a:effectLst/>
              </a:rPr>
              <a:t>The nodes are hidden behind the gateway node, and they provide increased protection. They need fewer IP addresses and are good for computational tasks.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BA7E2-A2A9-78CF-BA6D-D02239DA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15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50E40-7AC5-FA49-8B43-482DA36B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Cluster Computing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4F17-61A5-31BB-53D3-7CD787AC7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603500"/>
            <a:ext cx="9351120" cy="3416300"/>
          </a:xfrm>
        </p:spPr>
        <p:txBody>
          <a:bodyPr>
            <a:normAutofit lnSpcReduction="10000"/>
          </a:bodyPr>
          <a:lstStyle/>
          <a:p>
            <a:pPr algn="just">
              <a:buFont typeface="+mj-lt"/>
              <a:buAutoNum type="arabicPeriod"/>
            </a:pPr>
            <a:r>
              <a:rPr lang="en-US" dirty="0">
                <a:effectLst/>
              </a:rPr>
              <a:t>Cluster computing gives a relatively inexpensive, unconventional to the large server or mainframe computer solutions.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effectLst/>
              </a:rPr>
              <a:t>It resolves the demand for content criticality and process services in a faster way.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effectLst/>
              </a:rPr>
              <a:t>Many organizations and IT companies are implementing cluster computing to augment their scalability, availability, processing speed and resource management at economic prices.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effectLst/>
              </a:rPr>
              <a:t>It ensures that computational power is always available.</a:t>
            </a:r>
          </a:p>
          <a:p>
            <a:pPr algn="just">
              <a:buFont typeface="+mj-lt"/>
              <a:buAutoNum type="arabicPeriod"/>
            </a:pPr>
            <a:r>
              <a:rPr lang="en-US" dirty="0">
                <a:effectLst/>
              </a:rPr>
              <a:t>It provides a single general strategy for the implementation and application of parallel high-performance systems independent of certain hardware vendors and their product decisions.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A5660F-11DE-D037-AA2D-CAC8A9C2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0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2E5A-3ECD-EBA0-9DDF-98CD37F1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Cluster Computing Architecture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50FFB-07C6-5756-2D96-159E482E2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4985" y="2512482"/>
            <a:ext cx="6353907" cy="382074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It is designed with an array of interconnected individual computers and the computer systems operating collectively as a single standalone system.</a:t>
            </a:r>
          </a:p>
          <a:p>
            <a:pPr>
              <a:buFont typeface="+mj-lt"/>
              <a:buAutoNum type="arabicPeriod"/>
            </a:pPr>
            <a:r>
              <a:rPr lang="en-US" dirty="0"/>
              <a:t>It is a group of workstations or computers working together as a single, integrated computing resource connected via high speed interconnects.</a:t>
            </a:r>
          </a:p>
          <a:p>
            <a:pPr>
              <a:buFont typeface="+mj-lt"/>
              <a:buAutoNum type="arabicPeriod"/>
            </a:pPr>
            <a:r>
              <a:rPr lang="en-US" dirty="0"/>
              <a:t>A node – Either a single or a multiprocessor network having memory, input and output functions and an operating system.</a:t>
            </a:r>
          </a:p>
          <a:p>
            <a:pPr>
              <a:buFont typeface="+mj-lt"/>
              <a:buAutoNum type="arabicPeriod"/>
            </a:pPr>
            <a:r>
              <a:rPr lang="en-US" dirty="0"/>
              <a:t>Two or more nodes are connected on a single line or every node might be connected individually through a LAN connection.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0677B6-04B3-2A0F-9B8E-257FB747C7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66892" y="2512482"/>
            <a:ext cx="3510023" cy="337185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58037-5750-74E5-B884-616D41DAB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43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D10D-6072-9375-6E84-55EB3D0C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Clustering: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C7BD-DFA5-2721-CDF6-14A2A7B67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High Availability (HA) and Failover        Clusters</a:t>
            </a:r>
          </a:p>
          <a:p>
            <a:pPr marL="457200" lvl="1" indent="0">
              <a:buNone/>
            </a:pPr>
            <a:r>
              <a:rPr lang="en-US" sz="1800" dirty="0"/>
              <a:t>These cluster models create availability of services and resources in an uninterrupted method using the system’s implicit redundancy.</a:t>
            </a:r>
          </a:p>
          <a:p>
            <a:pPr marL="457200" lvl="1" indent="0">
              <a:buNone/>
            </a:pPr>
            <a:r>
              <a:rPr lang="en-US" sz="1800" dirty="0"/>
              <a:t>These types of Clusters serve as the base for critical missions, mails, files, and application servers.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55F865-8E3C-1C3A-939D-7E722459752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86717" y="2603500"/>
            <a:ext cx="3223375" cy="3416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4205D-6D78-A0F6-E129-D0B71AD01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360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D10D-6072-9375-6E84-55EB3D0C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Clustering: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C7BD-DFA5-2721-CDF6-14A2A7B67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2.</a:t>
            </a:r>
            <a:r>
              <a:rPr lang="en-US" dirty="0"/>
              <a:t> </a:t>
            </a:r>
            <a:r>
              <a:rPr lang="en-US" b="1" dirty="0"/>
              <a:t>Load Balancing Clusters</a:t>
            </a:r>
          </a:p>
          <a:p>
            <a:pPr marL="400050" lvl="1" indent="0">
              <a:buNone/>
            </a:pPr>
            <a:r>
              <a:rPr lang="en-US" sz="1800" dirty="0"/>
              <a:t>This Cluster distributes all the incoming traffic/requests for resources from nodes that run the same programs and machines.</a:t>
            </a:r>
          </a:p>
          <a:p>
            <a:pPr marL="400050" lvl="1" indent="0">
              <a:buNone/>
            </a:pPr>
            <a:r>
              <a:rPr lang="en-US" sz="1800" dirty="0"/>
              <a:t>Such a solution is usually used on web server farms. </a:t>
            </a:r>
          </a:p>
          <a:p>
            <a:pPr marL="400050" lvl="1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FF16BB-EF7D-8D61-CE18-02C465A5C0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8713" y="2956088"/>
            <a:ext cx="4824412" cy="27111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5D9EA-40DE-1C8A-2B92-93F155425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003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D10D-6072-9375-6E84-55EB3D0C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Clustering: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C7BD-DFA5-2721-CDF6-14A2A7B673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3. HA &amp; Load Balancing Clusters</a:t>
            </a:r>
          </a:p>
          <a:p>
            <a:pPr marL="400050" lvl="1" indent="0">
              <a:buNone/>
            </a:pPr>
            <a:r>
              <a:rPr lang="en-US" sz="1800" dirty="0"/>
              <a:t>This cluster model combines both clusters’ features, resulting in increased availability and scalability of services and resources.</a:t>
            </a:r>
          </a:p>
          <a:p>
            <a:pPr marL="400050" lvl="1" indent="0">
              <a:buNone/>
            </a:pPr>
            <a:r>
              <a:rPr lang="en-US" sz="1800" dirty="0"/>
              <a:t>This type of Clusters is commonly used for email, web, news, and FTP servers.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0D17D85-F722-7A29-5873-7F3B0A228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5666" y="2603500"/>
            <a:ext cx="3450505" cy="34163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518C30-5344-51B8-B2DD-755EF67E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588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356</TotalTime>
  <Words>791</Words>
  <Application>Microsoft Office PowerPoint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Calibri</vt:lpstr>
      <vt:lpstr>Century Gothic</vt:lpstr>
      <vt:lpstr>Harlow Solid Italic</vt:lpstr>
      <vt:lpstr>Wingdings</vt:lpstr>
      <vt:lpstr>Wingdings 3</vt:lpstr>
      <vt:lpstr>Ion Boardroom</vt:lpstr>
      <vt:lpstr>Cluster Computing</vt:lpstr>
      <vt:lpstr>What is Clustering?</vt:lpstr>
      <vt:lpstr>PowerPoint Presentation</vt:lpstr>
      <vt:lpstr>Classification of Cluster :</vt:lpstr>
      <vt:lpstr>Why is Cluster Computing important?</vt:lpstr>
      <vt:lpstr>Cluster Computing Architecture </vt:lpstr>
      <vt:lpstr>Types of Clustering:</vt:lpstr>
      <vt:lpstr>Types of Clustering:</vt:lpstr>
      <vt:lpstr>Types of Clustering:</vt:lpstr>
      <vt:lpstr>Types of Clustering:</vt:lpstr>
      <vt:lpstr>Advantages of Clustering</vt:lpstr>
      <vt:lpstr>Disadvantages of Clustering</vt:lpstr>
      <vt:lpstr>Applications of Clustering</vt:lpstr>
      <vt:lpstr>Any Queries?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Presentation</dc:title>
  <dc:creator>Bom Bahadur BK</dc:creator>
  <cp:lastModifiedBy>Bom Bahadur BK</cp:lastModifiedBy>
  <cp:revision>107</cp:revision>
  <dcterms:created xsi:type="dcterms:W3CDTF">2024-12-10T15:16:39Z</dcterms:created>
  <dcterms:modified xsi:type="dcterms:W3CDTF">2025-02-09T12:59:25Z</dcterms:modified>
</cp:coreProperties>
</file>