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76" y="392449"/>
            <a:ext cx="11189005" cy="2677648"/>
          </a:xfrm>
        </p:spPr>
        <p:txBody>
          <a:bodyPr/>
          <a:lstStyle/>
          <a:p>
            <a:r>
              <a:rPr lang="en-US" b="1" dirty="0"/>
              <a:t>Distributed File Systems &amp;</a:t>
            </a:r>
            <a:br>
              <a:rPr lang="en-US" b="1" dirty="0"/>
            </a:br>
            <a:r>
              <a:rPr lang="en-US" b="1" dirty="0"/>
              <a:t>Emerging Storage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2A3B-2744-B885-8170-6FDE8363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235286" cy="706964"/>
          </a:xfrm>
        </p:spPr>
        <p:txBody>
          <a:bodyPr/>
          <a:lstStyle/>
          <a:p>
            <a:r>
              <a:rPr lang="en-US" b="1" dirty="0"/>
              <a:t>Comparison of Emerging Storage Technologies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375FC2-BAB7-FC25-8953-69532F756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43887"/>
              </p:ext>
            </p:extLst>
          </p:nvPr>
        </p:nvGraphicFramePr>
        <p:xfrm>
          <a:off x="1155699" y="2603500"/>
          <a:ext cx="9477888" cy="339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472">
                  <a:extLst>
                    <a:ext uri="{9D8B030D-6E8A-4147-A177-3AD203B41FA5}">
                      <a16:colId xmlns:a16="http://schemas.microsoft.com/office/drawing/2014/main" val="3542438661"/>
                    </a:ext>
                  </a:extLst>
                </a:gridCol>
                <a:gridCol w="2369472">
                  <a:extLst>
                    <a:ext uri="{9D8B030D-6E8A-4147-A177-3AD203B41FA5}">
                      <a16:colId xmlns:a16="http://schemas.microsoft.com/office/drawing/2014/main" val="1572975111"/>
                    </a:ext>
                  </a:extLst>
                </a:gridCol>
                <a:gridCol w="2369472">
                  <a:extLst>
                    <a:ext uri="{9D8B030D-6E8A-4147-A177-3AD203B41FA5}">
                      <a16:colId xmlns:a16="http://schemas.microsoft.com/office/drawing/2014/main" val="471044151"/>
                    </a:ext>
                  </a:extLst>
                </a:gridCol>
                <a:gridCol w="2369472">
                  <a:extLst>
                    <a:ext uri="{9D8B030D-6E8A-4147-A177-3AD203B41FA5}">
                      <a16:colId xmlns:a16="http://schemas.microsoft.com/office/drawing/2014/main" val="667754115"/>
                    </a:ext>
                  </a:extLst>
                </a:gridCol>
              </a:tblGrid>
              <a:tr h="817339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DNA Storage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Holographic Storage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Quantum Storage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245649"/>
                  </a:ext>
                </a:extLst>
              </a:tr>
              <a:tr h="817339">
                <a:tc>
                  <a:txBody>
                    <a:bodyPr/>
                    <a:lstStyle/>
                    <a:p>
                      <a:r>
                        <a:rPr lang="en-US" b="1"/>
                        <a:t>Capacity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Extremely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Exponentially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70532"/>
                  </a:ext>
                </a:extLst>
              </a:tr>
              <a:tr h="817339">
                <a:tc>
                  <a:txBody>
                    <a:bodyPr/>
                    <a:lstStyle/>
                    <a:p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Ultra-Fast (theoretical)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099682"/>
                  </a:ext>
                </a:extLst>
              </a:tr>
              <a:tr h="473538">
                <a:tc>
                  <a:txBody>
                    <a:bodyPr/>
                    <a:lstStyle/>
                    <a:p>
                      <a:r>
                        <a:rPr lang="en-US" b="1"/>
                        <a:t>Cost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80609"/>
                  </a:ext>
                </a:extLst>
              </a:tr>
              <a:tr h="473538">
                <a:tc>
                  <a:txBody>
                    <a:bodyPr/>
                    <a:lstStyle/>
                    <a:p>
                      <a:r>
                        <a:rPr lang="en-US" b="1"/>
                        <a:t>Maturity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90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0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7571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Have a great time…</a:t>
            </a:r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FA7C-94FC-037F-0937-F853A1A6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9573-6819-8962-0326-B363833B4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a Distributed File System?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file system that allows storing and accessing files across multiple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for scalability, fault tolerance, and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Emerging Storage Technologies: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Innovations like DNA, holographic, and quantum storage aim to revolutionize data storage for the future.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5A194-1C6D-611F-58A6-88C1ADE9A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319" y="2534455"/>
            <a:ext cx="4824412" cy="3217416"/>
          </a:xfrm>
        </p:spPr>
      </p:pic>
    </p:spTree>
    <p:extLst>
      <p:ext uri="{BB962C8B-B14F-4D97-AF65-F5344CB8AC3E}">
        <p14:creationId xmlns:p14="http://schemas.microsoft.com/office/powerpoint/2010/main" val="24411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2494-50A6-DF3C-E217-C1EDAFC1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Hadoop Distributed File System (HDFS)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07E5-0F76-E436-7E31-098B87EBFA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for big data processing using Hadoop.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Stores large files across multiple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Fault tolerance (replication of data blocks).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Scalability (handles petabytes of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throughput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data analytics, log processing, and data warehousing.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1F11C-AF82-4D80-7378-6D3026536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90" y="2905492"/>
            <a:ext cx="5206539" cy="3200341"/>
          </a:xfrm>
        </p:spPr>
      </p:pic>
    </p:spTree>
    <p:extLst>
      <p:ext uri="{BB962C8B-B14F-4D97-AF65-F5344CB8AC3E}">
        <p14:creationId xmlns:p14="http://schemas.microsoft.com/office/powerpoint/2010/main" val="7550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B3A5-E6EC-5B30-B769-574B99B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Ceph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D3B8-E3F3-4C9C-8854-1D58E4127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unified distributed storage system providing object, block, and file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Open-source and highly scalable.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Decentralized architecture (no single point of failure).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Self-healing and self-managing.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petabytes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storage, virtualization, and backup systems.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06FF02-9EBB-A04E-8558-B0410934E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90" y="2603500"/>
            <a:ext cx="5398268" cy="3486227"/>
          </a:xfrm>
        </p:spPr>
      </p:pic>
    </p:spTree>
    <p:extLst>
      <p:ext uri="{BB962C8B-B14F-4D97-AF65-F5344CB8AC3E}">
        <p14:creationId xmlns:p14="http://schemas.microsoft.com/office/powerpoint/2010/main" val="41938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535A-E93E-5298-4B7E-7755ABFD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File System (GFS)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8A8E-0B1A-2D0B-3E28-90207CECD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Proprietary distributed file system developed by Google.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for large-scale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Master-slave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fault tolerance through replication.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Optimized for large files and sequential reads/writes.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Search, YouTube, and other Google services.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1AA7EA-030A-BC81-DAAE-2151E0118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03500"/>
            <a:ext cx="5569099" cy="3416301"/>
          </a:xfrm>
        </p:spPr>
      </p:pic>
    </p:spTree>
    <p:extLst>
      <p:ext uri="{BB962C8B-B14F-4D97-AF65-F5344CB8AC3E}">
        <p14:creationId xmlns:p14="http://schemas.microsoft.com/office/powerpoint/2010/main" val="21546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1AC-C8C9-6865-8705-6EAAFA8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HDFS, </a:t>
            </a:r>
            <a:r>
              <a:rPr lang="en-US" b="1" dirty="0" err="1"/>
              <a:t>Ceph</a:t>
            </a:r>
            <a:r>
              <a:rPr lang="en-US" b="1" dirty="0"/>
              <a:t>, and GFS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60003-5386-9551-9D69-03D504D79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34311"/>
              </p:ext>
            </p:extLst>
          </p:nvPr>
        </p:nvGraphicFramePr>
        <p:xfrm>
          <a:off x="1155700" y="2603499"/>
          <a:ext cx="9905592" cy="328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398">
                  <a:extLst>
                    <a:ext uri="{9D8B030D-6E8A-4147-A177-3AD203B41FA5}">
                      <a16:colId xmlns:a16="http://schemas.microsoft.com/office/drawing/2014/main" val="263665950"/>
                    </a:ext>
                  </a:extLst>
                </a:gridCol>
                <a:gridCol w="2476398">
                  <a:extLst>
                    <a:ext uri="{9D8B030D-6E8A-4147-A177-3AD203B41FA5}">
                      <a16:colId xmlns:a16="http://schemas.microsoft.com/office/drawing/2014/main" val="1054867250"/>
                    </a:ext>
                  </a:extLst>
                </a:gridCol>
                <a:gridCol w="2476398">
                  <a:extLst>
                    <a:ext uri="{9D8B030D-6E8A-4147-A177-3AD203B41FA5}">
                      <a16:colId xmlns:a16="http://schemas.microsoft.com/office/drawing/2014/main" val="624576890"/>
                    </a:ext>
                  </a:extLst>
                </a:gridCol>
                <a:gridCol w="2476398">
                  <a:extLst>
                    <a:ext uri="{9D8B030D-6E8A-4147-A177-3AD203B41FA5}">
                      <a16:colId xmlns:a16="http://schemas.microsoft.com/office/drawing/2014/main" val="914533373"/>
                    </a:ext>
                  </a:extLst>
                </a:gridCol>
              </a:tblGrid>
              <a:tr h="572969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HDFS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Ceph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GFS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585931"/>
                  </a:ext>
                </a:extLst>
              </a:tr>
              <a:tr h="572969">
                <a:tc>
                  <a:txBody>
                    <a:bodyPr/>
                    <a:lstStyle/>
                    <a:p>
                      <a:r>
                        <a:rPr lang="en-US" b="1"/>
                        <a:t>Architecture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Master-Slave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Master-Slave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640457"/>
                  </a:ext>
                </a:extLst>
              </a:tr>
              <a:tr h="572969">
                <a:tc>
                  <a:txBody>
                    <a:bodyPr/>
                    <a:lstStyle/>
                    <a:p>
                      <a:r>
                        <a:rPr lang="en-US" b="1"/>
                        <a:t>Scalability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53810"/>
                  </a:ext>
                </a:extLst>
              </a:tr>
              <a:tr h="572969">
                <a:tc>
                  <a:txBody>
                    <a:bodyPr/>
                    <a:lstStyle/>
                    <a:p>
                      <a:r>
                        <a:rPr lang="en-US" b="1"/>
                        <a:t>Fault Tolerance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Self-Healing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891363"/>
                  </a:ext>
                </a:extLst>
              </a:tr>
              <a:tr h="988959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Big Data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Cloud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40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6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69E-0E6C-CD80-DBAE-646020A3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DNA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DF6-EA00-1560-BE2C-EF53319C6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8586" y="2499851"/>
            <a:ext cx="4825158" cy="380754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synthetic DNA molecules to store digital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Extremely high density and longevity (thousands of years).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gram of DNA can store ~215 petabytes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Energy-efficient and compact.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cost and slow read/write speeds.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Long-term archival storage, scientific research.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983CCE-0AAF-DC00-3A26-1DD3C2F61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0157" y="2613946"/>
            <a:ext cx="3777895" cy="3693448"/>
          </a:xfrm>
        </p:spPr>
      </p:pic>
    </p:spTree>
    <p:extLst>
      <p:ext uri="{BB962C8B-B14F-4D97-AF65-F5344CB8AC3E}">
        <p14:creationId xmlns:p14="http://schemas.microsoft.com/office/powerpoint/2010/main" val="156291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82F1-67DC-6928-2970-800EAF1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Holographic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7A19-8384-DD4B-B948-C172C28A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045" y="2411362"/>
            <a:ext cx="5250067" cy="360844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lasers to store data in 3D holograms within a photosensitive medium.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storage density and fast data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for terabytes of data in a single disc.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Expensive and complex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archiving, medical imaging, and multimedia storage.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7B151-717D-8CDA-46D5-5B00EA5C4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131" y="2411362"/>
            <a:ext cx="4243896" cy="4054812"/>
          </a:xfrm>
        </p:spPr>
      </p:pic>
    </p:spTree>
    <p:extLst>
      <p:ext uri="{BB962C8B-B14F-4D97-AF65-F5344CB8AC3E}">
        <p14:creationId xmlns:p14="http://schemas.microsoft.com/office/powerpoint/2010/main" val="3302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6D0-3D18-1CDF-CC79-3886470C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DE46-CEE9-5CF3-9735-97B1ED9A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561" y="2403988"/>
            <a:ext cx="5397551" cy="40115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quantum mechanics principles to store and process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bits (qubits) enable superposition and entanglement.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for exponentially higher storage capacity.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quantum computing and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extremely low temperatures and is still in experimental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computing, cryptography, and advanced research.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E462F2-7FA6-A8B6-25C1-BDF7683A6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1055" y="2709948"/>
            <a:ext cx="4824412" cy="3602362"/>
          </a:xfrm>
        </p:spPr>
      </p:pic>
    </p:spTree>
    <p:extLst>
      <p:ext uri="{BB962C8B-B14F-4D97-AF65-F5344CB8AC3E}">
        <p14:creationId xmlns:p14="http://schemas.microsoft.com/office/powerpoint/2010/main" val="109474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1010</TotalTime>
  <Words>524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Harlow Solid Italic</vt:lpstr>
      <vt:lpstr>Wingdings 3</vt:lpstr>
      <vt:lpstr>Ion Boardroom</vt:lpstr>
      <vt:lpstr>Distributed File Systems &amp; Emerging Storage Technologies</vt:lpstr>
      <vt:lpstr>Introduction</vt:lpstr>
      <vt:lpstr>Hadoop Distributed File System (HDFS)</vt:lpstr>
      <vt:lpstr>Ceph</vt:lpstr>
      <vt:lpstr>Google File System (GFS)</vt:lpstr>
      <vt:lpstr>Comparison of HDFS, Ceph, and GFS</vt:lpstr>
      <vt:lpstr>DNA Storage</vt:lpstr>
      <vt:lpstr>Holographic Storage</vt:lpstr>
      <vt:lpstr>Quantum Storage</vt:lpstr>
      <vt:lpstr>Comparison of Emerging Storage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50</cp:revision>
  <dcterms:created xsi:type="dcterms:W3CDTF">2024-12-10T15:16:39Z</dcterms:created>
  <dcterms:modified xsi:type="dcterms:W3CDTF">2025-02-27T13:16:54Z</dcterms:modified>
</cp:coreProperties>
</file>