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7" r:id="rId1"/>
  </p:sldMasterIdLst>
  <p:notesMasterIdLst>
    <p:notesMasterId r:id="rId21"/>
  </p:notes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  <p:sldId id="271" r:id="rId9"/>
    <p:sldId id="272" r:id="rId10"/>
    <p:sldId id="273" r:id="rId11"/>
    <p:sldId id="276" r:id="rId12"/>
    <p:sldId id="277" r:id="rId13"/>
    <p:sldId id="278" r:id="rId14"/>
    <p:sldId id="280" r:id="rId15"/>
    <p:sldId id="281" r:id="rId16"/>
    <p:sldId id="282" r:id="rId17"/>
    <p:sldId id="283" r:id="rId18"/>
    <p:sldId id="284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5E689-8410-465B-ABD2-6E36900DC6A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545A-1514-4D21-8256-654E0F4B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D7D757-D646-4FC4-A51C-63CC4B952D3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55D65-2A58-4BC5-BB66-4DAF0A8AA0B7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3CD6D-7180-4DD3-9D16-904D86DE17AE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9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E3C4-A099-47A9-8E8E-1CAFF18A1B3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60DD1-2F20-4FD5-80EC-92041020CA3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19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4F96D-14A4-477D-9667-00B388B60354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99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EBD-9C65-4511-B72C-026AC12C4642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60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27458-125E-45A3-A9D0-98680601E746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D66FF-F794-452C-8281-56F19559D85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4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DBE2F-CC38-4A09-92F6-4E6618DF05D0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1158-B9EC-41A0-9D76-BA4189F28BA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6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E71C-9B6C-4AE1-976B-F4AE60604F1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7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E0CC-86CE-4325-A851-14BCA728DBE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8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4415F-44E9-4587-BFCB-D50833C590FB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E3FB-38CB-4DE5-811A-70FF0633927A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4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40F2-7394-4451-B682-CAE379A7DE2F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2DF-72E3-4765-9323-AA3BECF4B077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66DEB8-8957-4753-9868-EB5B40D38294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E33D-E7BF-C94B-DBEB-275C72B25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435" y="810344"/>
            <a:ext cx="9896246" cy="2677648"/>
          </a:xfrm>
        </p:spPr>
        <p:txBody>
          <a:bodyPr/>
          <a:lstStyle/>
          <a:p>
            <a:r>
              <a:rPr lang="en-US" b="1" dirty="0"/>
              <a:t>Research Paper Presentation on LLM &amp;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4FB0F-512F-DFD4-52C5-A866231F0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770" y="4087214"/>
            <a:ext cx="8825658" cy="12428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Present By: Bom bahadur BK</a:t>
            </a:r>
          </a:p>
          <a:p>
            <a:r>
              <a:rPr lang="en-US" dirty="0"/>
              <a:t>Level: Master</a:t>
            </a:r>
          </a:p>
          <a:p>
            <a:r>
              <a:rPr lang="en-US" dirty="0"/>
              <a:t>Nepal College of information Technology(NCIT)</a:t>
            </a:r>
          </a:p>
          <a:p>
            <a:r>
              <a:rPr lang="en-US" dirty="0" err="1"/>
              <a:t>Balkumari</a:t>
            </a:r>
            <a:r>
              <a:rPr lang="en-US" dirty="0"/>
              <a:t>, </a:t>
            </a:r>
            <a:r>
              <a:rPr lang="en-US" dirty="0" err="1"/>
              <a:t>lalitpur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CD895-FE21-DC0B-C99A-CB86E1C8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439" y="3598605"/>
            <a:ext cx="2401713" cy="2177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6AE87-F2DA-7140-59D6-B0AB7B98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5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F6A9-640C-629A-8DDD-E0040AA3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41" y="838200"/>
            <a:ext cx="10540518" cy="706964"/>
          </a:xfrm>
        </p:spPr>
        <p:txBody>
          <a:bodyPr/>
          <a:lstStyle/>
          <a:p>
            <a:r>
              <a:rPr lang="en-US" b="1" dirty="0"/>
              <a:t>3. DeepSeek-R1: Incentivizing Reasoning Capability in LLMs via Reinforcement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3C0C-CE70-35C7-EC76-554B92E9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179180" cy="3416300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  <a:p>
            <a:pPr lvl="1"/>
            <a:r>
              <a:rPr lang="en-US" dirty="0"/>
              <a:t>RL effectively enhances reasoning without requiring extensive labeled data.</a:t>
            </a:r>
          </a:p>
          <a:p>
            <a:pPr lvl="1"/>
            <a:r>
              <a:rPr lang="en-US" dirty="0"/>
              <a:t>DeepSeek-R1 demonstrates competitive performance against top-tier LLMs.</a:t>
            </a:r>
          </a:p>
          <a:p>
            <a:r>
              <a:rPr lang="en-US" b="1" dirty="0"/>
              <a:t>Future work</a:t>
            </a:r>
            <a:r>
              <a:rPr lang="en-US" dirty="0"/>
              <a:t>: Optimize efficiency, expand application domains, and refine distillation techniques.</a:t>
            </a:r>
          </a:p>
          <a:p>
            <a:r>
              <a:rPr lang="en-US" b="1" dirty="0"/>
              <a:t>Citation</a:t>
            </a:r>
          </a:p>
          <a:p>
            <a:pPr lvl="1"/>
            <a:r>
              <a:rPr lang="en-US" dirty="0"/>
              <a:t>Guo, Daya, </a:t>
            </a:r>
            <a:r>
              <a:rPr lang="en-US" dirty="0" err="1"/>
              <a:t>Dejian</a:t>
            </a:r>
            <a:r>
              <a:rPr lang="en-US" dirty="0"/>
              <a:t> Yang, </a:t>
            </a:r>
            <a:r>
              <a:rPr lang="en-US" dirty="0" err="1"/>
              <a:t>Haowei</a:t>
            </a:r>
            <a:r>
              <a:rPr lang="en-US" dirty="0"/>
              <a:t> Zhang, </a:t>
            </a:r>
            <a:r>
              <a:rPr lang="en-US" dirty="0" err="1"/>
              <a:t>Junxiao</a:t>
            </a:r>
            <a:r>
              <a:rPr lang="en-US" dirty="0"/>
              <a:t> Song, </a:t>
            </a:r>
            <a:r>
              <a:rPr lang="en-US" dirty="0" err="1"/>
              <a:t>Ruoyu</a:t>
            </a:r>
            <a:r>
              <a:rPr lang="en-US" dirty="0"/>
              <a:t> Zhang, </a:t>
            </a:r>
            <a:r>
              <a:rPr lang="en-US" dirty="0" err="1"/>
              <a:t>Runxin</a:t>
            </a:r>
            <a:r>
              <a:rPr lang="en-US" dirty="0"/>
              <a:t> Xu, </a:t>
            </a:r>
            <a:r>
              <a:rPr lang="en-US" dirty="0" err="1"/>
              <a:t>Qihao</a:t>
            </a:r>
            <a:r>
              <a:rPr lang="en-US" dirty="0"/>
              <a:t> Zhu et al. "Deepseek-r1: Incentivizing reasoning capability in </a:t>
            </a:r>
            <a:r>
              <a:rPr lang="en-US" dirty="0" err="1"/>
              <a:t>llms</a:t>
            </a:r>
            <a:r>
              <a:rPr lang="en-US" dirty="0"/>
              <a:t> via reinforcement learning." </a:t>
            </a:r>
            <a:r>
              <a:rPr lang="en-US" i="1" dirty="0" err="1"/>
              <a:t>arXiv</a:t>
            </a:r>
            <a:r>
              <a:rPr lang="en-US" i="1" dirty="0"/>
              <a:t> preprint arXiv:2501.12948</a:t>
            </a:r>
            <a:r>
              <a:rPr lang="en-US" dirty="0"/>
              <a:t> ,2025.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94317-124D-6044-F6E1-E12D3121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69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CA1F-C351-1223-B38C-10BCF473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60" y="838200"/>
            <a:ext cx="10702750" cy="706964"/>
          </a:xfrm>
        </p:spPr>
        <p:txBody>
          <a:bodyPr/>
          <a:lstStyle/>
          <a:p>
            <a:r>
              <a:rPr lang="en-US" b="1" dirty="0"/>
              <a:t>4. Integrated Method of Deep Learning and Large Language Model in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0575-AFD3-6C91-328F-DD82AC87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41761" cy="3416300"/>
          </a:xfrm>
        </p:spPr>
        <p:txBody>
          <a:bodyPr>
            <a:noAutofit/>
          </a:bodyPr>
          <a:lstStyle/>
          <a:p>
            <a:r>
              <a:rPr lang="en-US" b="1" dirty="0"/>
              <a:t>Problem Statement</a:t>
            </a:r>
          </a:p>
          <a:p>
            <a:pPr lvl="1"/>
            <a:r>
              <a:rPr lang="en-US" dirty="0"/>
              <a:t>Traditional speech recognition models struggle with complex contexts, accents, and noise variations.</a:t>
            </a:r>
          </a:p>
          <a:p>
            <a:pPr lvl="1"/>
            <a:r>
              <a:rPr lang="en-US" dirty="0"/>
              <a:t>Existing methods using deep neural networks (DNN) and convolutional neural networks (CNN) lack robust language understanding.</a:t>
            </a:r>
            <a:endParaRPr lang="en-US" b="1" dirty="0"/>
          </a:p>
          <a:p>
            <a:r>
              <a:rPr lang="en-US" b="1" dirty="0"/>
              <a:t>Methodology</a:t>
            </a:r>
          </a:p>
          <a:p>
            <a:pPr lvl="1"/>
            <a:r>
              <a:rPr lang="en-US" b="1" dirty="0"/>
              <a:t>Acoustic modeling</a:t>
            </a:r>
            <a:r>
              <a:rPr lang="en-US" dirty="0"/>
              <a:t>: Using CNNs, LSTMs, and DNNs to extract speech features.</a:t>
            </a:r>
          </a:p>
          <a:p>
            <a:pPr lvl="1"/>
            <a:r>
              <a:rPr lang="en-US" b="1" dirty="0"/>
              <a:t>Language modeling: </a:t>
            </a:r>
            <a:r>
              <a:rPr lang="en-US" dirty="0"/>
              <a:t>Employing Transformer-based LLMs (BERT, GPT) for context understanding.</a:t>
            </a:r>
          </a:p>
          <a:p>
            <a:pPr lvl="1"/>
            <a:r>
              <a:rPr lang="en-US" b="1" dirty="0"/>
              <a:t>Hybrid architecture: </a:t>
            </a:r>
            <a:r>
              <a:rPr lang="en-US" dirty="0"/>
              <a:t>Merging HMM-based and LLM-based approaches to improve recognition.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867FD-7BA9-DC87-22A7-1115FA87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4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CA1F-C351-1223-B38C-10BCF473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07" y="838200"/>
            <a:ext cx="10444653" cy="706964"/>
          </a:xfrm>
        </p:spPr>
        <p:txBody>
          <a:bodyPr/>
          <a:lstStyle/>
          <a:p>
            <a:r>
              <a:rPr lang="en-US" b="1" dirty="0"/>
              <a:t>4. Integrated Method of Deep Learning and Large Language Model in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0575-AFD3-6C91-328F-DD82AC87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41761" cy="3416300"/>
          </a:xfrm>
        </p:spPr>
        <p:txBody>
          <a:bodyPr>
            <a:noAutofit/>
          </a:bodyPr>
          <a:lstStyle/>
          <a:p>
            <a:r>
              <a:rPr lang="en-US" b="1" dirty="0"/>
              <a:t>Research Gap</a:t>
            </a:r>
            <a:endParaRPr lang="en-US" dirty="0"/>
          </a:p>
          <a:p>
            <a:pPr lvl="1"/>
            <a:r>
              <a:rPr lang="en-US" dirty="0"/>
              <a:t>Current deep learning models focus more on acoustic processing, with limited semantic understanding.</a:t>
            </a:r>
          </a:p>
          <a:p>
            <a:pPr lvl="1"/>
            <a:r>
              <a:rPr lang="en-US" dirty="0"/>
              <a:t>LLMs are mainly applied in natural language processing, not fully utilized in speech recognition.</a:t>
            </a:r>
          </a:p>
          <a:p>
            <a:pPr lvl="1"/>
            <a:r>
              <a:rPr lang="en-US" dirty="0"/>
              <a:t>The study bridges the gap by integrating deep learning for feature extraction and LLMs for contextual interpretation.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3A347-BDAE-5BEE-4564-EBAD21FD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52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CA1F-C351-1223-B38C-10BCF473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59" y="838200"/>
            <a:ext cx="10474150" cy="706964"/>
          </a:xfrm>
        </p:spPr>
        <p:txBody>
          <a:bodyPr/>
          <a:lstStyle/>
          <a:p>
            <a:r>
              <a:rPr lang="en-US" b="1" dirty="0"/>
              <a:t>4. Integrated Method of Deep Learning and Large Language Model in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0575-AFD3-6C91-328F-DD82AC87B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441761" cy="3416300"/>
          </a:xfrm>
        </p:spPr>
        <p:txBody>
          <a:bodyPr>
            <a:noAutofit/>
          </a:bodyPr>
          <a:lstStyle/>
          <a:p>
            <a:r>
              <a:rPr lang="en-US" b="1" dirty="0"/>
              <a:t>Conclusion</a:t>
            </a:r>
          </a:p>
          <a:p>
            <a:pPr lvl="1"/>
            <a:r>
              <a:rPr lang="en-US" dirty="0"/>
              <a:t>Integrating deep learning and LLMs enhances speech recognition accuracy.</a:t>
            </a:r>
          </a:p>
          <a:p>
            <a:pPr lvl="1"/>
            <a:r>
              <a:rPr lang="en-US" dirty="0"/>
              <a:t>Results show lower WER and better real-time performance.</a:t>
            </a:r>
          </a:p>
          <a:p>
            <a:r>
              <a:rPr lang="en-US" b="1" dirty="0"/>
              <a:t>Future work</a:t>
            </a:r>
            <a:r>
              <a:rPr lang="en-US" dirty="0"/>
              <a:t>: focus on improving efficiency and multilingual adaptability.</a:t>
            </a:r>
          </a:p>
          <a:p>
            <a:r>
              <a:rPr lang="en-US" b="1" dirty="0"/>
              <a:t>Citation</a:t>
            </a:r>
          </a:p>
          <a:p>
            <a:pPr lvl="1"/>
            <a:r>
              <a:rPr lang="en-US" dirty="0"/>
              <a:t>Guan, Bo, Jin Cao, </a:t>
            </a:r>
            <a:r>
              <a:rPr lang="en-US" dirty="0" err="1"/>
              <a:t>Xingqi</a:t>
            </a:r>
            <a:r>
              <a:rPr lang="en-US" dirty="0"/>
              <a:t> Wang, </a:t>
            </a:r>
            <a:r>
              <a:rPr lang="en-US" dirty="0" err="1"/>
              <a:t>Zhuoyue</a:t>
            </a:r>
            <a:r>
              <a:rPr lang="en-US" dirty="0"/>
              <a:t> Wang, </a:t>
            </a:r>
            <a:r>
              <a:rPr lang="en-US" dirty="0" err="1"/>
              <a:t>Mingxiu</a:t>
            </a:r>
            <a:r>
              <a:rPr lang="en-US" dirty="0"/>
              <a:t> Sui, and </a:t>
            </a:r>
            <a:r>
              <a:rPr lang="en-US" dirty="0" err="1"/>
              <a:t>Zixiang</a:t>
            </a:r>
            <a:r>
              <a:rPr lang="en-US" dirty="0"/>
              <a:t> Wang. "Integrated method of deep learning and large language model in speech recognition." In </a:t>
            </a:r>
            <a:r>
              <a:rPr lang="en-US" i="1" dirty="0"/>
              <a:t>2024 IEEE 7th International Conference on Electronic Information and Communication Technology (ICEICT)</a:t>
            </a:r>
            <a:r>
              <a:rPr lang="en-US" dirty="0"/>
              <a:t>, pp. 487-490, 2024.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22285-12E3-ECE1-36AC-E161421D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05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6EE4-EE61-861E-A331-128D5B9F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08" y="907300"/>
            <a:ext cx="9714608" cy="706964"/>
          </a:xfrm>
        </p:spPr>
        <p:txBody>
          <a:bodyPr/>
          <a:lstStyle/>
          <a:p>
            <a:r>
              <a:rPr lang="en-US" b="1" dirty="0"/>
              <a:t>5. Integrating a machine learning-driven</a:t>
            </a:r>
            <a:br>
              <a:rPr lang="en-US" b="1" dirty="0"/>
            </a:br>
            <a:r>
              <a:rPr lang="en-US" b="1" dirty="0"/>
              <a:t> fraud detection system based on a risk </a:t>
            </a:r>
            <a:br>
              <a:rPr lang="en-US" b="1" dirty="0"/>
            </a:br>
            <a:r>
              <a:rPr lang="en-US" b="1" dirty="0"/>
              <a:t>                management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A499-9B5D-BC45-68F3-0FECAFE7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  <a:endParaRPr lang="en-US" dirty="0"/>
          </a:p>
          <a:p>
            <a:pPr lvl="1"/>
            <a:r>
              <a:rPr lang="en-US" dirty="0"/>
              <a:t>Fraud detection faces challenges due to imbalanced datasets and complex fraud patterns.</a:t>
            </a:r>
          </a:p>
          <a:p>
            <a:pPr lvl="1"/>
            <a:r>
              <a:rPr lang="en-US" dirty="0"/>
              <a:t>Traditional methods like rule-based detection lack adaptability to new fraud techniques.</a:t>
            </a:r>
          </a:p>
          <a:p>
            <a:pPr lvl="1"/>
            <a:r>
              <a:rPr lang="en-US" dirty="0"/>
              <a:t>Machine learning models, especially ensemble methods, improve fraud detection accuracy.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76CE5-295F-3850-C91F-ECF9D249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6EE4-EE61-861E-A331-128D5B9F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532" y="1000433"/>
            <a:ext cx="9486008" cy="706964"/>
          </a:xfrm>
        </p:spPr>
        <p:txBody>
          <a:bodyPr/>
          <a:lstStyle/>
          <a:p>
            <a:r>
              <a:rPr lang="en-US" b="1" dirty="0"/>
              <a:t>5. Integrating a machine learning-driven</a:t>
            </a:r>
            <a:br>
              <a:rPr lang="en-US" b="1" dirty="0"/>
            </a:br>
            <a:r>
              <a:rPr lang="en-US" b="1" dirty="0"/>
              <a:t> fraud detection system based on a risk </a:t>
            </a:r>
            <a:br>
              <a:rPr lang="en-US" b="1" dirty="0"/>
            </a:br>
            <a:r>
              <a:rPr lang="en-US" b="1" dirty="0"/>
              <a:t>                management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A499-9B5D-BC45-68F3-0FECAFE7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45897" cy="3416300"/>
          </a:xfrm>
        </p:spPr>
        <p:txBody>
          <a:bodyPr/>
          <a:lstStyle/>
          <a:p>
            <a:r>
              <a:rPr lang="en-US" b="1" dirty="0"/>
              <a:t>Methodology</a:t>
            </a:r>
          </a:p>
          <a:p>
            <a:pPr lvl="1"/>
            <a:r>
              <a:rPr lang="en-US" b="1" dirty="0"/>
              <a:t>Dataset: </a:t>
            </a:r>
            <a:r>
              <a:rPr lang="en-US" dirty="0"/>
              <a:t>Kaggle credit card fraud dataset (284,807 transactions, 492 fraudulent cases).</a:t>
            </a:r>
          </a:p>
          <a:p>
            <a:pPr lvl="1"/>
            <a:r>
              <a:rPr lang="en-US" b="1" dirty="0"/>
              <a:t>Model Selection: </a:t>
            </a:r>
            <a:r>
              <a:rPr lang="en-US" dirty="0"/>
              <a:t>Comparison of Random Forest, Decision Trees, and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Optimization: </a:t>
            </a:r>
            <a:r>
              <a:rPr lang="en-US" dirty="0"/>
              <a:t>Hyperparameter tuning for improved accuracy (AUC score).</a:t>
            </a:r>
          </a:p>
          <a:p>
            <a:pPr lvl="1"/>
            <a:r>
              <a:rPr lang="en-US" b="1" dirty="0"/>
              <a:t>Evaluation Metrics: </a:t>
            </a:r>
            <a:r>
              <a:rPr lang="en-US" dirty="0"/>
              <a:t>Area Under the Curve (AUC), accuracy, and precision-recall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2BE9B-2A74-3DC9-8ECD-FB08CC5B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8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6EE4-EE61-861E-A331-128D5B9F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532" y="944171"/>
            <a:ext cx="9486008" cy="706964"/>
          </a:xfrm>
        </p:spPr>
        <p:txBody>
          <a:bodyPr/>
          <a:lstStyle/>
          <a:p>
            <a:r>
              <a:rPr lang="en-US" b="1" dirty="0"/>
              <a:t>5. Integrating a machine learning-driven</a:t>
            </a:r>
            <a:br>
              <a:rPr lang="en-US" b="1" dirty="0"/>
            </a:br>
            <a:r>
              <a:rPr lang="en-US" b="1" dirty="0"/>
              <a:t> fraud detection system based on a risk </a:t>
            </a:r>
            <a:br>
              <a:rPr lang="en-US" b="1" dirty="0"/>
            </a:br>
            <a:r>
              <a:rPr lang="en-US" b="1" dirty="0"/>
              <a:t>                management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A499-9B5D-BC45-68F3-0FECAFE7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345897" cy="3416300"/>
          </a:xfrm>
        </p:spPr>
        <p:txBody>
          <a:bodyPr/>
          <a:lstStyle/>
          <a:p>
            <a:r>
              <a:rPr lang="en-US" b="1" dirty="0"/>
              <a:t>Research Gap</a:t>
            </a:r>
          </a:p>
          <a:p>
            <a:pPr lvl="1"/>
            <a:r>
              <a:rPr lang="en-US" dirty="0"/>
              <a:t>Traditional fraud detection methods lack scalability and adaptability to evolving fraud patterns.</a:t>
            </a:r>
          </a:p>
          <a:p>
            <a:pPr lvl="1"/>
            <a:r>
              <a:rPr lang="en-US" dirty="0"/>
              <a:t>Many ML-based models struggle with class imbalance in fraud datasets.</a:t>
            </a:r>
          </a:p>
          <a:p>
            <a:pPr lvl="1"/>
            <a:r>
              <a:rPr lang="en-US" dirty="0"/>
              <a:t>There is a need for optimized ensemble methods that enhance fraud detection in financial transactions.</a:t>
            </a:r>
          </a:p>
          <a:p>
            <a:pPr lvl="1"/>
            <a:r>
              <a:rPr lang="en-US" dirty="0"/>
              <a:t>The study fills this gap by refining Random Forest performance in fraud detection.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5F9CE-0EB8-40EC-D8DE-2727F973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6EE4-EE61-861E-A331-128D5B9F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2" y="944171"/>
            <a:ext cx="9574498" cy="706964"/>
          </a:xfrm>
        </p:spPr>
        <p:txBody>
          <a:bodyPr/>
          <a:lstStyle/>
          <a:p>
            <a:r>
              <a:rPr lang="en-US" b="1" dirty="0"/>
              <a:t>5. Integrating a machine learning-driven</a:t>
            </a:r>
            <a:br>
              <a:rPr lang="en-US" b="1" dirty="0"/>
            </a:br>
            <a:r>
              <a:rPr lang="en-US" b="1" dirty="0"/>
              <a:t> fraud detection system based on a risk </a:t>
            </a:r>
            <a:br>
              <a:rPr lang="en-US" b="1" dirty="0"/>
            </a:br>
            <a:r>
              <a:rPr lang="en-US" b="1" dirty="0"/>
              <a:t>                management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A499-9B5D-BC45-68F3-0FECAFE70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574498" cy="3416300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US" dirty="0"/>
          </a:p>
          <a:p>
            <a:pPr lvl="1"/>
            <a:r>
              <a:rPr lang="en-US" dirty="0"/>
              <a:t>Machine learning enhances fraud detection accuracy and efficiency.</a:t>
            </a:r>
          </a:p>
          <a:p>
            <a:pPr lvl="1"/>
            <a:r>
              <a:rPr lang="en-US" dirty="0"/>
              <a:t>Random Forest outperforms traditional models in identifying fraudulent transactions.</a:t>
            </a:r>
          </a:p>
          <a:p>
            <a:r>
              <a:rPr lang="en-US" b="1" dirty="0"/>
              <a:t>Future work: </a:t>
            </a:r>
            <a:r>
              <a:rPr lang="en-US" dirty="0"/>
              <a:t>focus on improving real-time fraud detection and addressing dataset imbalance.</a:t>
            </a:r>
          </a:p>
          <a:p>
            <a:r>
              <a:rPr lang="en-US" b="1" dirty="0"/>
              <a:t>Citation</a:t>
            </a:r>
          </a:p>
          <a:p>
            <a:pPr lvl="1"/>
            <a:r>
              <a:rPr lang="en-US" dirty="0"/>
              <a:t>Guo, </a:t>
            </a:r>
            <a:r>
              <a:rPr lang="en-US" dirty="0" err="1"/>
              <a:t>Lingfeng</a:t>
            </a:r>
            <a:r>
              <a:rPr lang="en-US" dirty="0"/>
              <a:t>, </a:t>
            </a:r>
            <a:r>
              <a:rPr lang="en-US" dirty="0" err="1"/>
              <a:t>Runze</a:t>
            </a:r>
            <a:r>
              <a:rPr lang="en-US" dirty="0"/>
              <a:t> Song, Jiang Wu, </a:t>
            </a:r>
            <a:r>
              <a:rPr lang="en-US" dirty="0" err="1"/>
              <a:t>Zeqiu</a:t>
            </a:r>
            <a:r>
              <a:rPr lang="en-US" dirty="0"/>
              <a:t> Xu, and </a:t>
            </a:r>
            <a:r>
              <a:rPr lang="en-US" dirty="0" err="1"/>
              <a:t>Fanyi</a:t>
            </a:r>
            <a:r>
              <a:rPr lang="en-US" dirty="0"/>
              <a:t> Zhao. "Integrating a machine learning-driven fraud detection system based on a risk management framework." </a:t>
            </a:r>
            <a:r>
              <a:rPr lang="en-US" i="1" dirty="0"/>
              <a:t>Applied and Computational Engineering</a:t>
            </a:r>
            <a:r>
              <a:rPr lang="en-US" dirty="0"/>
              <a:t> 87 ,pp. 80-86, 2024.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BFEDC-B9CD-A0F6-7873-E25A1A75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29213-7D27-DDDC-EACC-DE3270DF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I want to do research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BE9B-9235-F9E8-264A-A1E51AD0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97585" cy="3416300"/>
          </a:xfrm>
        </p:spPr>
        <p:txBody>
          <a:bodyPr/>
          <a:lstStyle/>
          <a:p>
            <a:r>
              <a:rPr lang="en-US" b="1" dirty="0"/>
              <a:t>Exploring machine learning algorithms for enhancing the application of large language models (LLMs) in intelligent agent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2374A-417C-CDF7-AF0A-B4A9F3C7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76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E5E1-C803-7BC1-4B21-6D960790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D531-CCEA-F573-E369-27F7D6C8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322" y="3429000"/>
            <a:ext cx="8761412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Harlow Solid Italic" panose="04030604020F02020D02" pitchFamily="82" charset="0"/>
              </a:rPr>
              <a:t>Thank You So Much!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3CD4B-6E60-FA6A-00B5-E59AACCF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0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69C3-6BC7-145F-D828-4DB1F151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85" y="838200"/>
            <a:ext cx="10311918" cy="706964"/>
          </a:xfrm>
        </p:spPr>
        <p:txBody>
          <a:bodyPr/>
          <a:lstStyle/>
          <a:p>
            <a:r>
              <a:rPr lang="en-US" b="1" dirty="0"/>
              <a:t>1. Supervised Machine Learning Algorithms: Classification and 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6F3B-F05F-554F-D16F-644D43F9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Problem Statement</a:t>
            </a:r>
            <a:endParaRPr lang="en-US" dirty="0"/>
          </a:p>
          <a:p>
            <a:pPr lvl="1"/>
            <a:r>
              <a:rPr lang="en-US" dirty="0"/>
              <a:t>Choosing the best classification algorithm is challenging.</a:t>
            </a:r>
          </a:p>
          <a:p>
            <a:pPr lvl="1"/>
            <a:r>
              <a:rPr lang="en-US" dirty="0"/>
              <a:t>Performance varies based on dataset and accuracy needs.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Methodology</a:t>
            </a:r>
            <a:endParaRPr lang="en-US" dirty="0"/>
          </a:p>
          <a:p>
            <a:pPr lvl="1"/>
            <a:r>
              <a:rPr lang="en-US" b="1" dirty="0"/>
              <a:t>Dataset</a:t>
            </a:r>
            <a:r>
              <a:rPr lang="en-US" dirty="0"/>
              <a:t>: Diabetes dataset </a:t>
            </a:r>
          </a:p>
          <a:p>
            <a:pPr lvl="1"/>
            <a:r>
              <a:rPr lang="en-US" b="1" dirty="0"/>
              <a:t>Algorithms</a:t>
            </a:r>
            <a:r>
              <a:rPr lang="en-US" dirty="0"/>
              <a:t>: Decision Table, Random Forest, Naive Bayes, SVM, Neural Networks, </a:t>
            </a:r>
            <a:r>
              <a:rPr lang="en-US" dirty="0" err="1"/>
              <a:t>JRip</a:t>
            </a:r>
            <a:r>
              <a:rPr lang="en-US" dirty="0"/>
              <a:t>, Decision Tree.</a:t>
            </a:r>
          </a:p>
          <a:p>
            <a:pPr lvl="1"/>
            <a:r>
              <a:rPr lang="en-US" b="1" dirty="0"/>
              <a:t>Tool</a:t>
            </a:r>
            <a:r>
              <a:rPr lang="en-US" dirty="0"/>
              <a:t>: WEKA.</a:t>
            </a:r>
          </a:p>
          <a:p>
            <a:pPr lvl="1"/>
            <a:r>
              <a:rPr lang="en-US" b="1" dirty="0"/>
              <a:t>Metrics</a:t>
            </a:r>
            <a:r>
              <a:rPr lang="en-US" dirty="0"/>
              <a:t>: Accuracy, Precision, Kappa Statistic, Mean Absolute Error.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9527-634C-9B0D-EE38-C01D143C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7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69C3-6BC7-145F-D828-4DB1F151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450" y="838200"/>
            <a:ext cx="10120189" cy="706964"/>
          </a:xfrm>
        </p:spPr>
        <p:txBody>
          <a:bodyPr/>
          <a:lstStyle/>
          <a:p>
            <a:r>
              <a:rPr lang="en-US" b="1" dirty="0"/>
              <a:t>1. Supervised Machine Learning Algorithms: Classification and 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6F3B-F05F-554F-D16F-644D43F9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Research Gap</a:t>
            </a:r>
          </a:p>
          <a:p>
            <a:pPr lvl="1"/>
            <a:r>
              <a:rPr lang="en-US" dirty="0"/>
              <a:t>Past studies focused on single algorithms.</a:t>
            </a:r>
          </a:p>
          <a:p>
            <a:pPr lvl="1"/>
            <a:r>
              <a:rPr lang="en-US" dirty="0"/>
              <a:t>Study compares multiple classifiers on the same dataset.</a:t>
            </a:r>
          </a:p>
          <a:p>
            <a:pPr lvl="1"/>
            <a:r>
              <a:rPr lang="en-US" dirty="0"/>
              <a:t>Includes computation time and error rates.</a:t>
            </a:r>
          </a:p>
          <a:p>
            <a:r>
              <a:rPr lang="en-US" b="1" dirty="0"/>
              <a:t>Results</a:t>
            </a:r>
          </a:p>
          <a:p>
            <a:pPr lvl="1"/>
            <a:r>
              <a:rPr lang="en-US" dirty="0"/>
              <a:t>Accuracy: SVM (77%) performed best, followed by Naive Bayes and Random Forest.</a:t>
            </a:r>
          </a:p>
          <a:p>
            <a:pPr lvl="1"/>
            <a:r>
              <a:rPr lang="en-US" dirty="0"/>
              <a:t>Computation Time: Naive Bayes was fastest, Neural Networks was slowest.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4B63A-FC5D-7A3C-0E82-1949D63D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1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69C3-6BC7-145F-D828-4DB1F151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30" y="892552"/>
            <a:ext cx="9972705" cy="706964"/>
          </a:xfrm>
        </p:spPr>
        <p:txBody>
          <a:bodyPr/>
          <a:lstStyle/>
          <a:p>
            <a:r>
              <a:rPr lang="en-US" b="1" dirty="0"/>
              <a:t>1. Supervised Machine Learning Algorithms: Classification and 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6F3B-F05F-554F-D16F-644D43F9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220" y="2500261"/>
            <a:ext cx="10105439" cy="3686687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US" dirty="0"/>
          </a:p>
          <a:p>
            <a:pPr lvl="1"/>
            <a:r>
              <a:rPr lang="en-US" dirty="0"/>
              <a:t>SVM was the most accurate.</a:t>
            </a:r>
          </a:p>
          <a:p>
            <a:pPr lvl="1"/>
            <a:r>
              <a:rPr lang="en-US" dirty="0"/>
              <a:t>Naive Bayes and Random Forest also performed well.</a:t>
            </a:r>
          </a:p>
          <a:p>
            <a:r>
              <a:rPr lang="en-US" b="1" dirty="0"/>
              <a:t>Future work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Hybrid models and deep learning.</a:t>
            </a:r>
          </a:p>
          <a:p>
            <a:r>
              <a:rPr lang="en-US" b="1" dirty="0"/>
              <a:t>Citation</a:t>
            </a:r>
          </a:p>
          <a:p>
            <a:pPr lvl="1"/>
            <a:r>
              <a:rPr lang="en-US" dirty="0" err="1"/>
              <a:t>Osisanwo</a:t>
            </a:r>
            <a:r>
              <a:rPr lang="en-US" dirty="0"/>
              <a:t>, F. Y., J. E. T. </a:t>
            </a:r>
            <a:r>
              <a:rPr lang="en-US" dirty="0" err="1"/>
              <a:t>Akinsola</a:t>
            </a:r>
            <a:r>
              <a:rPr lang="en-US" dirty="0"/>
              <a:t>, O. </a:t>
            </a:r>
            <a:r>
              <a:rPr lang="en-US" dirty="0" err="1"/>
              <a:t>Awodele</a:t>
            </a:r>
            <a:r>
              <a:rPr lang="en-US" dirty="0"/>
              <a:t>, J. O. </a:t>
            </a:r>
            <a:r>
              <a:rPr lang="en-US" dirty="0" err="1"/>
              <a:t>Hinmikaiye</a:t>
            </a:r>
            <a:r>
              <a:rPr lang="en-US" dirty="0"/>
              <a:t>, O. </a:t>
            </a:r>
            <a:r>
              <a:rPr lang="en-US" dirty="0" err="1"/>
              <a:t>Olakanmi</a:t>
            </a:r>
            <a:r>
              <a:rPr lang="en-US" dirty="0"/>
              <a:t>, and J. </a:t>
            </a:r>
            <a:r>
              <a:rPr lang="en-US" dirty="0" err="1"/>
              <a:t>Akinjobi</a:t>
            </a:r>
            <a:r>
              <a:rPr lang="en-US" dirty="0"/>
              <a:t>. "Supervised machine learning algorithms: classification and comparison." </a:t>
            </a:r>
            <a:r>
              <a:rPr lang="en-US" i="1" dirty="0"/>
              <a:t>International Journal of Computer Trends and Technology (IJCTT)</a:t>
            </a:r>
            <a:r>
              <a:rPr lang="en-US" dirty="0"/>
              <a:t> 48, pp. 128-138, 2017.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ADB0-DAD2-49F3-675E-8F70C6EB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3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567F-3A00-B747-4ABD-E225871C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11" y="922048"/>
            <a:ext cx="9736731" cy="706964"/>
          </a:xfrm>
        </p:spPr>
        <p:txBody>
          <a:bodyPr/>
          <a:lstStyle/>
          <a:p>
            <a:r>
              <a:rPr lang="en-US" b="1" dirty="0"/>
              <a:t>2. Deep Neural Network Language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DA7D-7D9F-0F0B-CA79-0627E7C3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552374" cy="3416300"/>
          </a:xfrm>
        </p:spPr>
        <p:txBody>
          <a:bodyPr>
            <a:normAutofit/>
          </a:bodyPr>
          <a:lstStyle/>
          <a:p>
            <a:r>
              <a:rPr lang="en-US" b="1" dirty="0"/>
              <a:t>Problem Statement</a:t>
            </a:r>
            <a:endParaRPr lang="en-US" dirty="0"/>
          </a:p>
          <a:p>
            <a:pPr lvl="1"/>
            <a:r>
              <a:rPr lang="en-US" dirty="0"/>
              <a:t>Conventional n-gram models lack word similarity representation.</a:t>
            </a:r>
          </a:p>
          <a:p>
            <a:pPr lvl="1"/>
            <a:r>
              <a:rPr lang="en-US" dirty="0"/>
              <a:t>NNLMs with a single hidden layer improve generalization but have limitations.</a:t>
            </a:r>
          </a:p>
          <a:p>
            <a:r>
              <a:rPr lang="en-US" b="1" dirty="0"/>
              <a:t>Methodology</a:t>
            </a:r>
            <a:endParaRPr lang="en-US" dirty="0"/>
          </a:p>
          <a:p>
            <a:pPr lvl="1"/>
            <a:r>
              <a:rPr lang="en-US" b="1" dirty="0"/>
              <a:t>Baseline Model</a:t>
            </a:r>
            <a:r>
              <a:rPr lang="en-US" dirty="0"/>
              <a:t>: Traditional 3-gram model trained on WSJ corpus.</a:t>
            </a:r>
          </a:p>
          <a:p>
            <a:pPr lvl="1"/>
            <a:r>
              <a:rPr lang="en-US" b="1" dirty="0"/>
              <a:t>DNN LM Setup</a:t>
            </a:r>
            <a:r>
              <a:rPr lang="en-US" dirty="0"/>
              <a:t>: Feed-forward NNLM with multiple hidden layers.</a:t>
            </a:r>
          </a:p>
          <a:p>
            <a:pPr lvl="1"/>
            <a:r>
              <a:rPr lang="en-US" b="1" dirty="0"/>
              <a:t>Evaluation:</a:t>
            </a:r>
            <a:r>
              <a:rPr lang="en-US" dirty="0"/>
              <a:t> Perplexity and Word Error Rate (WER) on ASR tasks.</a:t>
            </a:r>
          </a:p>
          <a:p>
            <a:pPr lvl="1"/>
            <a:r>
              <a:rPr lang="en-US" b="1" dirty="0"/>
              <a:t>Comparison</a:t>
            </a:r>
            <a:r>
              <a:rPr lang="en-US" dirty="0"/>
              <a:t>: Single-layer NNLM vs. deeper DNN LM.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2796C-F6DD-5ED0-E94F-096EE31D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5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567F-3A00-B747-4ABD-E225871C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33" y="838200"/>
            <a:ext cx="9707234" cy="706964"/>
          </a:xfrm>
        </p:spPr>
        <p:txBody>
          <a:bodyPr/>
          <a:lstStyle/>
          <a:p>
            <a:r>
              <a:rPr lang="en-US" b="1" dirty="0"/>
              <a:t>2. Deep Neural Network Language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DA7D-7D9F-0F0B-CA79-0627E7C3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552374" cy="34163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Research Gap</a:t>
            </a:r>
          </a:p>
          <a:p>
            <a:pPr lvl="1"/>
            <a:r>
              <a:rPr lang="en-US" dirty="0"/>
              <a:t>Most NNLMs use only one hidden layer.</a:t>
            </a:r>
          </a:p>
          <a:p>
            <a:pPr lvl="1"/>
            <a:r>
              <a:rPr lang="en-US" dirty="0"/>
              <a:t>DNNs have been widely used in acoustic modeling but not fully explored for language modeling.</a:t>
            </a:r>
          </a:p>
          <a:p>
            <a:pPr lvl="1"/>
            <a:r>
              <a:rPr lang="en-US" dirty="0"/>
              <a:t>This study examines the impact of depth in neural network-based language models.</a:t>
            </a:r>
            <a:endParaRPr lang="en-US" b="1" dirty="0"/>
          </a:p>
          <a:p>
            <a:r>
              <a:rPr lang="en-US" b="1" dirty="0"/>
              <a:t>Results</a:t>
            </a:r>
            <a:endParaRPr lang="en-US" dirty="0"/>
          </a:p>
          <a:p>
            <a:pPr lvl="1"/>
            <a:r>
              <a:rPr lang="en-US" dirty="0"/>
              <a:t>Deeper networks improve performance over single-layer NNLMs.</a:t>
            </a:r>
          </a:p>
          <a:p>
            <a:pPr lvl="1"/>
            <a:r>
              <a:rPr lang="en-US" dirty="0"/>
              <a:t>3-layer DNN LM achieved 1.5% absolute WER improvement over baseline n-gram model.</a:t>
            </a:r>
          </a:p>
          <a:p>
            <a:pPr lvl="1"/>
            <a:r>
              <a:rPr lang="en-US" dirty="0"/>
              <a:t>Comparison with state-of-the-art models: Competitive with Model M and RNNLMs.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BB847-2D71-8DCF-253B-9516A679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7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567F-3A00-B747-4ABD-E225871C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21" y="838200"/>
            <a:ext cx="9854718" cy="706964"/>
          </a:xfrm>
        </p:spPr>
        <p:txBody>
          <a:bodyPr/>
          <a:lstStyle/>
          <a:p>
            <a:r>
              <a:rPr lang="en-US" b="1" dirty="0"/>
              <a:t>2. Deep Neural Network Language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8DA7D-7D9F-0F0B-CA79-0627E7C3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552374" cy="3416300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  <a:p>
            <a:pPr lvl="1"/>
            <a:r>
              <a:rPr lang="en-US" dirty="0"/>
              <a:t>DNN LMs outperform conventional models in language modeling.</a:t>
            </a:r>
          </a:p>
          <a:p>
            <a:pPr lvl="1"/>
            <a:r>
              <a:rPr lang="en-US" dirty="0"/>
              <a:t>Deeper architectures provide better generalization.</a:t>
            </a:r>
          </a:p>
          <a:p>
            <a:r>
              <a:rPr lang="en-US" b="1" dirty="0"/>
              <a:t>Future work: </a:t>
            </a:r>
            <a:r>
              <a:rPr lang="en-US" dirty="0"/>
              <a:t>Optimize training strategies and explore longer context modeling.</a:t>
            </a:r>
          </a:p>
          <a:p>
            <a:r>
              <a:rPr lang="en-US" b="1" dirty="0"/>
              <a:t>Citation</a:t>
            </a:r>
          </a:p>
          <a:p>
            <a:pPr lvl="1"/>
            <a:r>
              <a:rPr lang="en-US" dirty="0" err="1"/>
              <a:t>Arisoy</a:t>
            </a:r>
            <a:r>
              <a:rPr lang="en-US" dirty="0"/>
              <a:t>, Ebru, Tara N. Sainath, Brian Kingsbury, and </a:t>
            </a:r>
            <a:r>
              <a:rPr lang="en-US" dirty="0" err="1"/>
              <a:t>Bhuvana</a:t>
            </a:r>
            <a:r>
              <a:rPr lang="en-US" dirty="0"/>
              <a:t> </a:t>
            </a:r>
            <a:r>
              <a:rPr lang="en-US" dirty="0" err="1"/>
              <a:t>Ramabhadran</a:t>
            </a:r>
            <a:r>
              <a:rPr lang="en-US" dirty="0"/>
              <a:t>. "Deep neural network language models." In </a:t>
            </a:r>
            <a:r>
              <a:rPr lang="en-US" i="1" dirty="0"/>
              <a:t>Proceedings of the NAACL-HLT 2012 Workshop: Will We Ever Really Replace the N-gram Model? On the Future of Language Modeling for HLT</a:t>
            </a:r>
            <a:r>
              <a:rPr lang="en-US" dirty="0"/>
              <a:t>, pp. 20-28, 2012.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1B511-7A52-5904-9061-F46BC024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0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F6A9-640C-629A-8DDD-E0040AA3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857" y="838200"/>
            <a:ext cx="10378286" cy="706964"/>
          </a:xfrm>
        </p:spPr>
        <p:txBody>
          <a:bodyPr/>
          <a:lstStyle/>
          <a:p>
            <a:r>
              <a:rPr lang="en-US" b="1" dirty="0"/>
              <a:t>3. DeepSeek-R1: Incentivizing Reasoning Capability in LLMs via Reinforcement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3C0C-CE70-35C7-EC76-554B92E9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Problem Statement</a:t>
            </a:r>
          </a:p>
          <a:p>
            <a:pPr lvl="1"/>
            <a:r>
              <a:rPr lang="en-US" dirty="0"/>
              <a:t>Traditional LLMs struggle with reasoning tasks despite increased scale.</a:t>
            </a:r>
          </a:p>
          <a:p>
            <a:pPr lvl="1"/>
            <a:r>
              <a:rPr lang="en-US" dirty="0"/>
              <a:t>This research explores RL-driven reasoning without relying on pre-trained supervision.</a:t>
            </a:r>
            <a:endParaRPr lang="en-US" b="1" dirty="0"/>
          </a:p>
          <a:p>
            <a:r>
              <a:rPr lang="en-US" b="1" dirty="0"/>
              <a:t>Methodology</a:t>
            </a:r>
            <a:endParaRPr lang="en-US" dirty="0"/>
          </a:p>
          <a:p>
            <a:pPr lvl="1"/>
            <a:r>
              <a:rPr lang="en-US" b="1" dirty="0"/>
              <a:t>DeepSeek-R1-Zero: </a:t>
            </a:r>
            <a:r>
              <a:rPr lang="en-US" dirty="0"/>
              <a:t>Applies RL directly to a base model using Group Relative Policy Optimization (GRPO).</a:t>
            </a:r>
          </a:p>
          <a:p>
            <a:pPr lvl="1"/>
            <a:r>
              <a:rPr lang="en-US" b="1" dirty="0"/>
              <a:t>DeepSeek-R1: </a:t>
            </a:r>
            <a:r>
              <a:rPr lang="en-US" dirty="0"/>
              <a:t>Introduces cold-start fine-tuning with curated datasets, followed by multi-stage RL training.</a:t>
            </a:r>
          </a:p>
          <a:p>
            <a:pPr lvl="1"/>
            <a:r>
              <a:rPr lang="en-US" b="1" dirty="0"/>
              <a:t>Distillation: </a:t>
            </a:r>
            <a:r>
              <a:rPr lang="en-US" dirty="0"/>
              <a:t>Transfers reasoning capabilities from DeepSeek-R1 to smaller models.</a:t>
            </a:r>
          </a:p>
          <a:p>
            <a:pPr lvl="1"/>
            <a:r>
              <a:rPr lang="en-US" b="1" dirty="0"/>
              <a:t>Evaluation Metrics: </a:t>
            </a:r>
            <a:r>
              <a:rPr lang="en-US" dirty="0"/>
              <a:t>Benchmarks include AIME 2024, </a:t>
            </a:r>
            <a:r>
              <a:rPr lang="en-US" dirty="0" err="1"/>
              <a:t>Codeforces</a:t>
            </a:r>
            <a:r>
              <a:rPr lang="en-US" dirty="0"/>
              <a:t>, GPQA Diamond, and MMLU.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036EC-89F2-C8C6-4D0C-3F160648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7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F6A9-640C-629A-8DDD-E0040AA3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08" y="838200"/>
            <a:ext cx="10422531" cy="706964"/>
          </a:xfrm>
        </p:spPr>
        <p:txBody>
          <a:bodyPr/>
          <a:lstStyle/>
          <a:p>
            <a:r>
              <a:rPr lang="en-US" b="1" dirty="0"/>
              <a:t>3. DeepSeek-R1: Incentivizing Reasoning Capability in LLMs via Reinforcement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3C0C-CE70-35C7-EC76-554B92E9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179180" cy="3416300"/>
          </a:xfrm>
        </p:spPr>
        <p:txBody>
          <a:bodyPr>
            <a:normAutofit/>
          </a:bodyPr>
          <a:lstStyle/>
          <a:p>
            <a:r>
              <a:rPr lang="en-US" b="1" dirty="0"/>
              <a:t>Research Gap</a:t>
            </a:r>
          </a:p>
          <a:p>
            <a:pPr lvl="1"/>
            <a:r>
              <a:rPr lang="en-US" dirty="0"/>
              <a:t>RL has been used for LLMs but lacks demonstration of pure RL-driven reasoning without SFT.</a:t>
            </a:r>
          </a:p>
          <a:p>
            <a:pPr lvl="1"/>
            <a:r>
              <a:rPr lang="en-US" dirty="0"/>
              <a:t>Most models depend heavily on supervised fine-tuning.</a:t>
            </a:r>
          </a:p>
          <a:p>
            <a:pPr lvl="1"/>
            <a:r>
              <a:rPr lang="en-US" dirty="0"/>
              <a:t>DeepSeek-R1-Zero validates that RL alone can develop reasoning capabilities.</a:t>
            </a:r>
            <a:endParaRPr lang="en-US" b="1" dirty="0"/>
          </a:p>
          <a:p>
            <a:r>
              <a:rPr lang="en-US" b="1" dirty="0"/>
              <a:t>Results</a:t>
            </a:r>
            <a:endParaRPr lang="en-US" dirty="0"/>
          </a:p>
          <a:p>
            <a:pPr lvl="1"/>
            <a:r>
              <a:rPr lang="en-US" dirty="0"/>
              <a:t>Performance Gains: DeepSeek-R1 surpasses OpenAI-o1-1217 on reasoning benchmarks.</a:t>
            </a:r>
          </a:p>
          <a:p>
            <a:pPr lvl="1"/>
            <a:r>
              <a:rPr lang="en-US" dirty="0"/>
              <a:t>AIME 2024 Pass@1: DeepSeek-R1 achieves 79.8%, exceeding competitive models.</a:t>
            </a:r>
          </a:p>
          <a:p>
            <a:pPr lvl="1"/>
            <a:r>
              <a:rPr lang="en-US" dirty="0"/>
              <a:t>Distillation Success: Smaller models trained via DeepSeek-R1 maintain strong reasoning abilities.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9BD50-C194-6890-D9E7-7BF9BC7E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908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544</TotalTime>
  <Words>1403</Words>
  <Application>Microsoft Office PowerPoint</Application>
  <PresentationFormat>Widescreen</PresentationFormat>
  <Paragraphs>147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Harlow Solid Italic</vt:lpstr>
      <vt:lpstr>Wingdings 3</vt:lpstr>
      <vt:lpstr>Ion Boardroom</vt:lpstr>
      <vt:lpstr>Research Paper Presentation on LLM &amp; Machine learning</vt:lpstr>
      <vt:lpstr>1. Supervised Machine Learning Algorithms: Classification and Comparison</vt:lpstr>
      <vt:lpstr>1. Supervised Machine Learning Algorithms: Classification and Comparison</vt:lpstr>
      <vt:lpstr>1. Supervised Machine Learning Algorithms: Classification and Comparison</vt:lpstr>
      <vt:lpstr>2. Deep Neural Network Language Models</vt:lpstr>
      <vt:lpstr>2. Deep Neural Network Language Models</vt:lpstr>
      <vt:lpstr>2. Deep Neural Network Language Models</vt:lpstr>
      <vt:lpstr>3. DeepSeek-R1: Incentivizing Reasoning Capability in LLMs via Reinforcement Learning</vt:lpstr>
      <vt:lpstr>3. DeepSeek-R1: Incentivizing Reasoning Capability in LLMs via Reinforcement Learning</vt:lpstr>
      <vt:lpstr>3. DeepSeek-R1: Incentivizing Reasoning Capability in LLMs via Reinforcement Learning</vt:lpstr>
      <vt:lpstr>4. Integrated Method of Deep Learning and Large Language Model in Speech Recognition</vt:lpstr>
      <vt:lpstr>4. Integrated Method of Deep Learning and Large Language Model in Speech Recognition</vt:lpstr>
      <vt:lpstr>4. Integrated Method of Deep Learning and Large Language Model in Speech Recognition</vt:lpstr>
      <vt:lpstr>5. Integrating a machine learning-driven  fraud detection system based on a risk                  management framework</vt:lpstr>
      <vt:lpstr>5. Integrating a machine learning-driven  fraud detection system based on a risk                  management framework</vt:lpstr>
      <vt:lpstr>5. Integrating a machine learning-driven  fraud detection system based on a risk                  management framework</vt:lpstr>
      <vt:lpstr>5. Integrating a machine learning-driven  fraud detection system based on a risk                  management framework</vt:lpstr>
      <vt:lpstr>              I want to do research 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Bom Bahadur BK</dc:creator>
  <cp:lastModifiedBy>Bom Bahadur BK</cp:lastModifiedBy>
  <cp:revision>191</cp:revision>
  <dcterms:created xsi:type="dcterms:W3CDTF">2024-12-10T15:16:39Z</dcterms:created>
  <dcterms:modified xsi:type="dcterms:W3CDTF">2025-02-24T13:12:49Z</dcterms:modified>
</cp:coreProperties>
</file>