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45" r:id="rId3"/>
    <p:sldId id="27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338A-B159-43E2-BF49-7B388E4B5A9B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9823-538C-4116-B2D8-7A26AFD63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0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338A-B159-43E2-BF49-7B388E4B5A9B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9823-538C-4116-B2D8-7A26AFD63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45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338A-B159-43E2-BF49-7B388E4B5A9B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9823-538C-4116-B2D8-7A26AFD63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41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338A-B159-43E2-BF49-7B388E4B5A9B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9823-538C-4116-B2D8-7A26AFD63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33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338A-B159-43E2-BF49-7B388E4B5A9B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9823-538C-4116-B2D8-7A26AFD63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1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338A-B159-43E2-BF49-7B388E4B5A9B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9823-538C-4116-B2D8-7A26AFD63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4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338A-B159-43E2-BF49-7B388E4B5A9B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9823-538C-4116-B2D8-7A26AFD63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01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338A-B159-43E2-BF49-7B388E4B5A9B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9823-538C-4116-B2D8-7A26AFD63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43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338A-B159-43E2-BF49-7B388E4B5A9B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9823-538C-4116-B2D8-7A26AFD63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57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338A-B159-43E2-BF49-7B388E4B5A9B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9823-538C-4116-B2D8-7A26AFD63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98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338A-B159-43E2-BF49-7B388E4B5A9B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9823-538C-4116-B2D8-7A26AFD63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338A-B159-43E2-BF49-7B388E4B5A9B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9823-538C-4116-B2D8-7A26AFD63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64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B9A929BE-EC27-4956-962C-B243C6467FDF}"/>
              </a:ext>
            </a:extLst>
          </p:cNvPr>
          <p:cNvSpPr/>
          <p:nvPr/>
        </p:nvSpPr>
        <p:spPr>
          <a:xfrm>
            <a:off x="6096001" y="2666376"/>
            <a:ext cx="1525249" cy="15252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10</a:t>
            </a:r>
            <a:endParaRPr kumimoji="1" lang="ja-JP" altLang="en-US" sz="5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4536807-2D55-491A-AD2B-CC0F4439D6AE}"/>
              </a:ext>
            </a:extLst>
          </p:cNvPr>
          <p:cNvSpPr/>
          <p:nvPr/>
        </p:nvSpPr>
        <p:spPr>
          <a:xfrm>
            <a:off x="6096000" y="4480186"/>
            <a:ext cx="1525249" cy="15252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10</a:t>
            </a:r>
            <a:endParaRPr kumimoji="1" lang="ja-JP" altLang="en-US" sz="5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55EC96C-D306-40A7-85AE-6E613B2EEB52}"/>
              </a:ext>
            </a:extLst>
          </p:cNvPr>
          <p:cNvSpPr/>
          <p:nvPr/>
        </p:nvSpPr>
        <p:spPr>
          <a:xfrm>
            <a:off x="6096000" y="852567"/>
            <a:ext cx="1525249" cy="15252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10</a:t>
            </a:r>
            <a:endParaRPr kumimoji="1" lang="ja-JP" altLang="en-US" sz="5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13E8034-0B5D-49FF-B438-7536D08C08AA}"/>
              </a:ext>
            </a:extLst>
          </p:cNvPr>
          <p:cNvSpPr/>
          <p:nvPr/>
        </p:nvSpPr>
        <p:spPr>
          <a:xfrm>
            <a:off x="8396990" y="1002467"/>
            <a:ext cx="1232942" cy="123294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5</a:t>
            </a:r>
            <a:endParaRPr kumimoji="1" lang="ja-JP" altLang="en-US" sz="5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A76CA44-4DF5-48D6-B616-785A25B19B61}"/>
              </a:ext>
            </a:extLst>
          </p:cNvPr>
          <p:cNvSpPr/>
          <p:nvPr/>
        </p:nvSpPr>
        <p:spPr>
          <a:xfrm>
            <a:off x="10405673" y="1182349"/>
            <a:ext cx="871304" cy="871304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1</a:t>
            </a:r>
            <a:endParaRPr kumimoji="1" lang="ja-JP" altLang="en-US" sz="54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4681F2D-FA10-4BEE-9F9D-EBCF19DD7B15}"/>
              </a:ext>
            </a:extLst>
          </p:cNvPr>
          <p:cNvSpPr/>
          <p:nvPr/>
        </p:nvSpPr>
        <p:spPr>
          <a:xfrm>
            <a:off x="10405673" y="2993348"/>
            <a:ext cx="871304" cy="871304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1</a:t>
            </a:r>
            <a:endParaRPr kumimoji="1" lang="ja-JP" altLang="en-US" sz="5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7A1C68-DA96-4739-BB3F-6C35F7F34551}"/>
              </a:ext>
            </a:extLst>
          </p:cNvPr>
          <p:cNvSpPr/>
          <p:nvPr/>
        </p:nvSpPr>
        <p:spPr>
          <a:xfrm>
            <a:off x="1056806" y="2754442"/>
            <a:ext cx="2038663" cy="1349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37</a:t>
            </a:r>
            <a:endParaRPr kumimoji="1" lang="ja-JP" altLang="en-US" sz="72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88A3DAA-0D11-44CD-AAFB-D2B55994FF65}"/>
              </a:ext>
            </a:extLst>
          </p:cNvPr>
          <p:cNvSpPr/>
          <p:nvPr/>
        </p:nvSpPr>
        <p:spPr>
          <a:xfrm>
            <a:off x="3833110" y="2993348"/>
            <a:ext cx="1525249" cy="8975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03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DD6431BB-109D-40F6-9547-86397956C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7270"/>
          <a:stretch/>
        </p:blipFill>
        <p:spPr>
          <a:xfrm>
            <a:off x="7669677" y="3869655"/>
            <a:ext cx="1761389" cy="1881144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1844A7EA-0FE6-4491-A37C-6068644F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8028" y="3869655"/>
            <a:ext cx="1761389" cy="2586461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9C2715C-E2E5-4F2A-9F7A-D8903AABB7B3}"/>
              </a:ext>
            </a:extLst>
          </p:cNvPr>
          <p:cNvCxnSpPr>
            <a:cxnSpLocks/>
          </p:cNvCxnSpPr>
          <p:nvPr/>
        </p:nvCxnSpPr>
        <p:spPr>
          <a:xfrm>
            <a:off x="7671160" y="5744562"/>
            <a:ext cx="17599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D9DD8F-F52F-4387-A0C0-46E33A76ACAE}"/>
              </a:ext>
            </a:extLst>
          </p:cNvPr>
          <p:cNvSpPr txBox="1"/>
          <p:nvPr/>
        </p:nvSpPr>
        <p:spPr>
          <a:xfrm>
            <a:off x="1662413" y="2190730"/>
            <a:ext cx="8867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We already know how to maximize these knapsack’s value</a:t>
            </a:r>
          </a:p>
          <a:p>
            <a:r>
              <a:rPr kumimoji="1" lang="en-US" altLang="ja-JP" sz="2800" b="1" dirty="0"/>
              <a:t>(In other words, we already know optimal problems of subproblems.)</a:t>
            </a:r>
            <a:endParaRPr kumimoji="1" lang="ja-JP" altLang="en-US" sz="2800" b="1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FB5C66F-0BC3-4520-B371-C10C050910A9}"/>
              </a:ext>
            </a:extLst>
          </p:cNvPr>
          <p:cNvGrpSpPr/>
          <p:nvPr/>
        </p:nvGrpSpPr>
        <p:grpSpPr>
          <a:xfrm>
            <a:off x="2648021" y="4567994"/>
            <a:ext cx="1761396" cy="1888122"/>
            <a:chOff x="2648020" y="4552975"/>
            <a:chExt cx="1761396" cy="188812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649E71F-BC50-4081-A912-2EE6849ED6FF}"/>
                </a:ext>
              </a:extLst>
            </p:cNvPr>
            <p:cNvSpPr/>
            <p:nvPr/>
          </p:nvSpPr>
          <p:spPr>
            <a:xfrm>
              <a:off x="2648027" y="5868620"/>
              <a:ext cx="1761389" cy="5724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870C9D2-4B2C-461F-AF1E-9542E8EFC85D}"/>
                </a:ext>
              </a:extLst>
            </p:cNvPr>
            <p:cNvSpPr/>
            <p:nvPr/>
          </p:nvSpPr>
          <p:spPr>
            <a:xfrm>
              <a:off x="2648026" y="5576904"/>
              <a:ext cx="1761389" cy="291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C119E7F-7021-4897-87CE-BDC64EAF38E1}"/>
                </a:ext>
              </a:extLst>
            </p:cNvPr>
            <p:cNvSpPr/>
            <p:nvPr/>
          </p:nvSpPr>
          <p:spPr>
            <a:xfrm>
              <a:off x="2648024" y="4814889"/>
              <a:ext cx="1761389" cy="7642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93ED44C-983E-40BA-BB55-86CED704F623}"/>
                </a:ext>
              </a:extLst>
            </p:cNvPr>
            <p:cNvSpPr/>
            <p:nvPr/>
          </p:nvSpPr>
          <p:spPr>
            <a:xfrm>
              <a:off x="2648020" y="4552975"/>
              <a:ext cx="1761389" cy="257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1EEDB03-5CAB-4F9E-99A0-E68F5A22DEC1}"/>
              </a:ext>
            </a:extLst>
          </p:cNvPr>
          <p:cNvSpPr txBox="1"/>
          <p:nvPr/>
        </p:nvSpPr>
        <p:spPr>
          <a:xfrm>
            <a:off x="795729" y="4634793"/>
            <a:ext cx="456325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/>
              <a:t>Maximum knapsack’s value whose capacity is j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2722115-4318-476B-ADBE-53C62B9309E5}"/>
              </a:ext>
            </a:extLst>
          </p:cNvPr>
          <p:cNvSpPr txBox="1"/>
          <p:nvPr/>
        </p:nvSpPr>
        <p:spPr>
          <a:xfrm>
            <a:off x="2887864" y="5737781"/>
            <a:ext cx="116697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Capa:j</a:t>
            </a:r>
            <a:endParaRPr kumimoji="1" lang="ja-JP" altLang="en-US" sz="2800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5E787E0-1DFE-45E0-B342-108B3509A984}"/>
              </a:ext>
            </a:extLst>
          </p:cNvPr>
          <p:cNvGrpSpPr/>
          <p:nvPr/>
        </p:nvGrpSpPr>
        <p:grpSpPr>
          <a:xfrm>
            <a:off x="7669674" y="4609642"/>
            <a:ext cx="1761398" cy="1131569"/>
            <a:chOff x="7669674" y="4609642"/>
            <a:chExt cx="1761398" cy="1131569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8F36F04-9E1A-4735-BA04-782AAD9C02BE}"/>
                </a:ext>
              </a:extLst>
            </p:cNvPr>
            <p:cNvSpPr/>
            <p:nvPr/>
          </p:nvSpPr>
          <p:spPr>
            <a:xfrm>
              <a:off x="7669677" y="5099050"/>
              <a:ext cx="1761389" cy="1432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D63C045-7F3C-488C-9AF7-C7EC0705CCBB}"/>
                </a:ext>
              </a:extLst>
            </p:cNvPr>
            <p:cNvGrpSpPr/>
            <p:nvPr/>
          </p:nvGrpSpPr>
          <p:grpSpPr>
            <a:xfrm>
              <a:off x="7669674" y="4609642"/>
              <a:ext cx="1761398" cy="1131569"/>
              <a:chOff x="7669674" y="4609642"/>
              <a:chExt cx="1761398" cy="113156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2FBC21D-EE81-4A12-B70C-42AC9B68AF27}"/>
                  </a:ext>
                </a:extLst>
              </p:cNvPr>
              <p:cNvSpPr/>
              <p:nvPr/>
            </p:nvSpPr>
            <p:spPr>
              <a:xfrm>
                <a:off x="7669675" y="5237228"/>
                <a:ext cx="1761389" cy="3291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FBF1736-FD6A-41EA-A8B1-1F4901E7353C}"/>
                  </a:ext>
                </a:extLst>
              </p:cNvPr>
              <p:cNvSpPr/>
              <p:nvPr/>
            </p:nvSpPr>
            <p:spPr>
              <a:xfrm>
                <a:off x="7669683" y="4952009"/>
                <a:ext cx="1761389" cy="14326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916C2D3D-5BA6-4CC9-81E6-9022CB0443CC}"/>
                  </a:ext>
                </a:extLst>
              </p:cNvPr>
              <p:cNvSpPr/>
              <p:nvPr/>
            </p:nvSpPr>
            <p:spPr>
              <a:xfrm>
                <a:off x="7669676" y="4609642"/>
                <a:ext cx="1761389" cy="337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502EC330-334B-4109-835A-D0287E66E77F}"/>
                  </a:ext>
                </a:extLst>
              </p:cNvPr>
              <p:cNvSpPr/>
              <p:nvPr/>
            </p:nvSpPr>
            <p:spPr>
              <a:xfrm>
                <a:off x="7669674" y="5566410"/>
                <a:ext cx="1761389" cy="17480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D721DA-232A-4C86-851F-336342AF36CA}"/>
              </a:ext>
            </a:extLst>
          </p:cNvPr>
          <p:cNvSpPr txBox="1"/>
          <p:nvPr/>
        </p:nvSpPr>
        <p:spPr>
          <a:xfrm>
            <a:off x="7793288" y="4737088"/>
            <a:ext cx="151415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Capa</a:t>
            </a:r>
            <a:r>
              <a:rPr kumimoji="1" lang="en-US" altLang="ja-JP" sz="2400" dirty="0"/>
              <a:t>:</a:t>
            </a:r>
          </a:p>
          <a:p>
            <a:r>
              <a:rPr kumimoji="1" lang="en-US" altLang="ja-JP" sz="2400" dirty="0"/>
              <a:t>j – w[i-1]</a:t>
            </a:r>
            <a:endParaRPr kumimoji="1" lang="ja-JP" altLang="en-US" sz="2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AE995E-A037-4BF8-ACC3-6BD1174AF16A}"/>
              </a:ext>
            </a:extLst>
          </p:cNvPr>
          <p:cNvSpPr txBox="1"/>
          <p:nvPr/>
        </p:nvSpPr>
        <p:spPr>
          <a:xfrm>
            <a:off x="8257082" y="3627037"/>
            <a:ext cx="382998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/>
              <a:t>Maximum knapsack’s value</a:t>
            </a:r>
          </a:p>
          <a:p>
            <a:r>
              <a:rPr kumimoji="1" lang="en-US" altLang="ja-JP" sz="2400" dirty="0"/>
              <a:t>whose capacity is (j – w[i-1])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D10731-CA18-4E62-8543-DE461B4E7841}"/>
              </a:ext>
            </a:extLst>
          </p:cNvPr>
          <p:cNvSpPr txBox="1"/>
          <p:nvPr/>
        </p:nvSpPr>
        <p:spPr>
          <a:xfrm>
            <a:off x="104931" y="3813300"/>
            <a:ext cx="268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Using item 0 to (i-1)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74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16AF3AFE-B07F-482A-8EB0-DED4D535B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9677" y="153130"/>
            <a:ext cx="1761389" cy="2586461"/>
          </a:xfrm>
          <a:prstGeom prst="rect">
            <a:avLst/>
          </a:prstGeom>
        </p:spPr>
      </p:pic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307D1BD0-EB09-4331-9EED-C0C7B8AECBC0}"/>
              </a:ext>
            </a:extLst>
          </p:cNvPr>
          <p:cNvGrpSpPr/>
          <p:nvPr/>
        </p:nvGrpSpPr>
        <p:grpSpPr>
          <a:xfrm>
            <a:off x="7669674" y="955976"/>
            <a:ext cx="1761398" cy="1131569"/>
            <a:chOff x="7669674" y="4609642"/>
            <a:chExt cx="1761398" cy="1131569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5D37FF9-04D9-4C1E-B2A0-96F82D803ABD}"/>
                </a:ext>
              </a:extLst>
            </p:cNvPr>
            <p:cNvSpPr/>
            <p:nvPr/>
          </p:nvSpPr>
          <p:spPr>
            <a:xfrm>
              <a:off x="7669677" y="5099050"/>
              <a:ext cx="1761389" cy="1432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8435E391-F26A-4EB0-8015-B551C6C53643}"/>
                </a:ext>
              </a:extLst>
            </p:cNvPr>
            <p:cNvGrpSpPr/>
            <p:nvPr/>
          </p:nvGrpSpPr>
          <p:grpSpPr>
            <a:xfrm>
              <a:off x="7669674" y="4609642"/>
              <a:ext cx="1761398" cy="1131569"/>
              <a:chOff x="7669674" y="4609642"/>
              <a:chExt cx="1761398" cy="1131569"/>
            </a:xfrm>
          </p:grpSpPr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99B14F73-C947-4505-A440-55D5230693C4}"/>
                  </a:ext>
                </a:extLst>
              </p:cNvPr>
              <p:cNvSpPr/>
              <p:nvPr/>
            </p:nvSpPr>
            <p:spPr>
              <a:xfrm>
                <a:off x="7669675" y="5237228"/>
                <a:ext cx="1761389" cy="3291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811CD61E-F1B7-4387-BAE3-84F139F19340}"/>
                  </a:ext>
                </a:extLst>
              </p:cNvPr>
              <p:cNvSpPr/>
              <p:nvPr/>
            </p:nvSpPr>
            <p:spPr>
              <a:xfrm>
                <a:off x="7669683" y="4952009"/>
                <a:ext cx="1761389" cy="14326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C2E6617B-DBD8-4C98-A801-A3CD295BB2FF}"/>
                  </a:ext>
                </a:extLst>
              </p:cNvPr>
              <p:cNvSpPr/>
              <p:nvPr/>
            </p:nvSpPr>
            <p:spPr>
              <a:xfrm>
                <a:off x="7669676" y="4609642"/>
                <a:ext cx="1761389" cy="337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30DAD690-BA4E-4393-A7B6-0247B1441495}"/>
                  </a:ext>
                </a:extLst>
              </p:cNvPr>
              <p:cNvSpPr/>
              <p:nvPr/>
            </p:nvSpPr>
            <p:spPr>
              <a:xfrm>
                <a:off x="7669674" y="5566410"/>
                <a:ext cx="1761389" cy="17480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6CE60126-732B-46A3-AEA7-B94F2DA50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7270"/>
          <a:stretch/>
        </p:blipFill>
        <p:spPr>
          <a:xfrm>
            <a:off x="7669677" y="3869655"/>
            <a:ext cx="1761389" cy="1881144"/>
          </a:xfrm>
          <a:prstGeom prst="rect">
            <a:avLst/>
          </a:prstGeom>
        </p:spPr>
      </p:pic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7F83C2C6-5677-4470-8E0B-C23EDC45E155}"/>
              </a:ext>
            </a:extLst>
          </p:cNvPr>
          <p:cNvGrpSpPr/>
          <p:nvPr/>
        </p:nvGrpSpPr>
        <p:grpSpPr>
          <a:xfrm>
            <a:off x="7669674" y="4609642"/>
            <a:ext cx="1761398" cy="1131569"/>
            <a:chOff x="7669674" y="4609642"/>
            <a:chExt cx="1761398" cy="1131569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B8DE34C3-5EE9-4561-A752-6518BE4150EF}"/>
                </a:ext>
              </a:extLst>
            </p:cNvPr>
            <p:cNvSpPr/>
            <p:nvPr/>
          </p:nvSpPr>
          <p:spPr>
            <a:xfrm>
              <a:off x="7669677" y="5099050"/>
              <a:ext cx="1761389" cy="1432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1CC9DC60-A756-443D-9C61-6A3129507F05}"/>
                </a:ext>
              </a:extLst>
            </p:cNvPr>
            <p:cNvGrpSpPr/>
            <p:nvPr/>
          </p:nvGrpSpPr>
          <p:grpSpPr>
            <a:xfrm>
              <a:off x="7669674" y="4609642"/>
              <a:ext cx="1761398" cy="1131569"/>
              <a:chOff x="7669674" y="4609642"/>
              <a:chExt cx="1761398" cy="1131569"/>
            </a:xfrm>
          </p:grpSpPr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496EA181-51BE-4C55-8F3E-3BBEE5284FEF}"/>
                  </a:ext>
                </a:extLst>
              </p:cNvPr>
              <p:cNvSpPr/>
              <p:nvPr/>
            </p:nvSpPr>
            <p:spPr>
              <a:xfrm>
                <a:off x="7669675" y="5237228"/>
                <a:ext cx="1761389" cy="3291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151DB02E-BAF5-47CC-9744-E1D7185EC28D}"/>
                  </a:ext>
                </a:extLst>
              </p:cNvPr>
              <p:cNvSpPr/>
              <p:nvPr/>
            </p:nvSpPr>
            <p:spPr>
              <a:xfrm>
                <a:off x="7669683" y="4952009"/>
                <a:ext cx="1761389" cy="14326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C28F1353-439D-464A-BA41-967BD5859C85}"/>
                  </a:ext>
                </a:extLst>
              </p:cNvPr>
              <p:cNvSpPr/>
              <p:nvPr/>
            </p:nvSpPr>
            <p:spPr>
              <a:xfrm>
                <a:off x="7669676" y="4609642"/>
                <a:ext cx="1761389" cy="337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97558C7D-7704-4024-AC65-EDC19FFB1E35}"/>
                  </a:ext>
                </a:extLst>
              </p:cNvPr>
              <p:cNvSpPr/>
              <p:nvPr/>
            </p:nvSpPr>
            <p:spPr>
              <a:xfrm>
                <a:off x="7669674" y="5566410"/>
                <a:ext cx="1761389" cy="17480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258AADB-94F7-45AD-9F80-08FB20D45A0B}"/>
              </a:ext>
            </a:extLst>
          </p:cNvPr>
          <p:cNvSpPr txBox="1"/>
          <p:nvPr/>
        </p:nvSpPr>
        <p:spPr>
          <a:xfrm>
            <a:off x="7793288" y="4737088"/>
            <a:ext cx="151415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Capa</a:t>
            </a:r>
            <a:r>
              <a:rPr kumimoji="1" lang="en-US" altLang="ja-JP" sz="2400" dirty="0"/>
              <a:t>:</a:t>
            </a:r>
          </a:p>
          <a:p>
            <a:r>
              <a:rPr kumimoji="1" lang="en-US" altLang="ja-JP" sz="2400" dirty="0"/>
              <a:t>j – w[i-1]</a:t>
            </a:r>
            <a:endParaRPr kumimoji="1" lang="ja-JP" altLang="en-US" sz="2400" dirty="0"/>
          </a:p>
        </p:txBody>
      </p:sp>
      <p:pic>
        <p:nvPicPr>
          <p:cNvPr id="41" name="グラフィックス 40">
            <a:extLst>
              <a:ext uri="{FF2B5EF4-FFF2-40B4-BE49-F238E27FC236}">
                <a16:creationId xmlns:a16="http://schemas.microsoft.com/office/drawing/2014/main" id="{30BD3858-FC39-4D3E-8C12-3641B5DEE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8028" y="181730"/>
            <a:ext cx="1761389" cy="2586461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9A667A04-0A63-405A-807B-E410431E985F}"/>
              </a:ext>
            </a:extLst>
          </p:cNvPr>
          <p:cNvGrpSpPr/>
          <p:nvPr/>
        </p:nvGrpSpPr>
        <p:grpSpPr>
          <a:xfrm>
            <a:off x="2648028" y="887481"/>
            <a:ext cx="1761396" cy="1888122"/>
            <a:chOff x="2648020" y="4552975"/>
            <a:chExt cx="1761396" cy="1888122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C9A4A3E8-83AD-426E-BE35-EA8070D2743F}"/>
                </a:ext>
              </a:extLst>
            </p:cNvPr>
            <p:cNvSpPr/>
            <p:nvPr/>
          </p:nvSpPr>
          <p:spPr>
            <a:xfrm>
              <a:off x="2648027" y="5868620"/>
              <a:ext cx="1761389" cy="5724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8A32171-3B3E-4611-B40F-3A608D48EC51}"/>
                </a:ext>
              </a:extLst>
            </p:cNvPr>
            <p:cNvSpPr/>
            <p:nvPr/>
          </p:nvSpPr>
          <p:spPr>
            <a:xfrm>
              <a:off x="2648026" y="5576904"/>
              <a:ext cx="1761389" cy="291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397C9C00-2986-4251-8588-82725D30CA21}"/>
                </a:ext>
              </a:extLst>
            </p:cNvPr>
            <p:cNvSpPr/>
            <p:nvPr/>
          </p:nvSpPr>
          <p:spPr>
            <a:xfrm>
              <a:off x="2648024" y="4814889"/>
              <a:ext cx="1761389" cy="7642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0F08BCD-45FA-4967-B6C1-A6BDE31BA946}"/>
                </a:ext>
              </a:extLst>
            </p:cNvPr>
            <p:cNvSpPr/>
            <p:nvPr/>
          </p:nvSpPr>
          <p:spPr>
            <a:xfrm>
              <a:off x="2648020" y="4552975"/>
              <a:ext cx="1761389" cy="257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577334-E7D3-4E14-BEEC-EF2869598D8C}"/>
              </a:ext>
            </a:extLst>
          </p:cNvPr>
          <p:cNvSpPr txBox="1"/>
          <p:nvPr/>
        </p:nvSpPr>
        <p:spPr>
          <a:xfrm>
            <a:off x="2991631" y="1919389"/>
            <a:ext cx="118641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Capa:j</a:t>
            </a:r>
            <a:endParaRPr kumimoji="1" lang="ja-JP" altLang="en-US" sz="2800" dirty="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1844A7EA-0FE6-4491-A37C-6068644F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8028" y="3869655"/>
            <a:ext cx="1761389" cy="2586461"/>
          </a:xfrm>
          <a:prstGeom prst="rect">
            <a:avLst/>
          </a:prstGeom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55A363E9-DE85-4F7B-B750-278602967ACA}"/>
              </a:ext>
            </a:extLst>
          </p:cNvPr>
          <p:cNvGrpSpPr/>
          <p:nvPr/>
        </p:nvGrpSpPr>
        <p:grpSpPr>
          <a:xfrm>
            <a:off x="2648028" y="4575406"/>
            <a:ext cx="1761396" cy="1888122"/>
            <a:chOff x="2648020" y="4552975"/>
            <a:chExt cx="1761396" cy="188812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94AF868D-6663-4EF0-9B78-C080173CA876}"/>
                </a:ext>
              </a:extLst>
            </p:cNvPr>
            <p:cNvSpPr/>
            <p:nvPr/>
          </p:nvSpPr>
          <p:spPr>
            <a:xfrm>
              <a:off x="2648027" y="5868620"/>
              <a:ext cx="1761389" cy="5724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353B56A-40C1-4C8F-8F0C-865EDB501D81}"/>
                </a:ext>
              </a:extLst>
            </p:cNvPr>
            <p:cNvSpPr/>
            <p:nvPr/>
          </p:nvSpPr>
          <p:spPr>
            <a:xfrm>
              <a:off x="2648026" y="5576904"/>
              <a:ext cx="1761389" cy="2917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0578E08-E8A2-4F58-BF02-C9395E6DA79F}"/>
                </a:ext>
              </a:extLst>
            </p:cNvPr>
            <p:cNvSpPr/>
            <p:nvPr/>
          </p:nvSpPr>
          <p:spPr>
            <a:xfrm>
              <a:off x="2648024" y="4814889"/>
              <a:ext cx="1761389" cy="7642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9603EEA8-5367-4F45-9D5C-05035FE2B703}"/>
                </a:ext>
              </a:extLst>
            </p:cNvPr>
            <p:cNvSpPr/>
            <p:nvPr/>
          </p:nvSpPr>
          <p:spPr>
            <a:xfrm>
              <a:off x="2648020" y="4552975"/>
              <a:ext cx="1761389" cy="257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2722115-4318-476B-ADBE-53C62B9309E5}"/>
              </a:ext>
            </a:extLst>
          </p:cNvPr>
          <p:cNvSpPr txBox="1"/>
          <p:nvPr/>
        </p:nvSpPr>
        <p:spPr>
          <a:xfrm>
            <a:off x="2991632" y="5607314"/>
            <a:ext cx="118641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Capa:j</a:t>
            </a:r>
            <a:endParaRPr kumimoji="1" lang="ja-JP" altLang="en-US" sz="2800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08828CD3-BDAF-4D85-9D53-6907DDECD76B}"/>
              </a:ext>
            </a:extLst>
          </p:cNvPr>
          <p:cNvSpPr/>
          <p:nvPr/>
        </p:nvSpPr>
        <p:spPr>
          <a:xfrm rot="10800000">
            <a:off x="3295643" y="2793710"/>
            <a:ext cx="466157" cy="9864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F34C8C9-1C7D-4639-8750-52BCA5F5F189}"/>
              </a:ext>
            </a:extLst>
          </p:cNvPr>
          <p:cNvSpPr txBox="1"/>
          <p:nvPr/>
        </p:nvSpPr>
        <p:spPr>
          <a:xfrm>
            <a:off x="4409409" y="1855077"/>
            <a:ext cx="3372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choose value-higher thing</a:t>
            </a:r>
            <a:endParaRPr kumimoji="1" lang="ja-JP" altLang="en-US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95B0F0A-424A-4803-8C41-8BD00DF4DBD6}"/>
              </a:ext>
            </a:extLst>
          </p:cNvPr>
          <p:cNvSpPr txBox="1"/>
          <p:nvPr/>
        </p:nvSpPr>
        <p:spPr>
          <a:xfrm>
            <a:off x="355893" y="401884"/>
            <a:ext cx="2292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Using item 0 to </a:t>
            </a:r>
            <a:r>
              <a:rPr kumimoji="1" lang="en-US" altLang="ja-JP" sz="2400" dirty="0" err="1"/>
              <a:t>i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5486B7-EA28-4DE8-A4F1-18BC607E0509}"/>
              </a:ext>
            </a:extLst>
          </p:cNvPr>
          <p:cNvSpPr txBox="1"/>
          <p:nvPr/>
        </p:nvSpPr>
        <p:spPr>
          <a:xfrm>
            <a:off x="104931" y="3813300"/>
            <a:ext cx="268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Using item 0 to (i-1)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52E1B10-B232-46CE-9E9F-F1C6C0CA9EA0}"/>
              </a:ext>
            </a:extLst>
          </p:cNvPr>
          <p:cNvSpPr txBox="1"/>
          <p:nvPr/>
        </p:nvSpPr>
        <p:spPr>
          <a:xfrm>
            <a:off x="2081751" y="3147370"/>
            <a:ext cx="27975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do nothing</a:t>
            </a:r>
            <a:endParaRPr kumimoji="1" lang="ja-JP" altLang="en-US" sz="24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9C2715C-E2E5-4F2A-9F7A-D8903AABB7B3}"/>
              </a:ext>
            </a:extLst>
          </p:cNvPr>
          <p:cNvCxnSpPr>
            <a:cxnSpLocks/>
          </p:cNvCxnSpPr>
          <p:nvPr/>
        </p:nvCxnSpPr>
        <p:spPr>
          <a:xfrm>
            <a:off x="7671160" y="5744562"/>
            <a:ext cx="17599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53613CF-3306-4F75-95DC-B83981358FE4}"/>
              </a:ext>
            </a:extLst>
          </p:cNvPr>
          <p:cNvSpPr/>
          <p:nvPr/>
        </p:nvSpPr>
        <p:spPr>
          <a:xfrm>
            <a:off x="7669676" y="2088428"/>
            <a:ext cx="1761389" cy="6511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item (i-1)</a:t>
            </a:r>
            <a:endParaRPr kumimoji="1" lang="ja-JP" altLang="en-US" sz="3200" dirty="0"/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901D6CF6-7D45-44A6-92CC-EC39A871F193}"/>
              </a:ext>
            </a:extLst>
          </p:cNvPr>
          <p:cNvSpPr/>
          <p:nvPr/>
        </p:nvSpPr>
        <p:spPr>
          <a:xfrm rot="10800000">
            <a:off x="8317291" y="2791333"/>
            <a:ext cx="466157" cy="9864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2EEEEF-5A8F-40A8-A626-81BDDA9CB551}"/>
              </a:ext>
            </a:extLst>
          </p:cNvPr>
          <p:cNvSpPr txBox="1"/>
          <p:nvPr/>
        </p:nvSpPr>
        <p:spPr>
          <a:xfrm>
            <a:off x="7491187" y="3187063"/>
            <a:ext cx="21183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/>
              <a:t>add item </a:t>
            </a:r>
            <a:r>
              <a:rPr kumimoji="1" lang="en-US" altLang="ja-JP" sz="2400"/>
              <a:t>(i-1)</a:t>
            </a:r>
            <a:endParaRPr kumimoji="1" lang="ja-JP" alt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571D502-18B6-4F14-A541-E0F778CE9EDE}"/>
              </a:ext>
            </a:extLst>
          </p:cNvPr>
          <p:cNvSpPr txBox="1"/>
          <p:nvPr/>
        </p:nvSpPr>
        <p:spPr>
          <a:xfrm>
            <a:off x="4232146" y="406529"/>
            <a:ext cx="378112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/>
              <a:t>Maximum knapsack’s value</a:t>
            </a:r>
          </a:p>
          <a:p>
            <a:r>
              <a:rPr kumimoji="1" lang="en-US" altLang="ja-JP" sz="2400" dirty="0"/>
              <a:t>whose capacity is j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A13FC1-32EA-47AF-A7D1-05E2F7D74AA9}"/>
              </a:ext>
            </a:extLst>
          </p:cNvPr>
          <p:cNvSpPr txBox="1"/>
          <p:nvPr/>
        </p:nvSpPr>
        <p:spPr>
          <a:xfrm>
            <a:off x="8013279" y="1479449"/>
            <a:ext cx="129416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Capa:j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397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117</Words>
  <Application>Microsoft Office PowerPoint</Application>
  <PresentationFormat>ワイド画面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r.yamamoto.032</dc:creator>
  <cp:lastModifiedBy>r.yamamoto.032</cp:lastModifiedBy>
  <cp:revision>12</cp:revision>
  <dcterms:created xsi:type="dcterms:W3CDTF">2019-05-11T03:44:00Z</dcterms:created>
  <dcterms:modified xsi:type="dcterms:W3CDTF">2019-05-11T11:50:22Z</dcterms:modified>
</cp:coreProperties>
</file>