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05" r:id="rId4"/>
    <p:sldId id="312" r:id="rId5"/>
    <p:sldId id="313" r:id="rId6"/>
    <p:sldId id="356" r:id="rId7"/>
    <p:sldId id="257" r:id="rId8"/>
    <p:sldId id="290" r:id="rId9"/>
    <p:sldId id="328" r:id="rId10"/>
    <p:sldId id="35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6D2A3-9AAD-4322-A9EA-E3461884B5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04F880-F5A0-4B17-9CFA-DEA6A0881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7311A1-7E52-41D5-BFFD-CB7807194066}"/>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60D0660E-D066-48F3-AF23-B8BE01B75C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EB35D2-6294-4940-A432-57C90AFA89CB}"/>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259287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4B71D-3838-4146-BFC8-5531951977C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484229F-66B3-4612-A3A5-AC685FFEFA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E39629-627A-45AE-ACFE-B95857E547E9}"/>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8F933DC7-E5B8-4546-B5CF-12AFFED506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037A44-D8E9-4995-8286-9843BAB9F9EE}"/>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39614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F13E90-EE24-4EE0-A959-89A52A4647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F18C85-E35F-461E-8E1C-0CC1307522A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1304E5-2AB7-4FC2-9646-A74A91628D24}"/>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D0A26F11-EB78-4C08-B7A0-87CE35F4A9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9ECFF4-553B-4F3C-A314-2A4D8DF07666}"/>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414677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B1475-6C6D-46EA-836D-B2DA9B11AA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A0FE83-D721-4C42-9C30-597AF11084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49E30E-7207-47E3-9704-3F067FE380B8}"/>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1F8B2FCC-E99C-40F7-9960-5766174FFE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959A4E-759C-4759-931C-3F191B7DE641}"/>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13361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AA043-DA92-4E1A-A9D5-90CC4C1F83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285631-B6CC-4351-A522-2F360BF0A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96D74AE-49D3-4356-8B2A-B05C5C6624DB}"/>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D338E65A-9551-4476-91A9-CA4C72F6E0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95CA50-AB5A-46BB-8506-B191D30EA03B}"/>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93156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96D0D-D8E4-4578-AF49-16BE4153D9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096D8-3867-45DB-BF38-0AF1ACDF34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629BD0-E4B0-4D11-A757-6CAB61831B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E024973-3DC7-4C62-80F6-1BD39349CAB3}"/>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8547C8F9-2FEA-4FEB-B5ED-88A2369177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4659CF-C700-46C0-BE30-A5606A7B4E49}"/>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286750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102D2-4303-46CC-B6D9-36579A4B82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F6F115-7344-4222-95FA-F19A73AEC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FAFA2A-ACB8-4A57-92AE-BFED67D26C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29199A3-E29A-4938-9009-F0DB464D2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C33CA5-89EF-4E6D-92C7-AB5DB7C5804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DD3EBD-2B6B-4E9B-B9B8-93EBC70E8F2F}"/>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8" name="フッター プレースホルダー 7">
            <a:extLst>
              <a:ext uri="{FF2B5EF4-FFF2-40B4-BE49-F238E27FC236}">
                <a16:creationId xmlns:a16="http://schemas.microsoft.com/office/drawing/2014/main" id="{BE050053-F79A-41FA-9877-9DFD8BC168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315D7C-FCD7-456E-AC7A-2D51886618F2}"/>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52924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ADD72B-0D5B-4628-8C91-476FD4AC45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29AF59-A101-4F5D-B3B1-2AD5F481858F}"/>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4" name="フッター プレースホルダー 3">
            <a:extLst>
              <a:ext uri="{FF2B5EF4-FFF2-40B4-BE49-F238E27FC236}">
                <a16:creationId xmlns:a16="http://schemas.microsoft.com/office/drawing/2014/main" id="{423F3A6C-F0CA-4FCC-BAC8-1E151ECE91E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4A386-4517-4CA7-AD00-F2CF2D4EE0FA}"/>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428642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950982-48D2-409B-9E88-3E420C0BD2C3}"/>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3" name="フッター プレースホルダー 2">
            <a:extLst>
              <a:ext uri="{FF2B5EF4-FFF2-40B4-BE49-F238E27FC236}">
                <a16:creationId xmlns:a16="http://schemas.microsoft.com/office/drawing/2014/main" id="{6E0B129C-B612-4FCA-B467-45899CBB0A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857492-732E-4488-82FD-0A1DBBFD78C2}"/>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155967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06468-8543-40AF-9A6B-09D9D9C422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7204AE-0F38-4729-99FB-6A9CBF963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9C93B76-10BA-4141-96AD-49DC6AFC6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D51987-3DA0-4396-B49C-AA284EAE6806}"/>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00608C20-2B51-481B-AB70-526E930C12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D11EF7-F40F-4E47-959B-EEA0C2AC9975}"/>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30629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1AD40-C163-45BD-9BB1-8D4DB846FC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7077516-DA82-44B5-A43D-9596B1488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35CA32-8316-4B19-B3A2-869920D0A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25B61F-780B-48D4-9113-F5B726A96423}"/>
              </a:ext>
            </a:extLst>
          </p:cNvPr>
          <p:cNvSpPr>
            <a:spLocks noGrp="1"/>
          </p:cNvSpPr>
          <p:nvPr>
            <p:ph type="dt" sz="half" idx="10"/>
          </p:nvPr>
        </p:nvSpPr>
        <p:spPr/>
        <p:txBody>
          <a:bodyPr/>
          <a:lstStyle/>
          <a:p>
            <a:fld id="{1D036F9D-8CD8-4F83-9D00-D328CEDA0687}" type="datetimeFigureOut">
              <a:rPr kumimoji="1" lang="ja-JP" altLang="en-US" smtClean="0"/>
              <a:t>2018/7/10</a:t>
            </a:fld>
            <a:endParaRPr kumimoji="1" lang="ja-JP" altLang="en-US"/>
          </a:p>
        </p:txBody>
      </p:sp>
      <p:sp>
        <p:nvSpPr>
          <p:cNvPr id="6" name="フッター プレースホルダー 5">
            <a:extLst>
              <a:ext uri="{FF2B5EF4-FFF2-40B4-BE49-F238E27FC236}">
                <a16:creationId xmlns:a16="http://schemas.microsoft.com/office/drawing/2014/main" id="{DDDFF731-DCC1-475E-9DBF-D07572ED89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2498AF-68E9-400E-B123-3EF662D9C86C}"/>
              </a:ext>
            </a:extLst>
          </p:cNvPr>
          <p:cNvSpPr>
            <a:spLocks noGrp="1"/>
          </p:cNvSpPr>
          <p:nvPr>
            <p:ph type="sldNum" sz="quarter" idx="12"/>
          </p:nvPr>
        </p:nvSpPr>
        <p:spPr/>
        <p:txBody>
          <a:body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134375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5461804-EBCC-49E2-A774-6A21A6E93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1CF972-39A8-417E-8F7D-873C1F0E7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5ACF00-43EC-46D0-8CB3-A583DC1A22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6F9D-8CD8-4F83-9D00-D328CEDA0687}" type="datetimeFigureOut">
              <a:rPr kumimoji="1" lang="ja-JP" altLang="en-US" smtClean="0"/>
              <a:t>2018/7/10</a:t>
            </a:fld>
            <a:endParaRPr kumimoji="1" lang="ja-JP" altLang="en-US"/>
          </a:p>
        </p:txBody>
      </p:sp>
      <p:sp>
        <p:nvSpPr>
          <p:cNvPr id="5" name="フッター プレースホルダー 4">
            <a:extLst>
              <a:ext uri="{FF2B5EF4-FFF2-40B4-BE49-F238E27FC236}">
                <a16:creationId xmlns:a16="http://schemas.microsoft.com/office/drawing/2014/main" id="{6C400FE8-24A2-45DD-BFB3-A4640A2AC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D3930D-5FDA-4D4A-9AA3-E52235AEF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A7FDF-ADA9-49EC-8397-37664A2D5EE2}" type="slidenum">
              <a:rPr kumimoji="1" lang="ja-JP" altLang="en-US" smtClean="0"/>
              <a:t>‹#›</a:t>
            </a:fld>
            <a:endParaRPr kumimoji="1" lang="ja-JP" altLang="en-US"/>
          </a:p>
        </p:txBody>
      </p:sp>
    </p:spTree>
    <p:extLst>
      <p:ext uri="{BB962C8B-B14F-4D97-AF65-F5344CB8AC3E}">
        <p14:creationId xmlns:p14="http://schemas.microsoft.com/office/powerpoint/2010/main" val="409287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0A7C64-8F96-429F-9888-8102ACB0C9EF}"/>
              </a:ext>
            </a:extLst>
          </p:cNvPr>
          <p:cNvSpPr>
            <a:spLocks noGrp="1"/>
          </p:cNvSpPr>
          <p:nvPr>
            <p:ph type="ctrTitle"/>
          </p:nvPr>
        </p:nvSpPr>
        <p:spPr/>
        <p:txBody>
          <a:bodyPr/>
          <a:lstStyle/>
          <a:p>
            <a:r>
              <a:rPr kumimoji="1" lang="ja-JP" altLang="en-US" dirty="0"/>
              <a:t>演習問題まとめ</a:t>
            </a:r>
          </a:p>
        </p:txBody>
      </p:sp>
      <p:sp>
        <p:nvSpPr>
          <p:cNvPr id="3" name="字幕 2">
            <a:extLst>
              <a:ext uri="{FF2B5EF4-FFF2-40B4-BE49-F238E27FC236}">
                <a16:creationId xmlns:a16="http://schemas.microsoft.com/office/drawing/2014/main" id="{CB1E2CEB-74D8-48C5-ACD8-27E874269A4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8329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B3A57-3BE0-4D2F-B8CD-56E3450528BF}"/>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kumimoji="1" lang="en-US" altLang="ja-JP" dirty="0"/>
              <a:t>9</a:t>
            </a:r>
            <a:r>
              <a:rPr kumimoji="1" lang="ja-JP" altLang="en-US" dirty="0"/>
              <a:t>回</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B37A06F-0AE5-4FDA-A371-27DD88CCFB7E}"/>
                  </a:ext>
                </a:extLst>
              </p:cNvPr>
              <p:cNvSpPr>
                <a:spLocks noGrp="1"/>
              </p:cNvSpPr>
              <p:nvPr>
                <p:ph idx="1"/>
              </p:nvPr>
            </p:nvSpPr>
            <p:spPr>
              <a:xfrm>
                <a:off x="838200" y="1825625"/>
                <a:ext cx="4544961" cy="4351338"/>
              </a:xfrm>
            </p:spPr>
            <p:txBody>
              <a:bodyPr>
                <a:normAutofit lnSpcReduction="10000"/>
              </a:bodyPr>
              <a:lstStyle/>
              <a:p>
                <a:pPr marL="0" indent="0">
                  <a:buNone/>
                </a:pPr>
                <a:r>
                  <a:rPr kumimoji="1" lang="ja-JP" altLang="en-US" dirty="0"/>
                  <a:t>次のグラフを</a:t>
                </a:r>
                <a:r>
                  <a:rPr kumimoji="1" lang="en-US" altLang="ja-JP" dirty="0"/>
                  <a:t>Excel</a:t>
                </a:r>
                <a:r>
                  <a:rPr kumimoji="1" lang="ja-JP" altLang="en-US" dirty="0" err="1"/>
                  <a:t>で描</a:t>
                </a:r>
                <a:r>
                  <a:rPr kumimoji="1" lang="ja-JP" altLang="en-US" dirty="0"/>
                  <a:t>画してください</a:t>
                </a:r>
                <a:endParaRPr kumimoji="1"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sz="3200" i="1" dirty="0" smtClean="0">
                          <a:latin typeface="Cambria Math" panose="02040503050406030204" pitchFamily="18" charset="0"/>
                        </a:rPr>
                        <m:t>𝑆</m:t>
                      </m:r>
                      <m:r>
                        <a:rPr lang="en-US" altLang="ja-JP" sz="3200" i="1" dirty="0" smtClean="0">
                          <a:latin typeface="Cambria Math" panose="02040503050406030204" pitchFamily="18" charset="0"/>
                        </a:rPr>
                        <m:t>(</m:t>
                      </m:r>
                      <m:r>
                        <a:rPr lang="en-US" altLang="ja-JP" sz="3200" b="0" i="1" dirty="0" smtClean="0">
                          <a:latin typeface="Cambria Math" panose="02040503050406030204" pitchFamily="18" charset="0"/>
                        </a:rPr>
                        <m:t>𝑥</m:t>
                      </m:r>
                      <m:r>
                        <a:rPr lang="en-US" altLang="ja-JP" sz="3200" i="1" dirty="0" smtClean="0">
                          <a:latin typeface="Cambria Math" panose="02040503050406030204" pitchFamily="18" charset="0"/>
                        </a:rPr>
                        <m:t>) :=</m:t>
                      </m:r>
                      <m:r>
                        <a:rPr lang="en-US" altLang="ja-JP" sz="3200" b="0" i="1" dirty="0" smtClean="0">
                          <a:latin typeface="Cambria Math" panose="02040503050406030204" pitchFamily="18" charset="0"/>
                        </a:rPr>
                        <m:t>𝑥</m:t>
                      </m:r>
                      <m:r>
                        <a:rPr lang="ja-JP" altLang="en-US" sz="3200" i="1" dirty="0" smtClean="0">
                          <a:latin typeface="Cambria Math" panose="02040503050406030204" pitchFamily="18" charset="0"/>
                        </a:rPr>
                        <m:t>の各桁の和</m:t>
                      </m:r>
                    </m:oMath>
                  </m:oMathPara>
                </a14:m>
                <a:endParaRPr lang="en-US" altLang="ja-JP" sz="3200" dirty="0"/>
              </a:p>
              <a:p>
                <a:pPr marL="0" indent="0">
                  <a:buNone/>
                </a:pPr>
                <a:r>
                  <a:rPr lang="ja-JP" altLang="en-US" dirty="0"/>
                  <a:t>としたとき、</a:t>
                </a:r>
                <a:endParaRPr lang="en-US" altLang="ja-JP" dirty="0"/>
              </a:p>
              <a:p>
                <a:pPr marL="457200" lvl="1" indent="0">
                  <a:buNone/>
                </a:pPr>
                <a14:m>
                  <m:oMathPara xmlns:m="http://schemas.openxmlformats.org/officeDocument/2006/math">
                    <m:oMathParaPr>
                      <m:jc m:val="left"/>
                    </m:oMathParaPr>
                    <m:oMath xmlns:m="http://schemas.openxmlformats.org/officeDocument/2006/math">
                      <m:r>
                        <a:rPr lang="en-US" altLang="ja-JP" sz="3200" i="1" dirty="0" smtClean="0">
                          <a:latin typeface="Cambria Math" panose="02040503050406030204" pitchFamily="18" charset="0"/>
                        </a:rPr>
                        <m:t>𝑦</m:t>
                      </m:r>
                      <m:r>
                        <a:rPr lang="en-US" altLang="ja-JP" sz="3200" i="1" dirty="0">
                          <a:latin typeface="Cambria Math" panose="02040503050406030204" pitchFamily="18" charset="0"/>
                        </a:rPr>
                        <m:t> </m:t>
                      </m:r>
                      <m:r>
                        <a:rPr lang="en-US" altLang="ja-JP" sz="3200" i="1" dirty="0" smtClean="0">
                          <a:latin typeface="Cambria Math" panose="02040503050406030204" pitchFamily="18" charset="0"/>
                        </a:rPr>
                        <m:t>=</m:t>
                      </m:r>
                      <m:r>
                        <a:rPr lang="en-US" altLang="ja-JP" sz="3200" i="1" dirty="0">
                          <a:latin typeface="Cambria Math" panose="02040503050406030204" pitchFamily="18" charset="0"/>
                        </a:rPr>
                        <m:t> </m:t>
                      </m:r>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𝑥</m:t>
                          </m:r>
                        </m:num>
                        <m:den>
                          <m:r>
                            <a:rPr lang="en-US" altLang="ja-JP" sz="3200" i="1" dirty="0">
                              <a:latin typeface="Cambria Math" panose="02040503050406030204" pitchFamily="18" charset="0"/>
                            </a:rPr>
                            <m:t>𝑆</m:t>
                          </m:r>
                          <m:r>
                            <a:rPr lang="en-US" altLang="ja-JP" sz="3200" i="1" dirty="0">
                              <a:latin typeface="Cambria Math" panose="02040503050406030204" pitchFamily="18" charset="0"/>
                            </a:rPr>
                            <m:t>(</m:t>
                          </m:r>
                          <m:r>
                            <a:rPr lang="en-US" altLang="ja-JP" sz="3200" i="1" dirty="0">
                              <a:latin typeface="Cambria Math" panose="02040503050406030204" pitchFamily="18" charset="0"/>
                            </a:rPr>
                            <m:t>𝑥</m:t>
                          </m:r>
                          <m:r>
                            <a:rPr lang="en-US" altLang="ja-JP" sz="3200" i="1" dirty="0">
                              <a:latin typeface="Cambria Math" panose="02040503050406030204" pitchFamily="18" charset="0"/>
                            </a:rPr>
                            <m:t>)</m:t>
                          </m:r>
                        </m:den>
                      </m:f>
                    </m:oMath>
                  </m:oMathPara>
                </a14:m>
                <a:endParaRPr lang="en-US" altLang="ja-JP" sz="3200" b="0" dirty="0"/>
              </a:p>
              <a:p>
                <a:pPr marL="0" indent="0">
                  <a:buNone/>
                </a:pPr>
                <a:r>
                  <a:rPr lang="ja-JP" altLang="en-US" dirty="0"/>
                  <a:t>ただし</a:t>
                </a:r>
                <a:r>
                  <a:rPr lang="en-US" altLang="ja-JP" dirty="0"/>
                  <a:t>x</a:t>
                </a:r>
                <a:r>
                  <a:rPr lang="ja-JP" altLang="en-US" dirty="0"/>
                  <a:t>は自然数で、</a:t>
                </a:r>
                <a:br>
                  <a:rPr lang="en-US" altLang="ja-JP" b="0" i="1"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rPr>
                        <m:t>𝑥</m:t>
                      </m:r>
                      <m:r>
                        <a:rPr lang="en-US" altLang="ja-JP" b="0" i="1" smtClean="0">
                          <a:latin typeface="Cambria Math" panose="02040503050406030204" pitchFamily="18" charset="0"/>
                        </a:rPr>
                        <m:t>≤999</m:t>
                      </m:r>
                      <m:r>
                        <a:rPr lang="ja-JP" altLang="en-US" i="1">
                          <a:latin typeface="Cambria Math" panose="02040503050406030204" pitchFamily="18" charset="0"/>
                        </a:rPr>
                        <m:t>とする。</m:t>
                      </m:r>
                    </m:oMath>
                  </m:oMathPara>
                </a14:m>
                <a:endParaRPr lang="en-US" altLang="ja-JP" b="0" dirty="0"/>
              </a:p>
              <a:p>
                <a:pPr marL="0" indent="0">
                  <a:buNone/>
                </a:pPr>
                <a:r>
                  <a:rPr lang="en-US" altLang="ja-JP" dirty="0"/>
                  <a:t>(</a:t>
                </a:r>
                <a:r>
                  <a:rPr lang="ja-JP" altLang="en-US" dirty="0"/>
                  <a:t>グラフ描画の際、</a:t>
                </a:r>
                <a:r>
                  <a:rPr lang="en-US" altLang="ja-JP" dirty="0"/>
                  <a:t>x</a:t>
                </a:r>
                <a:r>
                  <a:rPr lang="ja-JP" altLang="en-US" dirty="0"/>
                  <a:t>が</a:t>
                </a:r>
                <a:r>
                  <a:rPr lang="en-US" altLang="ja-JP" dirty="0"/>
                  <a:t>1</a:t>
                </a:r>
                <a:r>
                  <a:rPr lang="ja-JP" altLang="en-US" dirty="0"/>
                  <a:t>から始まることに注意</a:t>
                </a:r>
                <a:r>
                  <a:rPr lang="en-US" altLang="ja-JP" dirty="0"/>
                  <a:t>)</a:t>
                </a:r>
                <a:endParaRPr lang="en-US" altLang="ja-JP" b="0" dirty="0"/>
              </a:p>
            </p:txBody>
          </p:sp>
        </mc:Choice>
        <mc:Fallback xmlns="">
          <p:sp>
            <p:nvSpPr>
              <p:cNvPr id="3" name="コンテンツ プレースホルダー 2">
                <a:extLst>
                  <a:ext uri="{FF2B5EF4-FFF2-40B4-BE49-F238E27FC236}">
                    <a16:creationId xmlns:a16="http://schemas.microsoft.com/office/drawing/2014/main" id="{6B37A06F-0AE5-4FDA-A371-27DD88CCFB7E}"/>
                  </a:ext>
                </a:extLst>
              </p:cNvPr>
              <p:cNvSpPr>
                <a:spLocks noGrp="1" noRot="1" noChangeAspect="1" noMove="1" noResize="1" noEditPoints="1" noAdjustHandles="1" noChangeArrowheads="1" noChangeShapeType="1" noTextEdit="1"/>
              </p:cNvSpPr>
              <p:nvPr>
                <p:ph idx="1"/>
              </p:nvPr>
            </p:nvSpPr>
            <p:spPr>
              <a:xfrm>
                <a:off x="838200" y="1825625"/>
                <a:ext cx="4544961" cy="4351338"/>
              </a:xfrm>
              <a:blipFill>
                <a:blip r:embed="rId2"/>
                <a:stretch>
                  <a:fillRect l="-2819" t="-2941"/>
                </a:stretch>
              </a:blipFill>
            </p:spPr>
            <p:txBody>
              <a:bodyPr/>
              <a:lstStyle/>
              <a:p>
                <a:r>
                  <a:rPr lang="ja-JP" altLang="en-US">
                    <a:noFill/>
                  </a:rPr>
                  <a:t> </a:t>
                </a:r>
              </a:p>
            </p:txBody>
          </p:sp>
        </mc:Fallback>
      </mc:AlternateContent>
      <p:sp>
        <p:nvSpPr>
          <p:cNvPr id="4" name="コンテンツ プレースホルダー 2">
            <a:extLst>
              <a:ext uri="{FF2B5EF4-FFF2-40B4-BE49-F238E27FC236}">
                <a16:creationId xmlns:a16="http://schemas.microsoft.com/office/drawing/2014/main" id="{6F84B55E-5515-4443-A17D-5C5FD7FB85E9}"/>
              </a:ext>
            </a:extLst>
          </p:cNvPr>
          <p:cNvSpPr txBox="1">
            <a:spLocks/>
          </p:cNvSpPr>
          <p:nvPr/>
        </p:nvSpPr>
        <p:spPr>
          <a:xfrm>
            <a:off x="5383161" y="1142999"/>
            <a:ext cx="6061587" cy="5033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括弧のみの列</a:t>
            </a:r>
            <a:r>
              <a:rPr lang="en-US" altLang="ja-JP" sz="2400" dirty="0"/>
              <a:t>S</a:t>
            </a:r>
            <a:r>
              <a:rPr lang="ja-JP" altLang="en-US" sz="2400" dirty="0"/>
              <a:t>と自然数</a:t>
            </a:r>
            <a:r>
              <a:rPr lang="en-US" altLang="ja-JP" sz="2400" dirty="0"/>
              <a:t>n</a:t>
            </a:r>
            <a:r>
              <a:rPr lang="ja-JP" altLang="en-US" sz="2400" dirty="0"/>
              <a:t>が入力される。</a:t>
            </a:r>
            <a:endParaRPr lang="en-US" altLang="ja-JP" sz="2400" dirty="0"/>
          </a:p>
          <a:p>
            <a:pPr marL="0" indent="0">
              <a:buFont typeface="Arial" panose="020B0604020202020204" pitchFamily="34" charset="0"/>
              <a:buNone/>
            </a:pPr>
            <a:r>
              <a:rPr lang="ja-JP" altLang="en-US" sz="2400" dirty="0"/>
              <a:t>ただし、</a:t>
            </a:r>
            <a:r>
              <a:rPr lang="en-US" altLang="ja-JP" sz="2400" dirty="0"/>
              <a:t>1</a:t>
            </a:r>
            <a:r>
              <a:rPr lang="ja-JP" altLang="en-US" sz="2400" dirty="0"/>
              <a:t>≦</a:t>
            </a:r>
            <a:r>
              <a:rPr lang="en-US" altLang="ja-JP" sz="2400" dirty="0"/>
              <a:t>|S|</a:t>
            </a:r>
            <a:r>
              <a:rPr lang="ja-JP" altLang="en-US" sz="2400" dirty="0"/>
              <a:t>≦</a:t>
            </a:r>
            <a:r>
              <a:rPr lang="en-US" altLang="ja-JP" sz="2400" dirty="0"/>
              <a:t>100,</a:t>
            </a:r>
            <a:r>
              <a:rPr lang="ja-JP" altLang="en-US" sz="2400" dirty="0"/>
              <a:t> </a:t>
            </a:r>
            <a:r>
              <a:rPr lang="en-US" altLang="ja-JP" sz="2400" dirty="0"/>
              <a:t>1</a:t>
            </a:r>
            <a:r>
              <a:rPr lang="ja-JP" altLang="en-US" sz="2400" dirty="0"/>
              <a:t>≦</a:t>
            </a:r>
            <a:r>
              <a:rPr lang="en-US" altLang="ja-JP" sz="2400" dirty="0"/>
              <a:t>n</a:t>
            </a:r>
            <a:r>
              <a:rPr lang="ja-JP" altLang="en-US" sz="2400" dirty="0"/>
              <a:t>≦</a:t>
            </a:r>
            <a:r>
              <a:rPr lang="en-US" altLang="ja-JP" sz="2400" dirty="0"/>
              <a:t>100</a:t>
            </a:r>
            <a:r>
              <a:rPr lang="ja-JP" altLang="en-US" sz="2400" dirty="0"/>
              <a:t>である。</a:t>
            </a:r>
            <a:endParaRPr lang="en-US" altLang="ja-JP" sz="2400" dirty="0"/>
          </a:p>
          <a:p>
            <a:pPr marL="0" indent="0">
              <a:buFont typeface="Arial" panose="020B0604020202020204" pitchFamily="34" charset="0"/>
              <a:buNone/>
            </a:pPr>
            <a:r>
              <a:rPr lang="ja-JP" altLang="en-US" sz="2400" dirty="0"/>
              <a:t>先頭から</a:t>
            </a:r>
            <a:r>
              <a:rPr lang="en-US" altLang="ja-JP" sz="2400" dirty="0"/>
              <a:t>n</a:t>
            </a:r>
            <a:r>
              <a:rPr lang="ja-JP" altLang="en-US" sz="2400" dirty="0"/>
              <a:t>番目の括弧に対応した括弧が、先頭から何番目にあるのかを出力せよ。</a:t>
            </a:r>
            <a:endParaRPr lang="en-US" altLang="ja-JP" sz="2400" dirty="0"/>
          </a:p>
          <a:p>
            <a:pPr marL="0" indent="0">
              <a:buFont typeface="Arial" panose="020B0604020202020204" pitchFamily="34" charset="0"/>
              <a:buNone/>
            </a:pPr>
            <a:r>
              <a:rPr lang="ja-JP" altLang="en-US" sz="2400" dirty="0"/>
              <a:t>全ての括弧に対して、それに対応する括弧が存在することを仮定してよい。</a:t>
            </a:r>
            <a:endParaRPr lang="en-US" altLang="ja-JP" sz="2400" dirty="0"/>
          </a:p>
          <a:p>
            <a:pPr marL="0" indent="0">
              <a:buFont typeface="Arial" panose="020B0604020202020204" pitchFamily="34" charset="0"/>
              <a:buNone/>
            </a:pPr>
            <a:endParaRPr lang="en-US" altLang="ja-JP" sz="2400" dirty="0"/>
          </a:p>
        </p:txBody>
      </p:sp>
      <p:graphicFrame>
        <p:nvGraphicFramePr>
          <p:cNvPr id="5" name="表 4">
            <a:extLst>
              <a:ext uri="{FF2B5EF4-FFF2-40B4-BE49-F238E27FC236}">
                <a16:creationId xmlns:a16="http://schemas.microsoft.com/office/drawing/2014/main" id="{DE8A9313-82B2-488D-B7F3-70802029DF33}"/>
              </a:ext>
            </a:extLst>
          </p:cNvPr>
          <p:cNvGraphicFramePr>
            <a:graphicFrameLocks noGrp="1"/>
          </p:cNvGraphicFramePr>
          <p:nvPr/>
        </p:nvGraphicFramePr>
        <p:xfrm>
          <a:off x="5727084" y="3912804"/>
          <a:ext cx="4965498" cy="1066800"/>
        </p:xfrm>
        <a:graphic>
          <a:graphicData uri="http://schemas.openxmlformats.org/drawingml/2006/table">
            <a:tbl>
              <a:tblPr firstRow="1" bandRow="1">
                <a:tableStyleId>{073A0DAA-6AF3-43AB-8588-CEC1D06C72B9}</a:tableStyleId>
              </a:tblPr>
              <a:tblGrid>
                <a:gridCol w="4965498">
                  <a:extLst>
                    <a:ext uri="{9D8B030D-6E8A-4147-A177-3AD203B41FA5}">
                      <a16:colId xmlns:a16="http://schemas.microsoft.com/office/drawing/2014/main" val="3585457392"/>
                    </a:ext>
                  </a:extLst>
                </a:gridCol>
              </a:tblGrid>
              <a:tr h="637186">
                <a:tc>
                  <a:txBody>
                    <a:bodyPr/>
                    <a:lstStyle/>
                    <a:p>
                      <a:r>
                        <a:rPr kumimoji="1" lang="en-US" altLang="ja-JP" sz="3200" b="1" dirty="0">
                          <a:latin typeface="ＭＳ ゴシック" panose="020B0609070205080204" pitchFamily="49" charset="-128"/>
                          <a:ea typeface="ＭＳ ゴシック" panose="020B0609070205080204" pitchFamily="49" charset="-128"/>
                        </a:rPr>
                        <a:t>((()()(())))  2 (</a:t>
                      </a:r>
                      <a:r>
                        <a:rPr kumimoji="1" lang="ja-JP" altLang="en-US" sz="3200" b="1" dirty="0">
                          <a:latin typeface="ＭＳ ゴシック" panose="020B0609070205080204" pitchFamily="49" charset="-128"/>
                          <a:ea typeface="ＭＳ ゴシック" panose="020B0609070205080204" pitchFamily="49" charset="-128"/>
                        </a:rPr>
                        <a:t>入力</a:t>
                      </a:r>
                      <a:r>
                        <a:rPr kumimoji="1" lang="en-US" altLang="ja-JP" sz="3200" b="1" dirty="0">
                          <a:latin typeface="ＭＳ ゴシック" panose="020B0609070205080204" pitchFamily="49" charset="-128"/>
                          <a:ea typeface="ＭＳ ゴシック" panose="020B0609070205080204" pitchFamily="49" charset="-128"/>
                        </a:rPr>
                        <a:t>)</a:t>
                      </a:r>
                    </a:p>
                    <a:p>
                      <a:r>
                        <a:rPr kumimoji="1" lang="en-US" altLang="ja-JP" sz="3200" b="1" dirty="0">
                          <a:latin typeface="ＭＳ ゴシック" panose="020B0609070205080204" pitchFamily="49" charset="-128"/>
                          <a:ea typeface="ＭＳ ゴシック" panose="020B0609070205080204" pitchFamily="49" charset="-128"/>
                        </a:rPr>
                        <a:t>11</a:t>
                      </a:r>
                      <a:endParaRPr kumimoji="1" lang="ja-JP" altLang="en-US" sz="32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74130790"/>
                  </a:ext>
                </a:extLst>
              </a:tr>
            </a:tbl>
          </a:graphicData>
        </a:graphic>
      </p:graphicFrame>
      <p:graphicFrame>
        <p:nvGraphicFramePr>
          <p:cNvPr id="6" name="表 5">
            <a:extLst>
              <a:ext uri="{FF2B5EF4-FFF2-40B4-BE49-F238E27FC236}">
                <a16:creationId xmlns:a16="http://schemas.microsoft.com/office/drawing/2014/main" id="{33B7E356-223B-4A49-9149-EA836C45B83D}"/>
              </a:ext>
            </a:extLst>
          </p:cNvPr>
          <p:cNvGraphicFramePr>
            <a:graphicFrameLocks noGrp="1"/>
          </p:cNvGraphicFramePr>
          <p:nvPr/>
        </p:nvGraphicFramePr>
        <p:xfrm>
          <a:off x="5727082" y="5370437"/>
          <a:ext cx="4965498" cy="1066800"/>
        </p:xfrm>
        <a:graphic>
          <a:graphicData uri="http://schemas.openxmlformats.org/drawingml/2006/table">
            <a:tbl>
              <a:tblPr firstRow="1" bandRow="1">
                <a:tableStyleId>{073A0DAA-6AF3-43AB-8588-CEC1D06C72B9}</a:tableStyleId>
              </a:tblPr>
              <a:tblGrid>
                <a:gridCol w="4965498">
                  <a:extLst>
                    <a:ext uri="{9D8B030D-6E8A-4147-A177-3AD203B41FA5}">
                      <a16:colId xmlns:a16="http://schemas.microsoft.com/office/drawing/2014/main" val="3585457392"/>
                    </a:ext>
                  </a:extLst>
                </a:gridCol>
              </a:tblGrid>
              <a:tr h="637186">
                <a:tc>
                  <a:txBody>
                    <a:bodyPr/>
                    <a:lstStyle/>
                    <a:p>
                      <a:r>
                        <a:rPr kumimoji="1" lang="en-US" altLang="ja-JP" sz="3200" b="1" dirty="0">
                          <a:latin typeface="ＭＳ ゴシック" panose="020B0609070205080204" pitchFamily="49" charset="-128"/>
                          <a:ea typeface="ＭＳ ゴシック" panose="020B0609070205080204" pitchFamily="49" charset="-128"/>
                        </a:rPr>
                        <a:t>((()()(())))  11 (</a:t>
                      </a:r>
                      <a:r>
                        <a:rPr kumimoji="1" lang="ja-JP" altLang="en-US" sz="3200" b="1" dirty="0">
                          <a:latin typeface="ＭＳ ゴシック" panose="020B0609070205080204" pitchFamily="49" charset="-128"/>
                          <a:ea typeface="ＭＳ ゴシック" panose="020B0609070205080204" pitchFamily="49" charset="-128"/>
                        </a:rPr>
                        <a:t>入力</a:t>
                      </a:r>
                      <a:r>
                        <a:rPr kumimoji="1" lang="en-US" altLang="ja-JP" sz="3200" b="1" dirty="0">
                          <a:latin typeface="ＭＳ ゴシック" panose="020B0609070205080204" pitchFamily="49" charset="-128"/>
                          <a:ea typeface="ＭＳ ゴシック" panose="020B0609070205080204" pitchFamily="49" charset="-128"/>
                        </a:rPr>
                        <a:t>)</a:t>
                      </a:r>
                    </a:p>
                    <a:p>
                      <a:r>
                        <a:rPr kumimoji="1" lang="en-US" altLang="ja-JP" sz="3200" b="1" dirty="0">
                          <a:latin typeface="ＭＳ ゴシック" panose="020B0609070205080204" pitchFamily="49" charset="-128"/>
                          <a:ea typeface="ＭＳ ゴシック" panose="020B0609070205080204" pitchFamily="49" charset="-128"/>
                        </a:rPr>
                        <a:t>2</a:t>
                      </a:r>
                      <a:endParaRPr kumimoji="1" lang="ja-JP" altLang="en-US" sz="32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474130790"/>
                  </a:ext>
                </a:extLst>
              </a:tr>
            </a:tbl>
          </a:graphicData>
        </a:graphic>
      </p:graphicFrame>
    </p:spTree>
    <p:extLst>
      <p:ext uri="{BB962C8B-B14F-4D97-AF65-F5344CB8AC3E}">
        <p14:creationId xmlns:p14="http://schemas.microsoft.com/office/powerpoint/2010/main" val="109414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50369-9C85-4D80-9902-08A9F529C531}"/>
              </a:ext>
            </a:extLst>
          </p:cNvPr>
          <p:cNvSpPr>
            <a:spLocks noGrp="1"/>
          </p:cNvSpPr>
          <p:nvPr>
            <p:ph type="title"/>
          </p:nvPr>
        </p:nvSpPr>
        <p:spPr/>
        <p:txBody>
          <a:bodyPr/>
          <a:lstStyle/>
          <a:p>
            <a:r>
              <a:rPr lang="ja-JP" altLang="en-US" dirty="0"/>
              <a:t>演習</a:t>
            </a:r>
            <a:r>
              <a:rPr lang="en-US" altLang="ja-JP" dirty="0"/>
              <a:t>(</a:t>
            </a:r>
            <a:r>
              <a:rPr lang="ja-JP" altLang="en-US" dirty="0"/>
              <a:t>第</a:t>
            </a:r>
            <a:r>
              <a:rPr lang="en-US" altLang="ja-JP" dirty="0"/>
              <a:t>1</a:t>
            </a:r>
            <a:r>
              <a:rPr lang="ja-JP" altLang="en-US" dirty="0"/>
              <a:t>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DD46909-A8D4-44A7-B1F7-699991105E36}"/>
              </a:ext>
            </a:extLst>
          </p:cNvPr>
          <p:cNvSpPr>
            <a:spLocks noGrp="1"/>
          </p:cNvSpPr>
          <p:nvPr>
            <p:ph idx="1"/>
          </p:nvPr>
        </p:nvSpPr>
        <p:spPr>
          <a:xfrm>
            <a:off x="838200" y="1825625"/>
            <a:ext cx="5257800" cy="4351338"/>
          </a:xfrm>
        </p:spPr>
        <p:txBody>
          <a:bodyPr/>
          <a:lstStyle/>
          <a:p>
            <a:pPr marL="0" indent="0">
              <a:buNone/>
            </a:pPr>
            <a:r>
              <a:rPr kumimoji="1" lang="en-US" altLang="ja-JP" dirty="0"/>
              <a:t>[</a:t>
            </a:r>
            <a:r>
              <a:rPr kumimoji="1" lang="ja-JP" altLang="en-US" dirty="0"/>
              <a:t>入出力</a:t>
            </a:r>
            <a:r>
              <a:rPr kumimoji="1" lang="en-US" altLang="ja-JP" dirty="0"/>
              <a:t>]</a:t>
            </a:r>
          </a:p>
          <a:p>
            <a:r>
              <a:rPr kumimoji="1" lang="en-US" altLang="ja-JP" dirty="0" err="1"/>
              <a:t>Practice_A</a:t>
            </a:r>
            <a:endParaRPr kumimoji="1" lang="en-US" altLang="ja-JP" dirty="0"/>
          </a:p>
          <a:p>
            <a:r>
              <a:rPr kumimoji="1" lang="en-US" altLang="ja-JP" dirty="0"/>
              <a:t>ABC068_A</a:t>
            </a:r>
          </a:p>
        </p:txBody>
      </p:sp>
      <p:sp>
        <p:nvSpPr>
          <p:cNvPr id="4" name="正方形/長方形 3">
            <a:extLst>
              <a:ext uri="{FF2B5EF4-FFF2-40B4-BE49-F238E27FC236}">
                <a16:creationId xmlns:a16="http://schemas.microsoft.com/office/drawing/2014/main" id="{8964A0A8-5B3D-4BA0-B6BD-C5AFDD7308B8}"/>
              </a:ext>
            </a:extLst>
          </p:cNvPr>
          <p:cNvSpPr/>
          <p:nvPr/>
        </p:nvSpPr>
        <p:spPr>
          <a:xfrm>
            <a:off x="6096000" y="1690688"/>
            <a:ext cx="5661331" cy="4401205"/>
          </a:xfrm>
          <a:prstGeom prst="rect">
            <a:avLst/>
          </a:prstGeom>
        </p:spPr>
        <p:txBody>
          <a:bodyPr wrap="square">
            <a:spAutoFit/>
          </a:bodyPr>
          <a:lstStyle/>
          <a:p>
            <a:r>
              <a:rPr lang="en-US" altLang="ja-JP" sz="2800" dirty="0"/>
              <a:t>[</a:t>
            </a:r>
            <a:r>
              <a:rPr lang="ja-JP" altLang="en-US" sz="2800" dirty="0"/>
              <a:t>計算</a:t>
            </a:r>
            <a:r>
              <a:rPr lang="en-US" altLang="ja-JP" sz="2800" dirty="0"/>
              <a:t>]</a:t>
            </a:r>
          </a:p>
          <a:p>
            <a:pPr marL="457200" indent="-457200">
              <a:buFont typeface="Arial" panose="020B0604020202020204" pitchFamily="34" charset="0"/>
              <a:buChar char="•"/>
            </a:pPr>
            <a:r>
              <a:rPr lang="en-US" altLang="ja-JP" sz="2800" dirty="0"/>
              <a:t>ABC001_A</a:t>
            </a:r>
          </a:p>
          <a:p>
            <a:pPr marL="457200" indent="-457200">
              <a:buFont typeface="Arial" panose="020B0604020202020204" pitchFamily="34" charset="0"/>
              <a:buChar char="•"/>
            </a:pPr>
            <a:r>
              <a:rPr lang="en-US" altLang="ja-JP" sz="2800" dirty="0"/>
              <a:t>ABC039_A</a:t>
            </a:r>
          </a:p>
          <a:p>
            <a:pPr marL="457200" indent="-457200">
              <a:buFont typeface="Arial" panose="020B0604020202020204" pitchFamily="34" charset="0"/>
              <a:buChar char="•"/>
            </a:pPr>
            <a:r>
              <a:rPr lang="en-US" altLang="ja-JP" sz="2800" dirty="0"/>
              <a:t>ABC005_A</a:t>
            </a:r>
          </a:p>
          <a:p>
            <a:pPr marL="457200" indent="-457200">
              <a:buFont typeface="Arial" panose="020B0604020202020204" pitchFamily="34" charset="0"/>
              <a:buChar char="•"/>
            </a:pPr>
            <a:r>
              <a:rPr lang="en-US" altLang="ja-JP" sz="2800" dirty="0"/>
              <a:t>ABC043_A</a:t>
            </a:r>
          </a:p>
          <a:p>
            <a:pPr marL="457200" indent="-457200">
              <a:buFont typeface="Arial" panose="020B0604020202020204" pitchFamily="34" charset="0"/>
              <a:buChar char="•"/>
            </a:pPr>
            <a:r>
              <a:rPr lang="en-US" altLang="ja-JP" sz="2800" dirty="0"/>
              <a:t>ABC026_A</a:t>
            </a:r>
          </a:p>
          <a:p>
            <a:pPr marL="457200" indent="-457200">
              <a:buFont typeface="Arial" panose="020B0604020202020204" pitchFamily="34" charset="0"/>
              <a:buChar char="•"/>
            </a:pPr>
            <a:r>
              <a:rPr lang="en-US" altLang="ja-JP" sz="2800" dirty="0"/>
              <a:t>ABC076_A</a:t>
            </a:r>
          </a:p>
          <a:p>
            <a:pPr marL="457200" indent="-457200">
              <a:buFont typeface="Arial" panose="020B0604020202020204" pitchFamily="34" charset="0"/>
              <a:buChar char="•"/>
            </a:pPr>
            <a:r>
              <a:rPr lang="en-US" altLang="ja-JP" sz="2800" dirty="0"/>
              <a:t>ABC055_A</a:t>
            </a:r>
          </a:p>
          <a:p>
            <a:pPr marL="457200" indent="-457200">
              <a:buFont typeface="Arial" panose="020B0604020202020204" pitchFamily="34" charset="0"/>
              <a:buChar char="•"/>
            </a:pPr>
            <a:r>
              <a:rPr lang="en-US" altLang="ja-JP" sz="2800" dirty="0"/>
              <a:t>ABC057_A</a:t>
            </a:r>
          </a:p>
          <a:p>
            <a:pPr marL="457200" indent="-457200">
              <a:buFont typeface="Arial" panose="020B0604020202020204" pitchFamily="34" charset="0"/>
              <a:buChar char="•"/>
            </a:pPr>
            <a:r>
              <a:rPr lang="en-US" altLang="ja-JP" sz="2800" dirty="0"/>
              <a:t>ABC087_A</a:t>
            </a:r>
            <a:endParaRPr lang="ja-JP" altLang="en-US" sz="2800" dirty="0"/>
          </a:p>
        </p:txBody>
      </p:sp>
    </p:spTree>
    <p:extLst>
      <p:ext uri="{BB962C8B-B14F-4D97-AF65-F5344CB8AC3E}">
        <p14:creationId xmlns:p14="http://schemas.microsoft.com/office/powerpoint/2010/main" val="214231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435A0-C626-4DBD-8A17-161E704745CB}"/>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lang="en-US" altLang="ja-JP" dirty="0"/>
              <a:t>2</a:t>
            </a:r>
            <a:r>
              <a:rPr kumimoji="1" lang="ja-JP" altLang="en-US" dirty="0"/>
              <a:t>回</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4F9E18F-8BFE-421D-98F4-08E5F546CF35}"/>
              </a:ext>
            </a:extLst>
          </p:cNvPr>
          <p:cNvSpPr>
            <a:spLocks noGrp="1"/>
          </p:cNvSpPr>
          <p:nvPr>
            <p:ph idx="1"/>
          </p:nvPr>
        </p:nvSpPr>
        <p:spPr>
          <a:xfrm>
            <a:off x="838200" y="1463040"/>
            <a:ext cx="10985390" cy="5128591"/>
          </a:xfrm>
        </p:spPr>
        <p:txBody>
          <a:bodyPr>
            <a:normAutofit/>
          </a:bodyPr>
          <a:lstStyle/>
          <a:p>
            <a:pPr marL="0" indent="0">
              <a:buNone/>
            </a:pPr>
            <a:r>
              <a:rPr kumimoji="1" lang="en-US" altLang="ja-JP" sz="2400" dirty="0"/>
              <a:t>[if</a:t>
            </a:r>
            <a:r>
              <a:rPr kumimoji="1" lang="ja-JP" altLang="en-US" sz="2400" dirty="0"/>
              <a:t>文</a:t>
            </a:r>
            <a:r>
              <a:rPr kumimoji="1" lang="en-US" altLang="ja-JP" sz="2400" dirty="0"/>
              <a:t>] </a:t>
            </a:r>
          </a:p>
          <a:p>
            <a:pPr marL="0" indent="0">
              <a:buNone/>
            </a:pPr>
            <a:r>
              <a:rPr kumimoji="1" lang="en-US" altLang="ja-JP" sz="2400" dirty="0"/>
              <a:t>ABC086_A</a:t>
            </a:r>
          </a:p>
          <a:p>
            <a:pPr marL="0" indent="0">
              <a:buNone/>
            </a:pPr>
            <a:r>
              <a:rPr kumimoji="1" lang="en-US" altLang="ja-JP" sz="2400" dirty="0"/>
              <a:t>ABC049_A</a:t>
            </a:r>
          </a:p>
          <a:p>
            <a:pPr marL="0" indent="0">
              <a:buNone/>
            </a:pPr>
            <a:r>
              <a:rPr lang="en-US" altLang="ja-JP" sz="2400" dirty="0"/>
              <a:t>ABC081_A</a:t>
            </a:r>
          </a:p>
          <a:p>
            <a:pPr marL="0" indent="0">
              <a:buNone/>
            </a:pPr>
            <a:endParaRPr kumimoji="1" lang="en-US" altLang="ja-JP" sz="2400" dirty="0"/>
          </a:p>
          <a:p>
            <a:pPr marL="0" indent="0">
              <a:buNone/>
            </a:pPr>
            <a:r>
              <a:rPr lang="en-US" altLang="ja-JP" sz="2400" dirty="0"/>
              <a:t>[switch</a:t>
            </a:r>
            <a:r>
              <a:rPr lang="ja-JP" altLang="en-US" sz="2400" dirty="0"/>
              <a:t>文</a:t>
            </a:r>
            <a:r>
              <a:rPr lang="en-US" altLang="ja-JP" sz="2400" dirty="0"/>
              <a:t>]</a:t>
            </a:r>
          </a:p>
          <a:p>
            <a:pPr marL="0" indent="0">
              <a:buNone/>
            </a:pPr>
            <a:r>
              <a:rPr kumimoji="1" lang="en-US" altLang="ja-JP" sz="2400" dirty="0" err="1"/>
              <a:t>AtCoder</a:t>
            </a:r>
            <a:r>
              <a:rPr kumimoji="1" lang="en-US" altLang="ja-JP" sz="2400" dirty="0"/>
              <a:t> Programming Guide for Beginners Ex6 『</a:t>
            </a:r>
            <a:r>
              <a:rPr kumimoji="1" lang="ja-JP" altLang="en-US" sz="2400" dirty="0"/>
              <a:t>電卓を作ろう </a:t>
            </a:r>
            <a:r>
              <a:rPr lang="en-US" altLang="ja-JP" sz="2400" dirty="0"/>
              <a:t>』</a:t>
            </a:r>
          </a:p>
          <a:p>
            <a:pPr marL="0" indent="0">
              <a:buNone/>
            </a:pPr>
            <a:r>
              <a:rPr lang="en-US" altLang="ja-JP" sz="2400" dirty="0"/>
              <a:t>※</a:t>
            </a:r>
            <a:r>
              <a:rPr lang="ja-JP" altLang="en-US" sz="2400" dirty="0"/>
              <a:t>ページ内にあるサンプルソースは</a:t>
            </a:r>
            <a:r>
              <a:rPr lang="en-US" altLang="ja-JP" sz="2400" dirty="0"/>
              <a:t>C++</a:t>
            </a:r>
            <a:r>
              <a:rPr lang="ja-JP" altLang="en-US" sz="2400" dirty="0"/>
              <a:t>用のため、参考にしないでください</a:t>
            </a:r>
            <a:endParaRPr lang="en-US" altLang="ja-JP" sz="2400" dirty="0"/>
          </a:p>
          <a:p>
            <a:pPr marL="0" indent="0">
              <a:buNone/>
            </a:pPr>
            <a:endParaRPr lang="en-US" altLang="ja-JP" sz="2400" dirty="0"/>
          </a:p>
          <a:p>
            <a:pPr marL="0" indent="0">
              <a:buNone/>
            </a:pPr>
            <a:r>
              <a:rPr kumimoji="1" lang="en-US" altLang="ja-JP" sz="2400" dirty="0"/>
              <a:t>[</a:t>
            </a:r>
            <a:r>
              <a:rPr kumimoji="1" lang="ja-JP" altLang="en-US" sz="2400" dirty="0"/>
              <a:t>早く終わった人向け</a:t>
            </a:r>
            <a:r>
              <a:rPr kumimoji="1" lang="en-US" altLang="ja-JP" sz="2400" dirty="0"/>
              <a:t>]</a:t>
            </a:r>
          </a:p>
          <a:p>
            <a:pPr marL="0" indent="0">
              <a:buNone/>
            </a:pPr>
            <a:r>
              <a:rPr lang="en-US" altLang="ja-JP" sz="2400" dirty="0"/>
              <a:t>ABC065_A</a:t>
            </a:r>
            <a:endParaRPr kumimoji="1" lang="ja-JP" altLang="en-US" sz="2400" dirty="0"/>
          </a:p>
        </p:txBody>
      </p:sp>
    </p:spTree>
    <p:extLst>
      <p:ext uri="{BB962C8B-B14F-4D97-AF65-F5344CB8AC3E}">
        <p14:creationId xmlns:p14="http://schemas.microsoft.com/office/powerpoint/2010/main" val="3299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E28C9-52D3-4116-91ED-0117C264269D}"/>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kumimoji="1" lang="en-US" altLang="ja-JP" dirty="0"/>
              <a:t>3</a:t>
            </a:r>
            <a:r>
              <a:rPr kumimoji="1" lang="ja-JP" altLang="en-US" dirty="0"/>
              <a:t>回</a:t>
            </a:r>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8479101-27CF-4949-93D3-A340D6A43E13}"/>
                  </a:ext>
                </a:extLst>
              </p:cNvPr>
              <p:cNvSpPr>
                <a:spLocks noGrp="1"/>
              </p:cNvSpPr>
              <p:nvPr>
                <p:ph idx="1"/>
              </p:nvPr>
            </p:nvSpPr>
            <p:spPr>
              <a:xfrm>
                <a:off x="838200" y="1825625"/>
                <a:ext cx="4714568" cy="4351338"/>
              </a:xfrm>
            </p:spPr>
            <p:txBody>
              <a:bodyPr>
                <a:normAutofit/>
              </a:bodyPr>
              <a:lstStyle/>
              <a:p>
                <a:r>
                  <a:rPr lang="ja-JP" altLang="en-US" dirty="0"/>
                  <a:t>入力を整数</a:t>
                </a:r>
                <a:r>
                  <a:rPr lang="en-US" altLang="ja-JP" dirty="0"/>
                  <a:t>N</a:t>
                </a:r>
                <a:r>
                  <a:rPr lang="ja-JP" altLang="en-US" dirty="0" err="1"/>
                  <a:t>、</a:t>
                </a:r>
                <a:r>
                  <a:rPr lang="ja-JP" altLang="en-US" dirty="0"/>
                  <a:t>文字列</a:t>
                </a:r>
                <a:r>
                  <a:rPr lang="en-US" altLang="ja-JP" dirty="0"/>
                  <a:t>S(</a:t>
                </a:r>
                <a14:m>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≤100,</m:t>
                    </m:r>
                    <m:r>
                      <a:rPr lang="ja-JP" altLang="en-US" i="1">
                        <a:latin typeface="Cambria Math" panose="02040503050406030204" pitchFamily="18" charset="0"/>
                      </a:rPr>
                      <m:t>空白</m:t>
                    </m:r>
                  </m:oMath>
                </a14:m>
                <a:r>
                  <a:rPr lang="ja-JP" altLang="en-US" dirty="0">
                    <a:latin typeface="+mn-ea"/>
                  </a:rPr>
                  <a:t>文字含まない</a:t>
                </a:r>
                <a:r>
                  <a:rPr lang="en-US" altLang="ja-JP" dirty="0"/>
                  <a:t>)</a:t>
                </a:r>
                <a:r>
                  <a:rPr lang="ja-JP" altLang="en-US" dirty="0"/>
                  <a:t>とする。</a:t>
                </a:r>
                <a:r>
                  <a:rPr lang="en-US" altLang="ja-JP" dirty="0"/>
                  <a:t>S+[</a:t>
                </a:r>
                <a:r>
                  <a:rPr lang="ja-JP" altLang="en-US" dirty="0"/>
                  <a:t>改行</a:t>
                </a:r>
                <a:r>
                  <a:rPr lang="en-US" altLang="ja-JP" dirty="0"/>
                  <a:t>]</a:t>
                </a:r>
                <a:r>
                  <a:rPr lang="ja-JP" altLang="en-US" dirty="0"/>
                  <a:t>を</a:t>
                </a:r>
                <a:r>
                  <a:rPr lang="en-US" altLang="ja-JP" dirty="0"/>
                  <a:t>N</a:t>
                </a:r>
                <a:r>
                  <a:rPr lang="ja-JP" altLang="en-US" dirty="0"/>
                  <a:t>回出力するプログラムを作成せよ。</a:t>
                </a:r>
                <a:endParaRPr lang="en-US" altLang="ja-JP" dirty="0"/>
              </a:p>
              <a:p>
                <a:r>
                  <a:rPr lang="ja-JP" altLang="en-US" dirty="0"/>
                  <a:t>例</a:t>
                </a:r>
                <a:r>
                  <a:rPr lang="en-US" altLang="ja-JP" dirty="0"/>
                  <a:t>:</a:t>
                </a:r>
              </a:p>
              <a:p>
                <a:pPr marL="0" indent="0">
                  <a:buNone/>
                </a:pPr>
                <a:endParaRPr lang="en-US" altLang="ja-JP" dirty="0"/>
              </a:p>
              <a:p>
                <a:pPr marL="0" indent="0">
                  <a:buNone/>
                </a:pPr>
                <a:endParaRPr lang="en-US" altLang="ja-JP" dirty="0"/>
              </a:p>
              <a:p>
                <a:pPr marL="0" indent="0">
                  <a:buNone/>
                </a:pPr>
                <a:endParaRPr lang="ja-JP" altLang="en-US" dirty="0"/>
              </a:p>
            </p:txBody>
          </p:sp>
        </mc:Choice>
        <mc:Fallback xmlns="">
          <p:sp>
            <p:nvSpPr>
              <p:cNvPr id="3" name="コンテンツ プレースホルダー 2">
                <a:extLst>
                  <a:ext uri="{FF2B5EF4-FFF2-40B4-BE49-F238E27FC236}">
                    <a16:creationId xmlns:a16="http://schemas.microsoft.com/office/drawing/2014/main" id="{88479101-27CF-4949-93D3-A340D6A43E13}"/>
                  </a:ext>
                </a:extLst>
              </p:cNvPr>
              <p:cNvSpPr>
                <a:spLocks noGrp="1" noRot="1" noChangeAspect="1" noMove="1" noResize="1" noEditPoints="1" noAdjustHandles="1" noChangeArrowheads="1" noChangeShapeType="1" noTextEdit="1"/>
              </p:cNvSpPr>
              <p:nvPr>
                <p:ph idx="1"/>
              </p:nvPr>
            </p:nvSpPr>
            <p:spPr>
              <a:xfrm>
                <a:off x="838200" y="1825625"/>
                <a:ext cx="4714568" cy="4351338"/>
              </a:xfrm>
              <a:blipFill>
                <a:blip r:embed="rId2"/>
                <a:stretch>
                  <a:fillRect l="-2329" t="-2241"/>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348F1977-D40C-4D87-BD33-C415BD8143A8}"/>
              </a:ext>
            </a:extLst>
          </p:cNvPr>
          <p:cNvGraphicFramePr>
            <a:graphicFrameLocks noGrp="1"/>
          </p:cNvGraphicFramePr>
          <p:nvPr>
            <p:extLst/>
          </p:nvPr>
        </p:nvGraphicFramePr>
        <p:xfrm>
          <a:off x="1814870" y="4001294"/>
          <a:ext cx="3252839" cy="2651760"/>
        </p:xfrm>
        <a:graphic>
          <a:graphicData uri="http://schemas.openxmlformats.org/drawingml/2006/table">
            <a:tbl>
              <a:tblPr firstRow="1" bandRow="1">
                <a:tableStyleId>{2D5ABB26-0587-4C30-8999-92F81FD0307C}</a:tableStyleId>
              </a:tblPr>
              <a:tblGrid>
                <a:gridCol w="3252839">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
        <p:nvSpPr>
          <p:cNvPr id="6" name="コンテンツ プレースホルダー 2">
            <a:extLst>
              <a:ext uri="{FF2B5EF4-FFF2-40B4-BE49-F238E27FC236}">
                <a16:creationId xmlns:a16="http://schemas.microsoft.com/office/drawing/2014/main" id="{7923A426-3B3D-4E09-A9B8-5B856C600221}"/>
              </a:ext>
            </a:extLst>
          </p:cNvPr>
          <p:cNvSpPr txBox="1">
            <a:spLocks/>
          </p:cNvSpPr>
          <p:nvPr/>
        </p:nvSpPr>
        <p:spPr>
          <a:xfrm>
            <a:off x="6096000" y="1825625"/>
            <a:ext cx="47145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0</a:t>
            </a:r>
            <a:r>
              <a:rPr lang="ja-JP" altLang="en-US" dirty="0"/>
              <a:t>を偶数回目、</a:t>
            </a:r>
            <a:r>
              <a:rPr lang="en-US" altLang="ja-JP" dirty="0"/>
              <a:t>1</a:t>
            </a:r>
            <a:r>
              <a:rPr lang="ja-JP" altLang="en-US" dirty="0"/>
              <a:t>を奇数回目、合計</a:t>
            </a:r>
            <a:r>
              <a:rPr lang="en-US" altLang="ja-JP" dirty="0"/>
              <a:t>N</a:t>
            </a:r>
            <a:r>
              <a:rPr lang="ja-JP" altLang="en-US" dirty="0"/>
              <a:t>回出力するプログラムを作成せよ。</a:t>
            </a:r>
            <a:endParaRPr lang="en-US" altLang="ja-JP" dirty="0"/>
          </a:p>
          <a:p>
            <a:pPr marL="0" indent="0">
              <a:buNone/>
            </a:pPr>
            <a:r>
              <a:rPr lang="ja-JP" altLang="en-US" dirty="0"/>
              <a:t>例</a:t>
            </a:r>
            <a:r>
              <a:rPr lang="en-US" altLang="ja-JP" dirty="0"/>
              <a:t>:</a:t>
            </a:r>
            <a:endParaRPr lang="ja-JP" altLang="en-US" dirty="0"/>
          </a:p>
        </p:txBody>
      </p:sp>
      <p:graphicFrame>
        <p:nvGraphicFramePr>
          <p:cNvPr id="7" name="表 6">
            <a:extLst>
              <a:ext uri="{FF2B5EF4-FFF2-40B4-BE49-F238E27FC236}">
                <a16:creationId xmlns:a16="http://schemas.microsoft.com/office/drawing/2014/main" id="{C84BBB45-DF65-478A-8158-311EC836847E}"/>
              </a:ext>
            </a:extLst>
          </p:cNvPr>
          <p:cNvGraphicFramePr>
            <a:graphicFrameLocks noGrp="1"/>
          </p:cNvGraphicFramePr>
          <p:nvPr>
            <p:extLst/>
          </p:nvPr>
        </p:nvGraphicFramePr>
        <p:xfrm>
          <a:off x="7124290" y="3429000"/>
          <a:ext cx="2657987" cy="822960"/>
        </p:xfrm>
        <a:graphic>
          <a:graphicData uri="http://schemas.openxmlformats.org/drawingml/2006/table">
            <a:tbl>
              <a:tblPr firstRow="1" bandRow="1">
                <a:tableStyleId>{2D5ABB26-0587-4C30-8999-92F81FD0307C}</a:tableStyleId>
              </a:tblPr>
              <a:tblGrid>
                <a:gridCol w="2657987">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01010</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Tree>
    <p:extLst>
      <p:ext uri="{BB962C8B-B14F-4D97-AF65-F5344CB8AC3E}">
        <p14:creationId xmlns:p14="http://schemas.microsoft.com/office/powerpoint/2010/main" val="84758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8D54A-0410-4E35-BAF5-AB94566F3077}"/>
              </a:ext>
            </a:extLst>
          </p:cNvPr>
          <p:cNvSpPr>
            <a:spLocks noGrp="1"/>
          </p:cNvSpPr>
          <p:nvPr>
            <p:ph type="title"/>
          </p:nvPr>
        </p:nvSpPr>
        <p:spPr/>
        <p:txBody>
          <a:bodyPr/>
          <a:lstStyle/>
          <a:p>
            <a:r>
              <a:rPr kumimoji="1" lang="ja-JP" altLang="en-US" dirty="0"/>
              <a:t>演習</a:t>
            </a:r>
            <a:r>
              <a:rPr lang="en-US" altLang="ja-JP" dirty="0"/>
              <a:t>(</a:t>
            </a:r>
            <a:r>
              <a:rPr lang="ja-JP" altLang="en-US" dirty="0"/>
              <a:t>第</a:t>
            </a:r>
            <a:r>
              <a:rPr lang="en-US" altLang="ja-JP" dirty="0"/>
              <a:t>3</a:t>
            </a:r>
            <a:r>
              <a:rPr lang="ja-JP" altLang="en-US" dirty="0"/>
              <a:t>回</a:t>
            </a:r>
            <a:r>
              <a:rPr lang="en-US" altLang="ja-JP" dirty="0"/>
              <a:t>(</a:t>
            </a:r>
            <a:r>
              <a:rPr kumimoji="1" lang="en-US" altLang="ja-JP" dirty="0"/>
              <a:t>2), </a:t>
            </a:r>
            <a:r>
              <a:rPr kumimoji="1" lang="ja-JP" altLang="en-US" dirty="0"/>
              <a:t>第</a:t>
            </a:r>
            <a:r>
              <a:rPr kumimoji="1" lang="en-US" altLang="ja-JP" dirty="0"/>
              <a:t>4</a:t>
            </a:r>
            <a:r>
              <a:rPr lang="ja-JP" altLang="en-US" dirty="0"/>
              <a:t>回</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043E6-D82D-48A1-9638-3050B462E8DD}"/>
              </a:ext>
            </a:extLst>
          </p:cNvPr>
          <p:cNvSpPr>
            <a:spLocks noGrp="1"/>
          </p:cNvSpPr>
          <p:nvPr>
            <p:ph idx="1"/>
          </p:nvPr>
        </p:nvSpPr>
        <p:spPr>
          <a:xfrm>
            <a:off x="240891" y="1833307"/>
            <a:ext cx="2767780" cy="4351338"/>
          </a:xfrm>
        </p:spPr>
        <p:txBody>
          <a:bodyPr/>
          <a:lstStyle/>
          <a:p>
            <a:r>
              <a:rPr lang="en-US" altLang="ja-JP" sz="2400" dirty="0"/>
              <a:t>n</a:t>
            </a:r>
            <a:r>
              <a:rPr lang="ja-JP" altLang="en-US" sz="2400" dirty="0"/>
              <a:t>段ピラミッドを描画するプログラムを作成せよ。</a:t>
            </a:r>
            <a:endParaRPr lang="en-US" altLang="ja-JP" sz="2400" dirty="0"/>
          </a:p>
          <a:p>
            <a:pPr marL="0" indent="0">
              <a:buNone/>
            </a:pPr>
            <a:r>
              <a:rPr kumimoji="1" lang="ja-JP" altLang="en-US" sz="2400" dirty="0"/>
              <a:t>例</a:t>
            </a:r>
            <a:r>
              <a:rPr kumimoji="1" lang="en-US" altLang="ja-JP" sz="2400" dirty="0"/>
              <a:t>:</a:t>
            </a:r>
            <a:endParaRPr kumimoji="1" lang="ja-JP" altLang="en-US" sz="2400" dirty="0"/>
          </a:p>
        </p:txBody>
      </p:sp>
      <p:graphicFrame>
        <p:nvGraphicFramePr>
          <p:cNvPr id="4" name="表 3">
            <a:extLst>
              <a:ext uri="{FF2B5EF4-FFF2-40B4-BE49-F238E27FC236}">
                <a16:creationId xmlns:a16="http://schemas.microsoft.com/office/drawing/2014/main" id="{C7632BD3-CD3F-4D25-8389-822D70613174}"/>
              </a:ext>
            </a:extLst>
          </p:cNvPr>
          <p:cNvGraphicFramePr>
            <a:graphicFrameLocks noGrp="1"/>
          </p:cNvGraphicFramePr>
          <p:nvPr>
            <p:extLst/>
          </p:nvPr>
        </p:nvGraphicFramePr>
        <p:xfrm>
          <a:off x="382638" y="3429000"/>
          <a:ext cx="2484285" cy="228600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
        <p:nvSpPr>
          <p:cNvPr id="5" name="コンテンツ プレースホルダー 2">
            <a:extLst>
              <a:ext uri="{FF2B5EF4-FFF2-40B4-BE49-F238E27FC236}">
                <a16:creationId xmlns:a16="http://schemas.microsoft.com/office/drawing/2014/main" id="{D3A0F36E-0109-4B57-A669-5F96B0AB3FE7}"/>
              </a:ext>
            </a:extLst>
          </p:cNvPr>
          <p:cNvSpPr txBox="1">
            <a:spLocks/>
          </p:cNvSpPr>
          <p:nvPr/>
        </p:nvSpPr>
        <p:spPr>
          <a:xfrm>
            <a:off x="3156156" y="1833307"/>
            <a:ext cx="29398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o</a:t>
            </a:r>
            <a:r>
              <a:rPr lang="ja-JP" altLang="en-US" sz="2400" dirty="0"/>
              <a:t>と</a:t>
            </a:r>
            <a:r>
              <a:rPr lang="en-US" altLang="ja-JP" sz="2400" dirty="0"/>
              <a:t>x</a:t>
            </a:r>
            <a:r>
              <a:rPr lang="ja-JP" altLang="en-US" sz="2400" dirty="0"/>
              <a:t>で構成された文字列から、</a:t>
            </a:r>
            <a:r>
              <a:rPr lang="en-US" altLang="ja-JP" sz="2400" dirty="0"/>
              <a:t>o</a:t>
            </a:r>
            <a:r>
              <a:rPr lang="ja-JP" altLang="en-US" sz="2400" dirty="0"/>
              <a:t>の個数を数えるプログラムを作成せよ。</a:t>
            </a:r>
            <a:endParaRPr lang="en-US" altLang="ja-JP" sz="2400" dirty="0"/>
          </a:p>
          <a:p>
            <a:pPr marL="0" indent="0">
              <a:buNone/>
            </a:pPr>
            <a:r>
              <a:rPr lang="ja-JP" altLang="en-US" sz="2400" dirty="0"/>
              <a:t>例</a:t>
            </a:r>
            <a:r>
              <a:rPr lang="en-US" altLang="ja-JP" sz="2400" dirty="0"/>
              <a:t>:</a:t>
            </a:r>
          </a:p>
          <a:p>
            <a:pPr marL="0" indent="0">
              <a:buNone/>
            </a:pPr>
            <a:endParaRPr lang="en-US" altLang="ja-JP" dirty="0"/>
          </a:p>
        </p:txBody>
      </p:sp>
      <p:graphicFrame>
        <p:nvGraphicFramePr>
          <p:cNvPr id="6" name="表 5">
            <a:extLst>
              <a:ext uri="{FF2B5EF4-FFF2-40B4-BE49-F238E27FC236}">
                <a16:creationId xmlns:a16="http://schemas.microsoft.com/office/drawing/2014/main" id="{DA6AEB5F-832E-4709-B880-6CCBCCD53440}"/>
              </a:ext>
            </a:extLst>
          </p:cNvPr>
          <p:cNvGraphicFramePr>
            <a:graphicFrameLocks noGrp="1"/>
          </p:cNvGraphicFramePr>
          <p:nvPr>
            <p:extLst/>
          </p:nvPr>
        </p:nvGraphicFramePr>
        <p:xfrm>
          <a:off x="3383936" y="3899967"/>
          <a:ext cx="2484285" cy="82296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xoxxoxo</a:t>
                      </a:r>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3</a:t>
                      </a:r>
                    </a:p>
                  </a:txBody>
                  <a:tcPr>
                    <a:solidFill>
                      <a:schemeClr val="tx1"/>
                    </a:solidFill>
                  </a:tcPr>
                </a:tc>
                <a:extLst>
                  <a:ext uri="{0D108BD9-81ED-4DB2-BD59-A6C34878D82A}">
                    <a16:rowId xmlns:a16="http://schemas.microsoft.com/office/drawing/2014/main" val="546966801"/>
                  </a:ext>
                </a:extLst>
              </a:tr>
            </a:tbl>
          </a:graphicData>
        </a:graphic>
      </p:graphicFrame>
      <p:sp>
        <p:nvSpPr>
          <p:cNvPr id="7" name="コンテンツ プレースホルダー 2">
            <a:extLst>
              <a:ext uri="{FF2B5EF4-FFF2-40B4-BE49-F238E27FC236}">
                <a16:creationId xmlns:a16="http://schemas.microsoft.com/office/drawing/2014/main" id="{B6708853-D346-42E4-85D7-68923C171197}"/>
              </a:ext>
            </a:extLst>
          </p:cNvPr>
          <p:cNvSpPr txBox="1">
            <a:spLocks/>
          </p:cNvSpPr>
          <p:nvPr/>
        </p:nvSpPr>
        <p:spPr>
          <a:xfrm>
            <a:off x="6243487" y="1833307"/>
            <a:ext cx="2767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a</a:t>
            </a:r>
            <a:r>
              <a:rPr lang="ja-JP" altLang="en-US" sz="2400" dirty="0"/>
              <a:t>の</a:t>
            </a:r>
            <a:r>
              <a:rPr lang="en-US" altLang="ja-JP" sz="2400" dirty="0"/>
              <a:t>n</a:t>
            </a:r>
            <a:r>
              <a:rPr lang="ja-JP" altLang="en-US" sz="2400" dirty="0"/>
              <a:t>乗を求めるプログラムを作成せよ</a:t>
            </a:r>
            <a:endParaRPr lang="en-US" altLang="ja-JP" sz="2400" dirty="0"/>
          </a:p>
          <a:p>
            <a:pPr marL="0" indent="0">
              <a:buNone/>
            </a:pPr>
            <a:r>
              <a:rPr lang="ja-JP" altLang="en-US" sz="2400" dirty="0"/>
              <a:t>例</a:t>
            </a:r>
            <a:r>
              <a:rPr lang="en-US" altLang="ja-JP" sz="2400" dirty="0"/>
              <a:t>: 2</a:t>
            </a:r>
            <a:r>
              <a:rPr lang="ja-JP" altLang="en-US" sz="2400" dirty="0"/>
              <a:t>の</a:t>
            </a:r>
            <a:r>
              <a:rPr lang="en-US" altLang="ja-JP" sz="2400" dirty="0"/>
              <a:t>10</a:t>
            </a:r>
            <a:r>
              <a:rPr lang="ja-JP" altLang="en-US" sz="2400" dirty="0"/>
              <a:t>乗</a:t>
            </a:r>
            <a:endParaRPr lang="en-US" altLang="ja-JP" sz="2400" dirty="0"/>
          </a:p>
          <a:p>
            <a:pPr marL="0" indent="0">
              <a:buNone/>
            </a:pPr>
            <a:endParaRPr lang="en-US" altLang="ja-JP" dirty="0"/>
          </a:p>
        </p:txBody>
      </p:sp>
      <p:graphicFrame>
        <p:nvGraphicFramePr>
          <p:cNvPr id="8" name="表 7">
            <a:extLst>
              <a:ext uri="{FF2B5EF4-FFF2-40B4-BE49-F238E27FC236}">
                <a16:creationId xmlns:a16="http://schemas.microsoft.com/office/drawing/2014/main" id="{D7DA27B7-2858-4C0D-8F81-38D4D611C8D8}"/>
              </a:ext>
            </a:extLst>
          </p:cNvPr>
          <p:cNvGraphicFramePr>
            <a:graphicFrameLocks noGrp="1"/>
          </p:cNvGraphicFramePr>
          <p:nvPr>
            <p:extLst/>
          </p:nvPr>
        </p:nvGraphicFramePr>
        <p:xfrm>
          <a:off x="6385234" y="3488487"/>
          <a:ext cx="2484285" cy="82296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2 10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1024</a:t>
                      </a:r>
                    </a:p>
                  </a:txBody>
                  <a:tcPr>
                    <a:solidFill>
                      <a:schemeClr val="tx1"/>
                    </a:solidFill>
                  </a:tcPr>
                </a:tc>
                <a:extLst>
                  <a:ext uri="{0D108BD9-81ED-4DB2-BD59-A6C34878D82A}">
                    <a16:rowId xmlns:a16="http://schemas.microsoft.com/office/drawing/2014/main" val="546966801"/>
                  </a:ext>
                </a:extLst>
              </a:tr>
            </a:tbl>
          </a:graphicData>
        </a:graphic>
      </p:graphicFrame>
      <p:sp>
        <p:nvSpPr>
          <p:cNvPr id="9" name="コンテンツ プレースホルダー 2">
            <a:extLst>
              <a:ext uri="{FF2B5EF4-FFF2-40B4-BE49-F238E27FC236}">
                <a16:creationId xmlns:a16="http://schemas.microsoft.com/office/drawing/2014/main" id="{6A7A040F-6641-414F-ACEB-C24C65871C1E}"/>
              </a:ext>
            </a:extLst>
          </p:cNvPr>
          <p:cNvSpPr txBox="1">
            <a:spLocks/>
          </p:cNvSpPr>
          <p:nvPr/>
        </p:nvSpPr>
        <p:spPr>
          <a:xfrm>
            <a:off x="9011266" y="1833307"/>
            <a:ext cx="2767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ABC005_B</a:t>
            </a:r>
          </a:p>
          <a:p>
            <a:r>
              <a:rPr lang="en-US" altLang="ja-JP" sz="2400" dirty="0"/>
              <a:t>ABC081_B</a:t>
            </a:r>
          </a:p>
          <a:p>
            <a:pPr marL="0" indent="0">
              <a:buNone/>
            </a:pPr>
            <a:endParaRPr lang="en-US" altLang="ja-JP" sz="2400" dirty="0"/>
          </a:p>
          <a:p>
            <a:pPr marL="0" indent="0">
              <a:buNone/>
            </a:pPr>
            <a:r>
              <a:rPr lang="en-US" altLang="ja-JP" sz="2000" dirty="0"/>
              <a:t>[</a:t>
            </a:r>
            <a:r>
              <a:rPr lang="ja-JP" altLang="en-US" sz="2000" dirty="0"/>
              <a:t>早く終わった人向け</a:t>
            </a:r>
            <a:r>
              <a:rPr lang="en-US" altLang="ja-JP" sz="2000" dirty="0"/>
              <a:t>]</a:t>
            </a:r>
          </a:p>
          <a:p>
            <a:r>
              <a:rPr lang="en-US" altLang="ja-JP" sz="2400" dirty="0"/>
              <a:t>ABC014_A</a:t>
            </a:r>
          </a:p>
          <a:p>
            <a:r>
              <a:rPr lang="en-US" altLang="ja-JP" sz="2400" dirty="0"/>
              <a:t>ABC046_B</a:t>
            </a:r>
          </a:p>
        </p:txBody>
      </p:sp>
    </p:spTree>
    <p:extLst>
      <p:ext uri="{BB962C8B-B14F-4D97-AF65-F5344CB8AC3E}">
        <p14:creationId xmlns:p14="http://schemas.microsoft.com/office/powerpoint/2010/main" val="33688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1033C-889C-4528-893B-127DCC0EB031}"/>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lang="en-US" altLang="ja-JP" dirty="0"/>
              <a:t>5</a:t>
            </a:r>
            <a:r>
              <a:rPr kumimoji="1" lang="ja-JP" altLang="en-US" dirty="0"/>
              <a:t>回</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5FA9791-50CF-4FC4-9AE1-B079410224E6}"/>
              </a:ext>
            </a:extLst>
          </p:cNvPr>
          <p:cNvSpPr>
            <a:spLocks noGrp="1"/>
          </p:cNvSpPr>
          <p:nvPr>
            <p:ph idx="1"/>
          </p:nvPr>
        </p:nvSpPr>
        <p:spPr>
          <a:xfrm>
            <a:off x="300857" y="1825625"/>
            <a:ext cx="2258961" cy="4825898"/>
          </a:xfrm>
        </p:spPr>
        <p:txBody>
          <a:bodyPr>
            <a:normAutofit/>
          </a:bodyPr>
          <a:lstStyle/>
          <a:p>
            <a:pPr marL="0" indent="0">
              <a:buNone/>
            </a:pPr>
            <a:r>
              <a:rPr lang="en-US" altLang="ja-JP" dirty="0"/>
              <a:t>ABC090_A</a:t>
            </a:r>
          </a:p>
          <a:p>
            <a:pPr marL="0" indent="0">
              <a:buNone/>
            </a:pPr>
            <a:r>
              <a:rPr lang="en-US" altLang="ja-JP" dirty="0"/>
              <a:t>ABC036_B</a:t>
            </a:r>
          </a:p>
          <a:p>
            <a:pPr marL="0" indent="0">
              <a:buNone/>
            </a:pPr>
            <a:r>
              <a:rPr lang="en-US" altLang="ja-JP" dirty="0"/>
              <a:t>ABC083_B</a:t>
            </a:r>
          </a:p>
          <a:p>
            <a:pPr marL="0" indent="0">
              <a:buNone/>
            </a:pPr>
            <a:r>
              <a:rPr lang="ja-JP" altLang="en-US" dirty="0"/>
              <a:t>・</a:t>
            </a:r>
            <a:r>
              <a:rPr lang="ja-JP" altLang="en-US" sz="2400" dirty="0"/>
              <a:t>実数値を引数にとり、その絶対値を実数値で返す関数</a:t>
            </a:r>
            <a:r>
              <a:rPr lang="en-US" altLang="ja-JP" sz="2400" dirty="0" err="1"/>
              <a:t>my_abs</a:t>
            </a:r>
            <a:r>
              <a:rPr lang="en-US" altLang="ja-JP" sz="2400" dirty="0"/>
              <a:t>()</a:t>
            </a:r>
            <a:r>
              <a:rPr lang="ja-JP" altLang="en-US" sz="2400" dirty="0"/>
              <a:t>を実装してください。</a:t>
            </a:r>
            <a:endParaRPr lang="en-US" altLang="ja-JP" dirty="0"/>
          </a:p>
          <a:p>
            <a:pPr marL="0" indent="0">
              <a:buNone/>
            </a:pPr>
            <a:endParaRPr lang="en-US" altLang="ja-JP" dirty="0"/>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3B5D6328-A99A-451A-B18D-753A45C074F8}"/>
              </a:ext>
            </a:extLst>
          </p:cNvPr>
          <p:cNvSpPr txBox="1">
            <a:spLocks/>
          </p:cNvSpPr>
          <p:nvPr/>
        </p:nvSpPr>
        <p:spPr>
          <a:xfrm>
            <a:off x="2488790" y="1825625"/>
            <a:ext cx="55970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入力整数値</a:t>
            </a:r>
            <a:r>
              <a:rPr lang="en-US" altLang="ja-JP" dirty="0"/>
              <a:t>N(0</a:t>
            </a:r>
            <a:r>
              <a:rPr lang="ja-JP" altLang="en-US" dirty="0"/>
              <a:t>≦</a:t>
            </a:r>
            <a:r>
              <a:rPr lang="en-US" altLang="ja-JP" dirty="0"/>
              <a:t>N</a:t>
            </a:r>
            <a:r>
              <a:rPr lang="ja-JP" altLang="en-US" dirty="0"/>
              <a:t>≦</a:t>
            </a:r>
            <a:r>
              <a:rPr lang="en-US" altLang="ja-JP" dirty="0"/>
              <a:t>10)</a:t>
            </a:r>
            <a:r>
              <a:rPr lang="ja-JP" altLang="en-US" dirty="0"/>
              <a:t>に対して、</a:t>
            </a:r>
            <a:r>
              <a:rPr lang="en-US" altLang="ja-JP" dirty="0"/>
              <a:t>0</a:t>
            </a:r>
            <a:r>
              <a:rPr lang="ja-JP" altLang="en-US" dirty="0"/>
              <a:t>～</a:t>
            </a:r>
            <a:r>
              <a:rPr lang="en-US" altLang="ja-JP" dirty="0"/>
              <a:t>N</a:t>
            </a:r>
            <a:r>
              <a:rPr lang="ja-JP" altLang="en-US" dirty="0"/>
              <a:t>段までのパスカルの三角形を表示するプログラムを作成してください。</a:t>
            </a:r>
            <a:endParaRPr lang="en-US" altLang="ja-JP" dirty="0"/>
          </a:p>
          <a:p>
            <a:pPr marL="0" indent="0">
              <a:buNone/>
            </a:pPr>
            <a:r>
              <a:rPr lang="ja-JP" altLang="en-US" dirty="0"/>
              <a:t>例</a:t>
            </a:r>
            <a:r>
              <a:rPr lang="en-US" altLang="ja-JP" dirty="0"/>
              <a:t>:</a:t>
            </a:r>
            <a:endParaRPr lang="ja-JP" altLang="en-US" dirty="0"/>
          </a:p>
        </p:txBody>
      </p:sp>
      <p:graphicFrame>
        <p:nvGraphicFramePr>
          <p:cNvPr id="5" name="表 4">
            <a:extLst>
              <a:ext uri="{FF2B5EF4-FFF2-40B4-BE49-F238E27FC236}">
                <a16:creationId xmlns:a16="http://schemas.microsoft.com/office/drawing/2014/main" id="{4861B6A9-791A-4B65-8DEF-6825E2E86E7A}"/>
              </a:ext>
            </a:extLst>
          </p:cNvPr>
          <p:cNvGraphicFramePr>
            <a:graphicFrameLocks noGrp="1"/>
          </p:cNvGraphicFramePr>
          <p:nvPr>
            <p:extLst/>
          </p:nvPr>
        </p:nvGraphicFramePr>
        <p:xfrm>
          <a:off x="3177303" y="3581543"/>
          <a:ext cx="4742581" cy="3017520"/>
        </p:xfrm>
        <a:graphic>
          <a:graphicData uri="http://schemas.openxmlformats.org/drawingml/2006/table">
            <a:tbl>
              <a:tblPr firstRow="1" bandRow="1">
                <a:tableStyleId>{073A0DAA-6AF3-43AB-8588-CEC1D06C72B9}</a:tableStyleId>
              </a:tblPr>
              <a:tblGrid>
                <a:gridCol w="4742581">
                  <a:extLst>
                    <a:ext uri="{9D8B030D-6E8A-4147-A177-3AD203B41FA5}">
                      <a16:colId xmlns:a16="http://schemas.microsoft.com/office/drawing/2014/main" val="719745557"/>
                    </a:ext>
                  </a:extLst>
                </a:gridCol>
              </a:tblGrid>
              <a:tr h="370840">
                <a:tc>
                  <a:txBody>
                    <a:bodyPr/>
                    <a:lstStyle/>
                    <a:p>
                      <a:r>
                        <a:rPr kumimoji="1" lang="en-US" altLang="ja-JP" sz="1600" dirty="0">
                          <a:latin typeface="ＭＳ Ｐゴシック" panose="020B0600070205080204" pitchFamily="50" charset="-128"/>
                          <a:ea typeface="ＭＳ Ｐゴシック" panose="020B0600070205080204" pitchFamily="50" charset="-128"/>
                        </a:rPr>
                        <a:t>10 (</a:t>
                      </a:r>
                      <a:r>
                        <a:rPr kumimoji="1" lang="ja-JP" altLang="en-US" sz="1600" dirty="0">
                          <a:latin typeface="ＭＳ Ｐゴシック" panose="020B0600070205080204" pitchFamily="50" charset="-128"/>
                          <a:ea typeface="ＭＳ Ｐゴシック" panose="020B0600070205080204" pitchFamily="50" charset="-128"/>
                        </a:rPr>
                        <a:t>入力</a:t>
                      </a:r>
                      <a:r>
                        <a:rPr kumimoji="1" lang="en-US" altLang="ja-JP" sz="1600" dirty="0">
                          <a:latin typeface="ＭＳ Ｐゴシック" panose="020B0600070205080204" pitchFamily="50" charset="-128"/>
                          <a:ea typeface="ＭＳ Ｐゴシック" panose="020B0600070205080204" pitchFamily="50" charset="-128"/>
                        </a:rPr>
                        <a:t>)</a:t>
                      </a:r>
                    </a:p>
                    <a:p>
                      <a:r>
                        <a:rPr kumimoji="1" lang="en-US" altLang="ja-JP" sz="1600" dirty="0">
                          <a:latin typeface="ＭＳ ゴシック" panose="020B0609070205080204" pitchFamily="49" charset="-128"/>
                          <a:ea typeface="ＭＳ ゴシック" panose="020B0609070205080204" pitchFamily="49" charset="-128"/>
                        </a:rPr>
                        <a:t>  1</a:t>
                      </a:r>
                    </a:p>
                    <a:p>
                      <a:r>
                        <a:rPr kumimoji="1" lang="en-US" altLang="ja-JP" sz="1600" dirty="0">
                          <a:latin typeface="ＭＳ ゴシック" panose="020B0609070205080204" pitchFamily="49" charset="-128"/>
                          <a:ea typeface="ＭＳ ゴシック" panose="020B0609070205080204" pitchFamily="49" charset="-128"/>
                        </a:rPr>
                        <a:t>  1   1</a:t>
                      </a:r>
                    </a:p>
                    <a:p>
                      <a:r>
                        <a:rPr kumimoji="1" lang="en-US" altLang="ja-JP" sz="1600" dirty="0">
                          <a:latin typeface="ＭＳ ゴシック" panose="020B0609070205080204" pitchFamily="49" charset="-128"/>
                          <a:ea typeface="ＭＳ ゴシック" panose="020B0609070205080204" pitchFamily="49" charset="-128"/>
                        </a:rPr>
                        <a:t>  1   2   1</a:t>
                      </a:r>
                    </a:p>
                    <a:p>
                      <a:r>
                        <a:rPr kumimoji="1" lang="en-US" altLang="ja-JP" sz="1600" dirty="0">
                          <a:latin typeface="ＭＳ ゴシック" panose="020B0609070205080204" pitchFamily="49" charset="-128"/>
                          <a:ea typeface="ＭＳ ゴシック" panose="020B0609070205080204" pitchFamily="49" charset="-128"/>
                        </a:rPr>
                        <a:t>  1   3   3   1</a:t>
                      </a:r>
                    </a:p>
                    <a:p>
                      <a:r>
                        <a:rPr kumimoji="1" lang="en-US" altLang="ja-JP" sz="1600" dirty="0">
                          <a:latin typeface="ＭＳ ゴシック" panose="020B0609070205080204" pitchFamily="49" charset="-128"/>
                          <a:ea typeface="ＭＳ ゴシック" panose="020B0609070205080204" pitchFamily="49" charset="-128"/>
                        </a:rPr>
                        <a:t>  1   4   6   4   1</a:t>
                      </a:r>
                    </a:p>
                    <a:p>
                      <a:r>
                        <a:rPr kumimoji="1" lang="en-US" altLang="ja-JP" sz="1600" dirty="0">
                          <a:latin typeface="ＭＳ ゴシック" panose="020B0609070205080204" pitchFamily="49" charset="-128"/>
                          <a:ea typeface="ＭＳ ゴシック" panose="020B0609070205080204" pitchFamily="49" charset="-128"/>
                        </a:rPr>
                        <a:t>  1   5  10  10   5   1</a:t>
                      </a:r>
                    </a:p>
                    <a:p>
                      <a:r>
                        <a:rPr kumimoji="1" lang="en-US" altLang="ja-JP" sz="1600" dirty="0">
                          <a:latin typeface="ＭＳ ゴシック" panose="020B0609070205080204" pitchFamily="49" charset="-128"/>
                          <a:ea typeface="ＭＳ ゴシック" panose="020B0609070205080204" pitchFamily="49" charset="-128"/>
                        </a:rPr>
                        <a:t>  1   6  15  20  15   6   1</a:t>
                      </a:r>
                    </a:p>
                    <a:p>
                      <a:r>
                        <a:rPr kumimoji="1" lang="en-US" altLang="ja-JP" sz="1600" dirty="0">
                          <a:latin typeface="ＭＳ ゴシック" panose="020B0609070205080204" pitchFamily="49" charset="-128"/>
                          <a:ea typeface="ＭＳ ゴシック" panose="020B0609070205080204" pitchFamily="49" charset="-128"/>
                        </a:rPr>
                        <a:t>  1   7  21  35  35  21   7   1</a:t>
                      </a:r>
                    </a:p>
                    <a:p>
                      <a:r>
                        <a:rPr kumimoji="1" lang="en-US" altLang="ja-JP" sz="1600" dirty="0">
                          <a:latin typeface="ＭＳ ゴシック" panose="020B0609070205080204" pitchFamily="49" charset="-128"/>
                          <a:ea typeface="ＭＳ ゴシック" panose="020B0609070205080204" pitchFamily="49" charset="-128"/>
                        </a:rPr>
                        <a:t>  1   8  28  56  70  56  28   8   1</a:t>
                      </a:r>
                    </a:p>
                    <a:p>
                      <a:r>
                        <a:rPr kumimoji="1" lang="en-US" altLang="ja-JP" sz="1600" dirty="0">
                          <a:latin typeface="ＭＳ ゴシック" panose="020B0609070205080204" pitchFamily="49" charset="-128"/>
                          <a:ea typeface="ＭＳ ゴシック" panose="020B0609070205080204" pitchFamily="49" charset="-128"/>
                        </a:rPr>
                        <a:t>  1   9  36  84 126 126  84  36   9   1</a:t>
                      </a:r>
                    </a:p>
                    <a:p>
                      <a:r>
                        <a:rPr kumimoji="1" lang="en-US" altLang="ja-JP" sz="1600" dirty="0">
                          <a:latin typeface="ＭＳ ゴシック" panose="020B0609070205080204" pitchFamily="49" charset="-128"/>
                          <a:ea typeface="ＭＳ ゴシック" panose="020B0609070205080204" pitchFamily="49" charset="-128"/>
                        </a:rPr>
                        <a:t>  1  10  45 120 210 252 210 120  45  10   1</a:t>
                      </a:r>
                      <a:endParaRPr kumimoji="1" lang="ja-JP"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3060230482"/>
                  </a:ext>
                </a:extLst>
              </a:tr>
            </a:tbl>
          </a:graphicData>
        </a:graphic>
      </p:graphicFrame>
      <p:sp>
        <p:nvSpPr>
          <p:cNvPr id="6" name="コンテンツ プレースホルダー 2">
            <a:extLst>
              <a:ext uri="{FF2B5EF4-FFF2-40B4-BE49-F238E27FC236}">
                <a16:creationId xmlns:a16="http://schemas.microsoft.com/office/drawing/2014/main" id="{44C286C2-5A12-4E15-B206-0620F1B98245}"/>
              </a:ext>
            </a:extLst>
          </p:cNvPr>
          <p:cNvSpPr txBox="1">
            <a:spLocks/>
          </p:cNvSpPr>
          <p:nvPr/>
        </p:nvSpPr>
        <p:spPr>
          <a:xfrm>
            <a:off x="8014774" y="1849489"/>
            <a:ext cx="4071530" cy="48258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ja-JP" altLang="en-US" dirty="0"/>
              <a:t>前問の制約を</a:t>
            </a:r>
            <a:r>
              <a:rPr lang="en-US" altLang="ja-JP" dirty="0"/>
              <a:t>0</a:t>
            </a:r>
            <a:r>
              <a:rPr lang="ja-JP" altLang="en-US" dirty="0"/>
              <a:t>≦</a:t>
            </a:r>
            <a:r>
              <a:rPr lang="en-US" altLang="ja-JP" dirty="0"/>
              <a:t>N</a:t>
            </a:r>
            <a:r>
              <a:rPr lang="ja-JP" altLang="en-US" dirty="0"/>
              <a:t>≦</a:t>
            </a:r>
            <a:r>
              <a:rPr lang="en-US" altLang="ja-JP" dirty="0"/>
              <a:t>100</a:t>
            </a:r>
            <a:r>
              <a:rPr lang="ja-JP" altLang="en-US" dirty="0"/>
              <a:t>に書き換えます。パスカルの三角形上の数字そのものを表示するのではなく、</a:t>
            </a:r>
            <a:r>
              <a:rPr lang="en-US" altLang="ja-JP" dirty="0"/>
              <a:t>2</a:t>
            </a:r>
            <a:r>
              <a:rPr lang="ja-JP" altLang="en-US" dirty="0"/>
              <a:t>で割った余りが</a:t>
            </a:r>
            <a:r>
              <a:rPr lang="en-US" altLang="ja-JP" dirty="0"/>
              <a:t>0</a:t>
            </a:r>
            <a:r>
              <a:rPr lang="ja-JP" altLang="en-US" dirty="0"/>
              <a:t>ならスペース、</a:t>
            </a:r>
            <a:r>
              <a:rPr lang="en-US" altLang="ja-JP" dirty="0"/>
              <a:t>1</a:t>
            </a:r>
            <a:r>
              <a:rPr lang="ja-JP" altLang="en-US" dirty="0"/>
              <a:t>ならアスタリスクを表示するよう変えてください。</a:t>
            </a:r>
            <a:endParaRPr lang="en-US" altLang="ja-JP" dirty="0"/>
          </a:p>
          <a:p>
            <a:pPr marL="0" indent="0">
              <a:buNone/>
            </a:pPr>
            <a:r>
              <a:rPr lang="en-US" altLang="ja-JP" dirty="0"/>
              <a:t>ABC087_B</a:t>
            </a:r>
          </a:p>
          <a:p>
            <a:pPr marL="0" indent="0">
              <a:buNone/>
            </a:pPr>
            <a:r>
              <a:rPr lang="en-US" altLang="ja-JP" dirty="0"/>
              <a:t>ABC060_B</a:t>
            </a:r>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9069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54FEB0-C7D9-400E-8977-5B9F3E321C5A}"/>
              </a:ext>
            </a:extLst>
          </p:cNvPr>
          <p:cNvSpPr>
            <a:spLocks noGrp="1"/>
          </p:cNvSpPr>
          <p:nvPr>
            <p:ph idx="1"/>
          </p:nvPr>
        </p:nvSpPr>
        <p:spPr>
          <a:xfrm>
            <a:off x="838200" y="1629696"/>
            <a:ext cx="8951686" cy="5228304"/>
          </a:xfrm>
        </p:spPr>
        <p:txBody>
          <a:bodyPr>
            <a:normAutofit/>
          </a:bodyPr>
          <a:lstStyle/>
          <a:p>
            <a:r>
              <a:rPr kumimoji="1" lang="en-US" altLang="ja-JP" dirty="0"/>
              <a:t>ABC013_A</a:t>
            </a:r>
          </a:p>
          <a:p>
            <a:r>
              <a:rPr kumimoji="1" lang="ja-JP" altLang="en-US" dirty="0"/>
              <a:t>符号なし整数型</a:t>
            </a:r>
            <a:r>
              <a:rPr kumimoji="1" lang="en-US" altLang="ja-JP" dirty="0"/>
              <a:t>x</a:t>
            </a:r>
            <a:r>
              <a:rPr kumimoji="1" lang="ja-JP" altLang="en-US" dirty="0"/>
              <a:t>を引数として、</a:t>
            </a:r>
            <a:r>
              <a:rPr kumimoji="1" lang="en-US" altLang="ja-JP" dirty="0"/>
              <a:t>x</a:t>
            </a:r>
            <a:r>
              <a:rPr lang="ja-JP" altLang="en-US" dirty="0"/>
              <a:t>を</a:t>
            </a:r>
            <a:r>
              <a:rPr kumimoji="1" lang="en-US" altLang="ja-JP" dirty="0"/>
              <a:t>2</a:t>
            </a:r>
            <a:r>
              <a:rPr kumimoji="1" lang="ja-JP" altLang="en-US" dirty="0"/>
              <a:t>進数表示として出力し、最後に</a:t>
            </a:r>
            <a:r>
              <a:rPr lang="ja-JP" altLang="en-US" dirty="0"/>
              <a:t>改行</a:t>
            </a:r>
            <a:r>
              <a:rPr kumimoji="1" lang="ja-JP" altLang="en-US" dirty="0"/>
              <a:t>する関数</a:t>
            </a:r>
            <a:br>
              <a:rPr lang="en-US" altLang="ja-JP" dirty="0"/>
            </a:br>
            <a:r>
              <a:rPr lang="en-US" altLang="ja-JP" dirty="0"/>
              <a:t>    </a:t>
            </a:r>
            <a:r>
              <a:rPr lang="en-US" altLang="ja-JP" dirty="0">
                <a:solidFill>
                  <a:srgbClr val="0000FF"/>
                </a:solidFill>
                <a:latin typeface="Consolas" panose="020B0609020204030204" pitchFamily="49" charset="0"/>
              </a:rPr>
              <a:t>void</a:t>
            </a:r>
            <a:r>
              <a:rPr lang="en-US" altLang="ja-JP" dirty="0">
                <a:latin typeface="Consolas" panose="020B0609020204030204" pitchFamily="49" charset="0"/>
              </a:rPr>
              <a:t> </a:t>
            </a:r>
            <a:r>
              <a:rPr lang="en-US" altLang="ja-JP" dirty="0" err="1">
                <a:latin typeface="Consolas" panose="020B0609020204030204" pitchFamily="49" charset="0"/>
              </a:rPr>
              <a:t>showBit</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x)</a:t>
            </a:r>
            <a:br>
              <a:rPr lang="en-US" altLang="ja-JP" dirty="0"/>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endParaRPr kumimoji="1" lang="en-US" altLang="ja-JP" dirty="0"/>
          </a:p>
          <a:p>
            <a:r>
              <a:rPr lang="en-US" altLang="ja-JP" dirty="0"/>
              <a:t>ABC014_B</a:t>
            </a:r>
          </a:p>
          <a:p>
            <a:r>
              <a:rPr lang="ja-JP" altLang="en-US" dirty="0"/>
              <a:t>符号なし整数型</a:t>
            </a:r>
            <a:r>
              <a:rPr lang="en-US" altLang="ja-JP" dirty="0"/>
              <a:t>x</a:t>
            </a:r>
            <a:r>
              <a:rPr lang="ja-JP" altLang="en-US" dirty="0" err="1"/>
              <a:t>と非負</a:t>
            </a:r>
            <a:r>
              <a:rPr lang="ja-JP" altLang="en-US" dirty="0"/>
              <a:t>整数</a:t>
            </a:r>
            <a:r>
              <a:rPr lang="en-US" altLang="ja-JP" dirty="0"/>
              <a:t>n</a:t>
            </a:r>
            <a:r>
              <a:rPr lang="ja-JP" altLang="en-US" dirty="0"/>
              <a:t>を引数とし、</a:t>
            </a:r>
            <a:r>
              <a:rPr lang="en-US" altLang="ja-JP" dirty="0"/>
              <a:t>x</a:t>
            </a:r>
            <a:r>
              <a:rPr lang="ja-JP" altLang="en-US" dirty="0"/>
              <a:t>を</a:t>
            </a:r>
            <a:r>
              <a:rPr lang="en-US" altLang="ja-JP" dirty="0"/>
              <a:t>n</a:t>
            </a:r>
            <a:r>
              <a:rPr lang="ja-JP" altLang="en-US" dirty="0"/>
              <a:t>ビット左回転した値を返す関数</a:t>
            </a:r>
            <a:br>
              <a:rPr lang="en-US" altLang="ja-JP" dirty="0"/>
            </a:br>
            <a:r>
              <a:rPr lang="en-US" altLang="ja-JP" dirty="0"/>
              <a:t>   </a:t>
            </a:r>
            <a:r>
              <a:rPr lang="en-US" altLang="ja-JP" dirty="0">
                <a:solidFill>
                  <a:srgbClr val="0000FF"/>
                </a:solidFill>
                <a:latin typeface="Consolas" panose="020B0609020204030204" pitchFamily="49" charset="0"/>
              </a:rPr>
              <a:t>unsigned</a:t>
            </a:r>
            <a:r>
              <a:rPr lang="en-US" altLang="ja-JP" dirty="0">
                <a:latin typeface="Consolas" panose="020B0609020204030204" pitchFamily="49" charset="0"/>
              </a:rPr>
              <a:t> </a:t>
            </a:r>
            <a:r>
              <a:rPr lang="en-US" altLang="ja-JP" dirty="0" err="1">
                <a:latin typeface="Consolas" panose="020B0609020204030204" pitchFamily="49" charset="0"/>
              </a:rPr>
              <a:t>leftRotate</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x, </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n)</a:t>
            </a:r>
            <a:br>
              <a:rPr lang="en-US" altLang="ja-JP" dirty="0">
                <a:latin typeface="Consolas" panose="020B0609020204030204" pitchFamily="49" charset="0"/>
              </a:rPr>
            </a:br>
            <a:r>
              <a:rPr lang="ja-JP" altLang="en-US" dirty="0"/>
              <a:t>を作成せよ</a:t>
            </a:r>
            <a:r>
              <a:rPr lang="en-US" altLang="ja-JP" dirty="0"/>
              <a:t>(</a:t>
            </a:r>
            <a:r>
              <a:rPr lang="ja-JP" altLang="en-US" dirty="0"/>
              <a:t>整数型は</a:t>
            </a:r>
            <a:r>
              <a:rPr lang="en-US" altLang="ja-JP" dirty="0"/>
              <a:t>32</a:t>
            </a:r>
            <a:r>
              <a:rPr lang="ja-JP" altLang="en-US" dirty="0"/>
              <a:t>ビットであると仮定してよい</a:t>
            </a:r>
            <a:r>
              <a:rPr lang="en-US" altLang="ja-JP" dirty="0"/>
              <a:t>)</a:t>
            </a:r>
            <a:br>
              <a:rPr lang="en-US" altLang="ja-JP" dirty="0"/>
            </a:br>
            <a:r>
              <a:rPr lang="ja-JP" altLang="en-US" dirty="0"/>
              <a:t>左回転とは、「左シフトを行ったとき、あふれた上位のビットが下位のビットに移る」という意味。</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5" name="コンテンツ プレースホルダー 2">
            <a:extLst>
              <a:ext uri="{FF2B5EF4-FFF2-40B4-BE49-F238E27FC236}">
                <a16:creationId xmlns:a16="http://schemas.microsoft.com/office/drawing/2014/main" id="{D6EFED1F-649E-4AE1-B43D-D116AEC3E064}"/>
              </a:ext>
            </a:extLst>
          </p:cNvPr>
          <p:cNvSpPr txBox="1">
            <a:spLocks/>
          </p:cNvSpPr>
          <p:nvPr/>
        </p:nvSpPr>
        <p:spPr>
          <a:xfrm>
            <a:off x="9702800" y="1629697"/>
            <a:ext cx="2220686" cy="4684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量増し</a:t>
            </a:r>
            <a:r>
              <a:rPr lang="en-US" altLang="ja-JP" dirty="0"/>
              <a:t>]</a:t>
            </a:r>
          </a:p>
          <a:p>
            <a:r>
              <a:rPr lang="en-US" altLang="ja-JP" dirty="0"/>
              <a:t>ABC019_B</a:t>
            </a:r>
          </a:p>
          <a:p>
            <a:r>
              <a:rPr lang="en-US" altLang="ja-JP" dirty="0"/>
              <a:t>ABC003_B</a:t>
            </a:r>
          </a:p>
          <a:p>
            <a:r>
              <a:rPr lang="en-US" altLang="ja-JP" dirty="0"/>
              <a:t>ABC053_B</a:t>
            </a:r>
          </a:p>
        </p:txBody>
      </p:sp>
      <p:sp>
        <p:nvSpPr>
          <p:cNvPr id="6" name="タイトル 1">
            <a:extLst>
              <a:ext uri="{FF2B5EF4-FFF2-40B4-BE49-F238E27FC236}">
                <a16:creationId xmlns:a16="http://schemas.microsoft.com/office/drawing/2014/main" id="{1DBBB6DA-BCFA-4613-B81E-34CFD889C90B}"/>
              </a:ext>
            </a:extLst>
          </p:cNvPr>
          <p:cNvSpPr>
            <a:spLocks noGrp="1"/>
          </p:cNvSpPr>
          <p:nvPr>
            <p:ph type="title"/>
          </p:nvPr>
        </p:nvSpPr>
        <p:spPr>
          <a:xfrm>
            <a:off x="838200" y="365125"/>
            <a:ext cx="10515600" cy="1325563"/>
          </a:xfrm>
        </p:spPr>
        <p:txBody>
          <a:bodyPr/>
          <a:lstStyle/>
          <a:p>
            <a:r>
              <a:rPr kumimoji="1" lang="ja-JP" altLang="en-US" dirty="0"/>
              <a:t>演習</a:t>
            </a:r>
            <a:r>
              <a:rPr kumimoji="1" lang="en-US" altLang="ja-JP" dirty="0"/>
              <a:t>(</a:t>
            </a:r>
            <a:r>
              <a:rPr kumimoji="1" lang="ja-JP" altLang="en-US" dirty="0"/>
              <a:t>第</a:t>
            </a:r>
            <a:r>
              <a:rPr kumimoji="1" lang="en-US" altLang="ja-JP" dirty="0"/>
              <a:t>6</a:t>
            </a:r>
            <a:r>
              <a:rPr kumimoji="1" lang="ja-JP" altLang="en-US" dirty="0"/>
              <a:t>回</a:t>
            </a:r>
            <a:r>
              <a:rPr kumimoji="1" lang="en-US" altLang="ja-JP" dirty="0"/>
              <a:t>)</a:t>
            </a:r>
            <a:endParaRPr kumimoji="1" lang="ja-JP" altLang="en-US" dirty="0"/>
          </a:p>
        </p:txBody>
      </p:sp>
    </p:spTree>
    <p:extLst>
      <p:ext uri="{BB962C8B-B14F-4D97-AF65-F5344CB8AC3E}">
        <p14:creationId xmlns:p14="http://schemas.microsoft.com/office/powerpoint/2010/main" val="307609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8B68E-2101-4C1E-9165-D1162F481EBF}"/>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kumimoji="1" lang="en-US" altLang="ja-JP" dirty="0"/>
              <a:t>7</a:t>
            </a:r>
            <a:r>
              <a:rPr kumimoji="1" lang="ja-JP" altLang="en-US" dirty="0"/>
              <a:t>回</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BD5B7C3-2349-4FEE-B0E1-90A1BEC9E717}"/>
              </a:ext>
            </a:extLst>
          </p:cNvPr>
          <p:cNvSpPr>
            <a:spLocks noGrp="1"/>
          </p:cNvSpPr>
          <p:nvPr>
            <p:ph idx="1"/>
          </p:nvPr>
        </p:nvSpPr>
        <p:spPr>
          <a:xfrm>
            <a:off x="565355" y="1849489"/>
            <a:ext cx="5628968" cy="4351338"/>
          </a:xfrm>
        </p:spPr>
        <p:txBody>
          <a:bodyPr/>
          <a:lstStyle/>
          <a:p>
            <a:r>
              <a:rPr kumimoji="1" lang="ja-JP" altLang="en-US" dirty="0"/>
              <a:t>整数値</a:t>
            </a:r>
            <a:r>
              <a:rPr kumimoji="1" lang="en-US" altLang="ja-JP" dirty="0"/>
              <a:t>n</a:t>
            </a:r>
            <a:r>
              <a:rPr kumimoji="1" lang="ja-JP" altLang="en-US" dirty="0"/>
              <a:t>の各桁の総和を求める関数</a:t>
            </a:r>
            <a:r>
              <a:rPr lang="en-US" altLang="ja-JP" dirty="0" err="1"/>
              <a:t>sumDigit</a:t>
            </a:r>
            <a:r>
              <a:rPr lang="ja-JP" altLang="en-US" dirty="0"/>
              <a:t>を、再帰を用いて実装してください。関数は次のような定義とします。</a:t>
            </a:r>
            <a:endParaRPr lang="en-US" altLang="ja-JP" dirty="0"/>
          </a:p>
          <a:p>
            <a:pPr marL="457200" lvl="1" indent="0">
              <a:buNone/>
            </a:pPr>
            <a:r>
              <a:rPr lang="en-US" altLang="ja-JP" sz="3200" dirty="0">
                <a:solidFill>
                  <a:srgbClr val="0000FF"/>
                </a:solidFill>
                <a:latin typeface="Consolas" panose="020B0609020204030204" pitchFamily="49" charset="0"/>
              </a:rPr>
              <a:t>int</a:t>
            </a:r>
            <a:r>
              <a:rPr lang="en-US" altLang="ja-JP" sz="3200" dirty="0">
                <a:latin typeface="Consolas" panose="020B0609020204030204" pitchFamily="49" charset="0"/>
              </a:rPr>
              <a:t> </a:t>
            </a:r>
            <a:r>
              <a:rPr lang="en-US" altLang="ja-JP" sz="3200" dirty="0" err="1">
                <a:latin typeface="Consolas" panose="020B0609020204030204" pitchFamily="49" charset="0"/>
              </a:rPr>
              <a:t>sumDigit</a:t>
            </a:r>
            <a:r>
              <a:rPr lang="en-US" altLang="ja-JP" sz="3200" dirty="0">
                <a:latin typeface="Consolas" panose="020B0609020204030204" pitchFamily="49" charset="0"/>
              </a:rPr>
              <a:t>(</a:t>
            </a:r>
            <a:r>
              <a:rPr lang="en-US" altLang="ja-JP" sz="3200" dirty="0">
                <a:solidFill>
                  <a:srgbClr val="0000FF"/>
                </a:solidFill>
                <a:latin typeface="Consolas" panose="020B0609020204030204" pitchFamily="49" charset="0"/>
              </a:rPr>
              <a:t>int</a:t>
            </a:r>
            <a:r>
              <a:rPr lang="en-US" altLang="ja-JP" sz="3200" dirty="0">
                <a:latin typeface="Consolas" panose="020B0609020204030204" pitchFamily="49" charset="0"/>
              </a:rPr>
              <a:t> n)</a:t>
            </a:r>
          </a:p>
          <a:p>
            <a:pPr marL="0" indent="0">
              <a:buNone/>
            </a:pPr>
            <a:endParaRPr lang="en-US" altLang="ja-JP" sz="3600" dirty="0">
              <a:latin typeface="Consolas" panose="020B0609020204030204" pitchFamily="49" charset="0"/>
            </a:endParaRPr>
          </a:p>
          <a:p>
            <a:pPr marL="0" indent="0">
              <a:buNone/>
            </a:pPr>
            <a:endParaRPr kumimoji="1" lang="en-US" altLang="ja-JP" dirty="0"/>
          </a:p>
        </p:txBody>
      </p:sp>
      <p:sp>
        <p:nvSpPr>
          <p:cNvPr id="4" name="コンテンツ プレースホルダー 2">
            <a:extLst>
              <a:ext uri="{FF2B5EF4-FFF2-40B4-BE49-F238E27FC236}">
                <a16:creationId xmlns:a16="http://schemas.microsoft.com/office/drawing/2014/main" id="{19F59AC5-3342-476E-8643-FA238BAE8984}"/>
              </a:ext>
            </a:extLst>
          </p:cNvPr>
          <p:cNvSpPr txBox="1">
            <a:spLocks/>
          </p:cNvSpPr>
          <p:nvPr/>
        </p:nvSpPr>
        <p:spPr>
          <a:xfrm>
            <a:off x="6194323" y="1849489"/>
            <a:ext cx="5562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[ICPC</a:t>
            </a:r>
            <a:r>
              <a:rPr lang="ja-JP" altLang="en-US" dirty="0"/>
              <a:t>の雰囲気を味わうコーナー</a:t>
            </a:r>
            <a:r>
              <a:rPr lang="en-US" altLang="ja-JP" dirty="0"/>
              <a:t>]</a:t>
            </a:r>
          </a:p>
          <a:p>
            <a:r>
              <a:rPr lang="en-US" altLang="ja-JP" dirty="0">
                <a:latin typeface="+mn-ea"/>
              </a:rPr>
              <a:t>AOJ1147</a:t>
            </a:r>
          </a:p>
          <a:p>
            <a:r>
              <a:rPr lang="en-US" altLang="ja-JP" dirty="0">
                <a:latin typeface="+mn-ea"/>
              </a:rPr>
              <a:t>AOJ2745</a:t>
            </a:r>
          </a:p>
          <a:p>
            <a:endParaRPr lang="en-US" altLang="ja-JP" dirty="0">
              <a:latin typeface="+mn-ea"/>
            </a:endParaRPr>
          </a:p>
          <a:p>
            <a:pPr marL="0" indent="0">
              <a:buNone/>
            </a:pPr>
            <a:r>
              <a:rPr lang="en-US" altLang="ja-JP" dirty="0">
                <a:latin typeface="+mn-ea"/>
              </a:rPr>
              <a:t>[</a:t>
            </a:r>
            <a:r>
              <a:rPr lang="ja-JP" altLang="en-US" dirty="0">
                <a:latin typeface="+mn-ea"/>
              </a:rPr>
              <a:t>量増し</a:t>
            </a:r>
            <a:r>
              <a:rPr lang="en-US" altLang="ja-JP" dirty="0">
                <a:latin typeface="+mn-ea"/>
              </a:rPr>
              <a:t>]</a:t>
            </a:r>
            <a:endParaRPr lang="en-US" altLang="ja-JP" dirty="0"/>
          </a:p>
          <a:p>
            <a:r>
              <a:rPr lang="en-US" altLang="ja-JP" dirty="0"/>
              <a:t>ABC039_B</a:t>
            </a:r>
          </a:p>
        </p:txBody>
      </p:sp>
    </p:spTree>
    <p:extLst>
      <p:ext uri="{BB962C8B-B14F-4D97-AF65-F5344CB8AC3E}">
        <p14:creationId xmlns:p14="http://schemas.microsoft.com/office/powerpoint/2010/main" val="95728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9F9AB-BF1D-4931-97B5-14A9146E3715}"/>
              </a:ext>
            </a:extLst>
          </p:cNvPr>
          <p:cNvSpPr>
            <a:spLocks noGrp="1"/>
          </p:cNvSpPr>
          <p:nvPr>
            <p:ph type="title"/>
          </p:nvPr>
        </p:nvSpPr>
        <p:spPr/>
        <p:txBody>
          <a:bodyPr/>
          <a:lstStyle/>
          <a:p>
            <a:r>
              <a:rPr kumimoji="1" lang="ja-JP" altLang="en-US" dirty="0"/>
              <a:t>演習</a:t>
            </a:r>
            <a:r>
              <a:rPr kumimoji="1" lang="en-US" altLang="ja-JP" dirty="0"/>
              <a:t>(</a:t>
            </a:r>
            <a:r>
              <a:rPr kumimoji="1" lang="ja-JP" altLang="en-US" dirty="0"/>
              <a:t>第</a:t>
            </a:r>
            <a:r>
              <a:rPr kumimoji="1" lang="en-US" altLang="ja-JP" dirty="0"/>
              <a:t>8</a:t>
            </a:r>
            <a:r>
              <a:rPr kumimoji="1" lang="ja-JP" altLang="en-US" dirty="0"/>
              <a:t>回</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446CA87-D44B-4A5F-B230-9AB7D1172ACC}"/>
              </a:ext>
            </a:extLst>
          </p:cNvPr>
          <p:cNvSpPr>
            <a:spLocks noGrp="1"/>
          </p:cNvSpPr>
          <p:nvPr>
            <p:ph sz="half" idx="1"/>
          </p:nvPr>
        </p:nvSpPr>
        <p:spPr>
          <a:xfrm>
            <a:off x="838200" y="1825625"/>
            <a:ext cx="5850194" cy="4351338"/>
          </a:xfrm>
        </p:spPr>
        <p:txBody>
          <a:bodyPr>
            <a:normAutofit/>
          </a:bodyPr>
          <a:lstStyle/>
          <a:p>
            <a:r>
              <a:rPr kumimoji="1" lang="en-US" altLang="ja-JP" sz="2400" dirty="0"/>
              <a:t>int</a:t>
            </a:r>
            <a:r>
              <a:rPr kumimoji="1" lang="ja-JP" altLang="en-US" sz="2400" dirty="0"/>
              <a:t>型の配列と要素数を引数</a:t>
            </a:r>
            <a:r>
              <a:rPr lang="ja-JP" altLang="en-US" sz="2400" dirty="0"/>
              <a:t>にとり、配列の総和を</a:t>
            </a:r>
            <a:r>
              <a:rPr lang="en-US" altLang="ja-JP" sz="2400" dirty="0"/>
              <a:t>int</a:t>
            </a:r>
            <a:r>
              <a:rPr lang="ja-JP" altLang="en-US" sz="2400" dirty="0"/>
              <a:t>型で返す関数</a:t>
            </a:r>
            <a:r>
              <a:rPr lang="en-US" altLang="ja-JP" sz="2400" dirty="0" err="1">
                <a:latin typeface="Consolas" panose="020B0609020204030204" pitchFamily="49" charset="0"/>
              </a:rPr>
              <a:t>sumOfArray</a:t>
            </a:r>
            <a:r>
              <a:rPr lang="ja-JP" altLang="en-US" sz="2400" dirty="0"/>
              <a:t>を作成してください</a:t>
            </a:r>
            <a:endParaRPr lang="en-US" altLang="ja-JP" sz="2400" dirty="0"/>
          </a:p>
          <a:p>
            <a:pPr marL="457200" lvl="1" indent="0">
              <a:buNone/>
            </a:pP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a:t>
            </a:r>
            <a:r>
              <a:rPr kumimoji="1" lang="en-US" altLang="ja-JP" dirty="0" err="1">
                <a:latin typeface="Consolas" panose="020B0609020204030204" pitchFamily="49" charset="0"/>
              </a:rPr>
              <a:t>sumOfArray</a:t>
            </a:r>
            <a:r>
              <a:rPr kumimoji="1" lang="en-US" altLang="ja-JP" dirty="0">
                <a:latin typeface="Consolas" panose="020B0609020204030204" pitchFamily="49" charset="0"/>
              </a:rPr>
              <a:t>(</a:t>
            </a: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*a, </a:t>
            </a:r>
            <a:r>
              <a:rPr kumimoji="1" lang="en-US" altLang="ja-JP" dirty="0">
                <a:solidFill>
                  <a:srgbClr val="0000FF"/>
                </a:solidFill>
                <a:latin typeface="Consolas" panose="020B0609020204030204" pitchFamily="49" charset="0"/>
              </a:rPr>
              <a:t>int</a:t>
            </a:r>
            <a:r>
              <a:rPr kumimoji="1" lang="en-US" altLang="ja-JP" dirty="0">
                <a:latin typeface="Consolas" panose="020B0609020204030204" pitchFamily="49" charset="0"/>
              </a:rPr>
              <a:t> n)</a:t>
            </a:r>
          </a:p>
          <a:p>
            <a:pPr marL="457200" lvl="1" indent="0">
              <a:buNone/>
            </a:pPr>
            <a:endParaRPr kumimoji="1" lang="en-US" altLang="ja-JP" dirty="0">
              <a:latin typeface="Consolas" panose="020B0609020204030204" pitchFamily="49" charset="0"/>
            </a:endParaRPr>
          </a:p>
          <a:p>
            <a:r>
              <a:rPr kumimoji="1" lang="ja-JP" altLang="en-US" sz="2400" dirty="0">
                <a:latin typeface="Consolas" panose="020B0609020204030204" pitchFamily="49" charset="0"/>
              </a:rPr>
              <a:t>引数に取った文字列を反転させる関数</a:t>
            </a:r>
            <a:r>
              <a:rPr kumimoji="1" lang="en-US" altLang="ja-JP" sz="2400" dirty="0" err="1">
                <a:latin typeface="Consolas" panose="020B0609020204030204" pitchFamily="49" charset="0"/>
              </a:rPr>
              <a:t>revStr</a:t>
            </a:r>
            <a:r>
              <a:rPr lang="ja-JP" altLang="en-US" sz="2400" dirty="0">
                <a:latin typeface="Consolas" panose="020B0609020204030204" pitchFamily="49" charset="0"/>
              </a:rPr>
              <a:t>を作成してください</a:t>
            </a:r>
            <a:br>
              <a:rPr lang="en-US" altLang="ja-JP" sz="2400" dirty="0">
                <a:latin typeface="Consolas" panose="020B0609020204030204" pitchFamily="49" charset="0"/>
              </a:rPr>
            </a:br>
            <a:r>
              <a:rPr lang="ja-JP" altLang="en-US" sz="2400" dirty="0">
                <a:latin typeface="Consolas" panose="020B0609020204030204" pitchFamily="49" charset="0"/>
              </a:rPr>
              <a:t>必要ならば、文字列の長さを返す関数</a:t>
            </a:r>
            <a:r>
              <a:rPr lang="en-US" altLang="ja-JP" sz="2400" dirty="0" err="1">
                <a:latin typeface="Consolas" panose="020B0609020204030204" pitchFamily="49" charset="0"/>
              </a:rPr>
              <a:t>strlen</a:t>
            </a:r>
            <a:r>
              <a:rPr lang="ja-JP" altLang="en-US" sz="2400" dirty="0">
                <a:latin typeface="Consolas" panose="020B0609020204030204" pitchFamily="49" charset="0"/>
              </a:rPr>
              <a:t>を利用しても構いません</a:t>
            </a:r>
            <a:endParaRPr lang="en-US" altLang="ja-JP" sz="2400" dirty="0">
              <a:latin typeface="+mn-ea"/>
            </a:endParaRPr>
          </a:p>
          <a:p>
            <a:pPr marL="457200" lvl="1" indent="0">
              <a:buNone/>
            </a:pPr>
            <a:r>
              <a:rPr lang="en-US" altLang="ja-JP" dirty="0">
                <a:solidFill>
                  <a:srgbClr val="0000FF"/>
                </a:solidFill>
                <a:latin typeface="Consolas" panose="020B0609020204030204" pitchFamily="49" charset="0"/>
              </a:rPr>
              <a:t>v</a:t>
            </a:r>
            <a:r>
              <a:rPr kumimoji="1" lang="en-US" altLang="ja-JP" dirty="0">
                <a:solidFill>
                  <a:srgbClr val="0000FF"/>
                </a:solidFill>
                <a:latin typeface="Consolas" panose="020B0609020204030204" pitchFamily="49" charset="0"/>
              </a:rPr>
              <a:t>oid</a:t>
            </a:r>
            <a:r>
              <a:rPr kumimoji="1" lang="en-US" altLang="ja-JP" dirty="0">
                <a:latin typeface="Consolas" panose="020B0609020204030204" pitchFamily="49" charset="0"/>
              </a:rPr>
              <a:t> </a:t>
            </a:r>
            <a:r>
              <a:rPr kumimoji="1" lang="en-US" altLang="ja-JP" dirty="0" err="1">
                <a:latin typeface="Consolas" panose="020B0609020204030204" pitchFamily="49" charset="0"/>
              </a:rPr>
              <a:t>revStr</a:t>
            </a:r>
            <a:r>
              <a:rPr kumimoji="1" lang="en-US" altLang="ja-JP" dirty="0">
                <a:latin typeface="Consolas" panose="020B0609020204030204" pitchFamily="49" charset="0"/>
              </a:rPr>
              <a:t>(</a:t>
            </a:r>
            <a:r>
              <a:rPr kumimoji="1" lang="en-US" altLang="ja-JP" dirty="0">
                <a:solidFill>
                  <a:srgbClr val="0000FF"/>
                </a:solidFill>
                <a:latin typeface="Consolas" panose="020B0609020204030204" pitchFamily="49" charset="0"/>
              </a:rPr>
              <a:t>char</a:t>
            </a:r>
            <a:r>
              <a:rPr kumimoji="1" lang="en-US" altLang="ja-JP" dirty="0">
                <a:latin typeface="Consolas" panose="020B0609020204030204" pitchFamily="49" charset="0"/>
              </a:rPr>
              <a:t> *str)</a:t>
            </a:r>
            <a:endParaRPr kumimoji="1" lang="ja-JP" altLang="en-US" dirty="0">
              <a:latin typeface="Consolas" panose="020B0609020204030204" pitchFamily="49" charset="0"/>
            </a:endParaRPr>
          </a:p>
        </p:txBody>
      </p:sp>
      <p:sp>
        <p:nvSpPr>
          <p:cNvPr id="4" name="コンテンツ プレースホルダー 3">
            <a:extLst>
              <a:ext uri="{FF2B5EF4-FFF2-40B4-BE49-F238E27FC236}">
                <a16:creationId xmlns:a16="http://schemas.microsoft.com/office/drawing/2014/main" id="{9FAF2722-CE56-4AF9-BC6C-AA8BE71F59E6}"/>
              </a:ext>
            </a:extLst>
          </p:cNvPr>
          <p:cNvSpPr>
            <a:spLocks noGrp="1"/>
          </p:cNvSpPr>
          <p:nvPr>
            <p:ph sz="half" idx="2"/>
          </p:nvPr>
        </p:nvSpPr>
        <p:spPr>
          <a:xfrm>
            <a:off x="7175090" y="1825625"/>
            <a:ext cx="4178710" cy="4351338"/>
          </a:xfrm>
        </p:spPr>
        <p:txBody>
          <a:bodyPr/>
          <a:lstStyle/>
          <a:p>
            <a:pPr marL="0" indent="0">
              <a:buNone/>
            </a:pPr>
            <a:r>
              <a:rPr lang="en-US" altLang="ja-JP" dirty="0"/>
              <a:t>[</a:t>
            </a:r>
            <a:r>
              <a:rPr lang="ja-JP" altLang="en-US" dirty="0"/>
              <a:t>先週の復習</a:t>
            </a:r>
            <a:r>
              <a:rPr lang="en-US" altLang="ja-JP" dirty="0"/>
              <a:t>(</a:t>
            </a:r>
            <a:r>
              <a:rPr lang="ja-JP" altLang="en-US" dirty="0"/>
              <a:t>のつもり</a:t>
            </a:r>
            <a:r>
              <a:rPr lang="en-US" altLang="ja-JP" dirty="0"/>
              <a:t>)]</a:t>
            </a:r>
          </a:p>
          <a:p>
            <a:pPr marL="0" indent="0">
              <a:buNone/>
            </a:pPr>
            <a:r>
              <a:rPr lang="en-US" altLang="ja-JP" dirty="0"/>
              <a:t>ABC033_B</a:t>
            </a:r>
          </a:p>
          <a:p>
            <a:pPr marL="0" indent="0">
              <a:buNone/>
            </a:pPr>
            <a:endParaRPr lang="en-US" altLang="ja-JP" dirty="0"/>
          </a:p>
          <a:p>
            <a:pPr marL="0" indent="0">
              <a:buNone/>
            </a:pPr>
            <a:r>
              <a:rPr lang="en-US" altLang="ja-JP" dirty="0"/>
              <a:t>[</a:t>
            </a:r>
            <a:r>
              <a:rPr lang="ja-JP" altLang="en-US" dirty="0"/>
              <a:t>量増し</a:t>
            </a:r>
            <a:r>
              <a:rPr lang="en-US" altLang="ja-JP" dirty="0"/>
              <a:t>]</a:t>
            </a:r>
          </a:p>
          <a:p>
            <a:pPr marL="0" indent="0">
              <a:buNone/>
            </a:pPr>
            <a:r>
              <a:rPr lang="en-US" altLang="ja-JP" dirty="0"/>
              <a:t>ABC074_B</a:t>
            </a:r>
          </a:p>
          <a:p>
            <a:pPr marL="0" indent="0">
              <a:buNone/>
            </a:pPr>
            <a:r>
              <a:rPr lang="en-US" altLang="ja-JP" dirty="0"/>
              <a:t>AOJ1192 (</a:t>
            </a:r>
            <a:r>
              <a:rPr lang="ja-JP" altLang="en-US"/>
              <a:t>解答ないです</a:t>
            </a:r>
            <a:r>
              <a:rPr lang="en-US" altLang="ja-JP"/>
              <a:t>)</a:t>
            </a:r>
            <a:endParaRPr lang="ja-JP" altLang="en-US" dirty="0"/>
          </a:p>
          <a:p>
            <a:pPr marL="0" indent="0">
              <a:buNone/>
            </a:pPr>
            <a:endParaRPr kumimoji="1" lang="ja-JP" altLang="en-US" dirty="0"/>
          </a:p>
        </p:txBody>
      </p:sp>
    </p:spTree>
    <p:extLst>
      <p:ext uri="{BB962C8B-B14F-4D97-AF65-F5344CB8AC3E}">
        <p14:creationId xmlns:p14="http://schemas.microsoft.com/office/powerpoint/2010/main" val="30606313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810</Words>
  <Application>Microsoft Office PowerPoint</Application>
  <PresentationFormat>ワイド画面</PresentationFormat>
  <Paragraphs>137</Paragraphs>
  <Slides>10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ＭＳ Ｐゴシック</vt:lpstr>
      <vt:lpstr>ＭＳ ゴシック</vt:lpstr>
      <vt:lpstr>游ゴシック</vt:lpstr>
      <vt:lpstr>游ゴシック Light</vt:lpstr>
      <vt:lpstr>Arial</vt:lpstr>
      <vt:lpstr>Cambria Math</vt:lpstr>
      <vt:lpstr>Consolas</vt:lpstr>
      <vt:lpstr>Office テーマ</vt:lpstr>
      <vt:lpstr>演習問題まとめ</vt:lpstr>
      <vt:lpstr>演習(第1回)</vt:lpstr>
      <vt:lpstr>演習(第2回)</vt:lpstr>
      <vt:lpstr>演習(第3回)(1)</vt:lpstr>
      <vt:lpstr>演習(第3回(2), 第4回)</vt:lpstr>
      <vt:lpstr>演習(第5回)</vt:lpstr>
      <vt:lpstr>演習(第6回)</vt:lpstr>
      <vt:lpstr>演習(第7回)</vt:lpstr>
      <vt:lpstr>演習(第8回)</vt:lpstr>
      <vt:lpstr>演習(第9回)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演習問題まとめ</dc:title>
  <dc:creator>r.yamamoto.032</dc:creator>
  <cp:lastModifiedBy>r.yamamoto.032</cp:lastModifiedBy>
  <cp:revision>11</cp:revision>
  <dcterms:created xsi:type="dcterms:W3CDTF">2018-07-10T05:11:07Z</dcterms:created>
  <dcterms:modified xsi:type="dcterms:W3CDTF">2018-07-10T05:18:17Z</dcterms:modified>
</cp:coreProperties>
</file>