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8" r:id="rId4"/>
    <p:sldId id="257" r:id="rId5"/>
    <p:sldId id="264" r:id="rId6"/>
    <p:sldId id="259" r:id="rId7"/>
    <p:sldId id="265" r:id="rId8"/>
    <p:sldId id="266" r:id="rId9"/>
    <p:sldId id="260" r:id="rId10"/>
    <p:sldId id="267" r:id="rId11"/>
    <p:sldId id="268" r:id="rId12"/>
    <p:sldId id="269" r:id="rId13"/>
    <p:sldId id="261" r:id="rId14"/>
    <p:sldId id="270" r:id="rId15"/>
    <p:sldId id="271" r:id="rId16"/>
    <p:sldId id="263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7BD9E-AAAF-444C-92E4-05CD5599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1B913E-EFF9-46CF-A8EC-44E5E4C7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3EDCBA-493A-42C5-ADE6-4C62B8D0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BB99A-1F17-4D66-8BDB-7C047C4B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D326E1-A20B-4B45-9F4F-7BF7B2E7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70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8C79C-5741-4FFB-A348-84006A3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984261-F52D-47A7-891D-4AB3A24D2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E17C0-4454-4996-8511-B93A2EEB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4010F-8CD7-478E-847C-DF20E0B6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5C55E-E12B-470E-B1F5-4CFFD1AB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21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145327-333C-4F5E-BB4E-7074D447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BE9FD2-29B2-4DD6-9641-C1A2D45E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FF7C4-A51D-435C-9A8E-0ED37D27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B6F53-1E88-4DCC-8D4E-7316112F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0DEF48-EC9F-4E62-881C-1DB6B5D8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3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D0683-4BF9-4438-810B-92EBD4DD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AFCD1F-053F-4ABD-8D34-CFF0A5F1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6525C6-2798-4EEF-93AC-9BD70FDB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D68EE4-E8D5-4D09-A7F5-0AFF7E5D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8BCE93-499F-4C6D-BBD1-FC5925CE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5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95473-469D-489D-8C82-C7CF2525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7D91FB-81D4-4D74-9AEA-89238514E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801D3-B8F7-4834-9C8E-4F98A0F5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54A705-6B5A-40D6-95E7-AD9AA649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56A9A-C07E-43A3-A1C2-813CF0F3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29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A08B9-1212-484C-89C1-246EF084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E0646-52F4-4241-9497-35A67E3A1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C94315-EF43-4E33-8FF4-C5B41B97F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D8B419-ECBB-4649-99C6-3BF1A939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24E9E1-BAD7-4156-A332-38DB5E27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B5BD8-D2CA-4CA9-9FF1-9540FDA5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66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A766F-1461-4DFD-A4CC-F40D887A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267B94-4899-4D2A-9A66-733334B8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074654-EC41-4025-9484-ED2D5AE0C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6236BD-80D4-477C-B73E-30B38D6B4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4B1401-DC4C-47E6-9EFC-E7EFF188C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D7FEE4-C8C4-460E-B757-F3566C97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3A3AA1-096B-4F83-9CAE-3C982616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9E6E1A-4CAC-40B2-A493-7EA31C2C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58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9DBC-284B-4E3C-B6AF-87863B7D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32C0C8-8800-4E45-A611-98CB608A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DE50EC-6C92-4188-9DD5-7780866D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E9452-DE6B-4B1A-8736-E0A0AAF5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2DB36C-0450-4277-8AE5-82D89165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4D6636-FDB4-4F81-A70D-31FE302D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0D47A-83A8-4926-BB2E-0D0EC6E6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7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004D4-FBBC-492F-8BEA-879EE71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D734C-0765-4414-8C98-B395EB76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EAB14E-5043-4E6A-A341-4413DB543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565FB1-5452-4701-9DFE-F6C2495D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0DA477-7CCA-4522-B19C-B85D8A16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1AEFD4-3EE7-4565-BC6B-1DCF97A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0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46541-65DC-41C7-8F98-E58A2A20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BC57C2-1483-4922-81A2-8F0607A3E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85561F-0785-409C-B382-686B91B1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010E53-620F-4FF3-A3C9-71A492E9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0D0627-B594-4342-A870-2992D08A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87AF30-227B-47D7-B8A4-58A1F0A5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EF9E6D-4311-44F2-A83E-6C2028C9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4370F9-6AEA-43C6-B2B5-6C4E58A8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C4E9F-1B0F-4567-BC41-3CF3A3E7D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1C06-8A29-46D7-8586-D42A210CCF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F6178-EC76-4FDA-A505-BCD7323F8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5676D-CFDE-408B-A78F-F8013EF37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0900-4954-42EE-B079-8C8C0B218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DB46F-BBCA-4B49-BCBD-661859DE6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第二回演習</a:t>
            </a:r>
            <a:r>
              <a:rPr lang="ja-JP" altLang="en-US" dirty="0"/>
              <a:t>解答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0AB916-7436-487E-9D04-4600C62BF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079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A5747-B6C1-4E8D-929D-7BD16DD6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ABC081_A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ECBA322-47F1-43F1-91B3-1DD70F7D0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3</a:t>
                </a:r>
                <a:r>
                  <a:rPr lang="ja-JP" altLang="en-US" dirty="0"/>
                  <a:t>桁の数から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の数を出力する問題</a:t>
                </a:r>
                <a:endParaRPr kumimoji="1" lang="en-US" altLang="ja-JP" dirty="0"/>
              </a:p>
              <a:p>
                <a:r>
                  <a:rPr lang="ja-JP" altLang="en-US" dirty="0"/>
                  <a:t>数字ではなく文字で扱ったほうが楽</a:t>
                </a:r>
                <a:endParaRPr kumimoji="1" lang="en-US" altLang="ja-JP" dirty="0"/>
              </a:p>
              <a:p>
                <a:r>
                  <a:rPr lang="ja-JP" altLang="en-US" dirty="0"/>
                  <a:t>今回の場合パターンは</a:t>
                </a:r>
                <a:r>
                  <a:rPr lang="en-US" altLang="ja-JP" dirty="0"/>
                  <a:t>8</a:t>
                </a:r>
                <a:r>
                  <a:rPr lang="ja-JP" altLang="en-US" dirty="0"/>
                  <a:t>通りしかないので、愚直に</a:t>
                </a:r>
                <a:r>
                  <a:rPr lang="en-US" altLang="ja-JP" dirty="0"/>
                  <a:t>if</a:t>
                </a:r>
                <a:r>
                  <a:rPr lang="ja-JP" altLang="en-US" dirty="0"/>
                  <a:t>文を並べるのも手</a:t>
                </a:r>
                <a:endParaRPr lang="en-US" altLang="ja-JP" dirty="0"/>
              </a:p>
              <a:p>
                <a:r>
                  <a:rPr lang="ja-JP" altLang="en-US" dirty="0"/>
                  <a:t>しかしカウントするための変数を作っておくとスマートに書ける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dirty="0"/>
                  <a:t>ひとつの文字列</a:t>
                </a:r>
                <a:r>
                  <a:rPr kumimoji="1" lang="en-US" altLang="ja-JP" dirty="0"/>
                  <a:t>s</a:t>
                </a:r>
                <a:r>
                  <a:rPr kumimoji="1" lang="ja-JP" altLang="en-US" dirty="0"/>
                  <a:t>として扱うとよい。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ECBA322-47F1-43F1-91B3-1DD70F7D0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09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2DB776-3187-4E6D-8AAF-BC3C530ADD9B}"/>
              </a:ext>
            </a:extLst>
          </p:cNvPr>
          <p:cNvSpPr/>
          <p:nvPr/>
        </p:nvSpPr>
        <p:spPr>
          <a:xfrm>
            <a:off x="518651" y="300692"/>
            <a:ext cx="9790471" cy="619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lvl="1">
              <a:lnSpc>
                <a:spcPct val="150000"/>
              </a:lnSpc>
            </a:pP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endParaRPr lang="en-US" altLang="ja-JP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"%s"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s);</a:t>
            </a:r>
          </a:p>
          <a:p>
            <a:pPr lvl="1">
              <a:lnSpc>
                <a:spcPct val="150000"/>
              </a:lnSpc>
            </a:pP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"3\n"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"0\n"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'0’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||(s[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||(s[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s[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>
              <a:lnSpc>
                <a:spcPct val="150000"/>
              </a:lnSpc>
            </a:pPr>
            <a:r>
              <a:rPr lang="en-US" altLang="ja-JP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"1\n"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ja-JP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ja-JP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"2\n"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endParaRPr lang="en-US" altLang="ja-JP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52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D3CA4CB-26A8-43A4-B4C1-2B9CDB2DBD7D}"/>
              </a:ext>
            </a:extLst>
          </p:cNvPr>
          <p:cNvSpPr/>
          <p:nvPr/>
        </p:nvSpPr>
        <p:spPr>
          <a:xfrm>
            <a:off x="1093837" y="196512"/>
            <a:ext cx="7696201" cy="646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en-US" altLang="ja-JP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s);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(s[</a:t>
            </a:r>
            <a:r>
              <a:rPr lang="en-US" altLang="ja-JP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(s[</a:t>
            </a:r>
            <a:r>
              <a:rPr lang="en-US" altLang="ja-JP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(s[</a:t>
            </a:r>
            <a:r>
              <a:rPr lang="en-US" altLang="ja-JP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358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23099-EE8C-430B-82DB-F7AAB99C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APG4b Ex6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A3E06C-E013-4754-85C6-6F483CD9C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53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A5747-B6C1-4E8D-929D-7BD16DD6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APG4b Ex6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CBA322-47F1-43F1-91B3-1DD70F7D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軽い電卓づくり</a:t>
            </a:r>
            <a:endParaRPr kumimoji="1" lang="en-US" altLang="ja-JP" dirty="0"/>
          </a:p>
          <a:p>
            <a:r>
              <a:rPr kumimoji="1" lang="ja-JP" altLang="en-US" dirty="0"/>
              <a:t>整数値</a:t>
            </a:r>
            <a:r>
              <a:rPr kumimoji="1" lang="en-US" altLang="ja-JP" dirty="0"/>
              <a:t>A, B</a:t>
            </a:r>
            <a:r>
              <a:rPr kumimoji="1" lang="ja-JP" altLang="en-US" dirty="0"/>
              <a:t>を読み取り、文字</a:t>
            </a:r>
            <a:r>
              <a:rPr kumimoji="1" lang="en-US" altLang="ja-JP" dirty="0"/>
              <a:t>op</a:t>
            </a:r>
            <a:r>
              <a:rPr kumimoji="1" lang="ja-JP" altLang="en-US" dirty="0"/>
              <a:t>を読み取り、</a:t>
            </a:r>
            <a:r>
              <a:rPr kumimoji="1" lang="en-US" altLang="ja-JP" dirty="0"/>
              <a:t>op</a:t>
            </a:r>
            <a:r>
              <a:rPr lang="ja-JP" altLang="en-US" dirty="0"/>
              <a:t>によって条件分岐</a:t>
            </a:r>
            <a:endParaRPr lang="en-US" altLang="ja-JP" dirty="0"/>
          </a:p>
          <a:p>
            <a:r>
              <a:rPr kumimoji="1" lang="ja-JP" altLang="en-US" dirty="0"/>
              <a:t>条件がいっぱいある </a:t>
            </a:r>
            <a:r>
              <a:rPr kumimoji="1" lang="en-US" altLang="ja-JP" dirty="0"/>
              <a:t>+ </a:t>
            </a:r>
            <a:r>
              <a:rPr lang="ja-JP" altLang="en-US" dirty="0"/>
              <a:t>「</a:t>
            </a:r>
            <a:r>
              <a:rPr lang="en-US" altLang="ja-JP" dirty="0"/>
              <a:t>op</a:t>
            </a:r>
            <a:r>
              <a:rPr lang="ja-JP" altLang="en-US" dirty="0"/>
              <a:t>が〇〇と等しい」という比較のみ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swit</a:t>
            </a:r>
            <a:r>
              <a:rPr lang="en-US" altLang="ja-JP" dirty="0"/>
              <a:t>ch</a:t>
            </a:r>
            <a:r>
              <a:rPr lang="ja-JP" altLang="en-US" dirty="0"/>
              <a:t>文で簡潔に書ける</a:t>
            </a:r>
            <a:r>
              <a:rPr lang="en-US" altLang="ja-JP" dirty="0"/>
              <a:t>(</a:t>
            </a:r>
            <a:r>
              <a:rPr lang="ja-JP" altLang="en-US" dirty="0"/>
              <a:t>別に使わなくても解けます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10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07F528-EAF8-4CE2-87F3-8CCB37472C53}"/>
              </a:ext>
            </a:extLst>
          </p:cNvPr>
          <p:cNvSpPr/>
          <p:nvPr/>
        </p:nvSpPr>
        <p:spPr>
          <a:xfrm>
            <a:off x="1197077" y="74235"/>
            <a:ext cx="6096000" cy="67095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ja-JP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B;</a:t>
            </a:r>
          </a:p>
          <a:p>
            <a:pPr lvl="1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op;</a:t>
            </a:r>
          </a:p>
          <a:p>
            <a:pPr lvl="1"/>
            <a:endParaRPr lang="en-US" altLang="ja-JP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ja-JP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%c %d"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&amp;A, &amp;op, &amp;B);</a:t>
            </a:r>
          </a:p>
          <a:p>
            <a:pPr lvl="1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(op) {</a:t>
            </a:r>
          </a:p>
          <a:p>
            <a:pPr lvl="2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3"/>
            <a:r>
              <a:rPr lang="en-US" altLang="ja-JP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+ B);</a:t>
            </a:r>
          </a:p>
          <a:p>
            <a:pPr lvl="3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3"/>
            <a:r>
              <a:rPr lang="en-US" altLang="ja-JP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- B);</a:t>
            </a:r>
          </a:p>
          <a:p>
            <a:pPr lvl="3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3"/>
            <a:r>
              <a:rPr lang="en-US" altLang="ja-JP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* B);</a:t>
            </a:r>
          </a:p>
          <a:p>
            <a:pPr lvl="3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3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 != </a:t>
            </a:r>
            <a:r>
              <a:rPr lang="en-US" altLang="ja-JP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/ B);</a:t>
            </a:r>
          </a:p>
          <a:p>
            <a:pPr lvl="3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"error\n"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3"/>
            <a:r>
              <a:rPr lang="en-US" altLang="ja-JP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"error\n"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ja-JP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ja-JP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16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23099-EE8C-430B-82DB-F7AAB99C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ABC065_A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A3E06C-E013-4754-85C6-6F483CD9C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B6155-47BD-4B02-9368-95879C97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ABC065_A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38B0A6-B9DE-4874-9531-A0F5C937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323"/>
            <a:ext cx="10515600" cy="4351338"/>
          </a:xfrm>
        </p:spPr>
        <p:txBody>
          <a:bodyPr/>
          <a:lstStyle/>
          <a:p>
            <a:r>
              <a:rPr lang="ja-JP" altLang="en-US" dirty="0"/>
              <a:t>分かりにくかったら絵を描くなりして考えるのが鉄則</a:t>
            </a:r>
            <a:endParaRPr lang="en-US" altLang="ja-JP" dirty="0"/>
          </a:p>
          <a:p>
            <a:r>
              <a:rPr lang="ja-JP" altLang="en-US" dirty="0"/>
              <a:t>今回は日数が話題になっているので、時間軸を描いてみる</a:t>
            </a:r>
            <a:endParaRPr lang="en-US" altLang="ja-JP" dirty="0"/>
          </a:p>
          <a:p>
            <a:r>
              <a:rPr kumimoji="1" lang="ja-JP" altLang="en-US" dirty="0"/>
              <a:t>買ってきた日を原点にとるとよい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76C462-A672-42E5-BDAA-627F4637A7F7}"/>
              </a:ext>
            </a:extLst>
          </p:cNvPr>
          <p:cNvCxnSpPr/>
          <p:nvPr/>
        </p:nvCxnSpPr>
        <p:spPr>
          <a:xfrm>
            <a:off x="1932039" y="5191432"/>
            <a:ext cx="7713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CFDE21-6A54-413D-B5AD-840354FFCA52}"/>
              </a:ext>
            </a:extLst>
          </p:cNvPr>
          <p:cNvSpPr txBox="1"/>
          <p:nvPr/>
        </p:nvSpPr>
        <p:spPr>
          <a:xfrm>
            <a:off x="4076704" y="5891828"/>
            <a:ext cx="149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賞味期限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6FEE42-960C-497D-86B6-F47D56B59A25}"/>
              </a:ext>
            </a:extLst>
          </p:cNvPr>
          <p:cNvSpPr txBox="1"/>
          <p:nvPr/>
        </p:nvSpPr>
        <p:spPr>
          <a:xfrm>
            <a:off x="2415050" y="5891828"/>
            <a:ext cx="83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買う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2F9B30-A610-4285-BB62-37498207E1D6}"/>
              </a:ext>
            </a:extLst>
          </p:cNvPr>
          <p:cNvSpPr txBox="1"/>
          <p:nvPr/>
        </p:nvSpPr>
        <p:spPr>
          <a:xfrm>
            <a:off x="6402034" y="5701971"/>
            <a:ext cx="18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賞味期限を</a:t>
            </a:r>
            <a:r>
              <a:rPr kumimoji="1" lang="en-US" altLang="ja-JP" sz="2400" dirty="0"/>
              <a:t>X</a:t>
            </a:r>
            <a:r>
              <a:rPr kumimoji="1" lang="ja-JP" altLang="en-US" sz="2400" dirty="0"/>
              <a:t>日過ぎる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C088F81-C7EE-4C64-A923-62722392A4BD}"/>
              </a:ext>
            </a:extLst>
          </p:cNvPr>
          <p:cNvSpPr/>
          <p:nvPr/>
        </p:nvSpPr>
        <p:spPr>
          <a:xfrm>
            <a:off x="2603090" y="5095568"/>
            <a:ext cx="206478" cy="206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3853050-45D1-47EA-8032-8BA049A6BD50}"/>
              </a:ext>
            </a:extLst>
          </p:cNvPr>
          <p:cNvSpPr/>
          <p:nvPr/>
        </p:nvSpPr>
        <p:spPr>
          <a:xfrm>
            <a:off x="4618706" y="5095568"/>
            <a:ext cx="206478" cy="206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496AED4-8C79-4C5B-8128-512D62FA0DB3}"/>
              </a:ext>
            </a:extLst>
          </p:cNvPr>
          <p:cNvSpPr/>
          <p:nvPr/>
        </p:nvSpPr>
        <p:spPr>
          <a:xfrm>
            <a:off x="7058332" y="5095568"/>
            <a:ext cx="206478" cy="206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6E578E-DEA1-48AF-86A7-5E85FBD6794D}"/>
              </a:ext>
            </a:extLst>
          </p:cNvPr>
          <p:cNvSpPr txBox="1"/>
          <p:nvPr/>
        </p:nvSpPr>
        <p:spPr>
          <a:xfrm>
            <a:off x="2514602" y="4554734"/>
            <a:ext cx="31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FD8218-E1C3-4981-A165-07371C4E9A82}"/>
              </a:ext>
            </a:extLst>
          </p:cNvPr>
          <p:cNvSpPr txBox="1"/>
          <p:nvPr/>
        </p:nvSpPr>
        <p:spPr>
          <a:xfrm>
            <a:off x="4525304" y="4554734"/>
            <a:ext cx="31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9A1D9A-5276-4760-84F5-2A73EBD14AD7}"/>
              </a:ext>
            </a:extLst>
          </p:cNvPr>
          <p:cNvSpPr txBox="1"/>
          <p:nvPr/>
        </p:nvSpPr>
        <p:spPr>
          <a:xfrm>
            <a:off x="6673645" y="4554734"/>
            <a:ext cx="97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+ X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38EF4CB-76DA-4B9A-ABEC-54C5C07A7B01}"/>
              </a:ext>
            </a:extLst>
          </p:cNvPr>
          <p:cNvSpPr txBox="1"/>
          <p:nvPr/>
        </p:nvSpPr>
        <p:spPr>
          <a:xfrm>
            <a:off x="9364615" y="5287297"/>
            <a:ext cx="76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</a:t>
            </a:r>
            <a:r>
              <a:rPr kumimoji="1" lang="ja-JP" altLang="en-US" sz="2400" dirty="0"/>
              <a:t>日</a:t>
            </a:r>
            <a:r>
              <a:rPr kumimoji="1" lang="en-US" altLang="ja-JP" sz="2400" dirty="0"/>
              <a:t>]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94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B6155-47BD-4B02-9368-95879C97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ABC065_A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38B0A6-B9DE-4874-9531-A0F5C937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323"/>
            <a:ext cx="10515600" cy="4351338"/>
          </a:xfrm>
        </p:spPr>
        <p:txBody>
          <a:bodyPr/>
          <a:lstStyle/>
          <a:p>
            <a:r>
              <a:rPr lang="en-US" altLang="ja-JP" dirty="0"/>
              <a:t>B</a:t>
            </a:r>
            <a:r>
              <a:rPr lang="ja-JP" altLang="en-US" dirty="0"/>
              <a:t>の位置で条件分岐すればよい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76C462-A672-42E5-BDAA-627F4637A7F7}"/>
              </a:ext>
            </a:extLst>
          </p:cNvPr>
          <p:cNvCxnSpPr/>
          <p:nvPr/>
        </p:nvCxnSpPr>
        <p:spPr>
          <a:xfrm>
            <a:off x="1932039" y="5191432"/>
            <a:ext cx="7713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CFDE21-6A54-413D-B5AD-840354FFCA52}"/>
              </a:ext>
            </a:extLst>
          </p:cNvPr>
          <p:cNvSpPr txBox="1"/>
          <p:nvPr/>
        </p:nvSpPr>
        <p:spPr>
          <a:xfrm>
            <a:off x="4076704" y="5891828"/>
            <a:ext cx="149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賞味期限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6FEE42-960C-497D-86B6-F47D56B59A25}"/>
              </a:ext>
            </a:extLst>
          </p:cNvPr>
          <p:cNvSpPr txBox="1"/>
          <p:nvPr/>
        </p:nvSpPr>
        <p:spPr>
          <a:xfrm>
            <a:off x="2415050" y="5891828"/>
            <a:ext cx="83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買う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2F9B30-A610-4285-BB62-37498207E1D6}"/>
              </a:ext>
            </a:extLst>
          </p:cNvPr>
          <p:cNvSpPr txBox="1"/>
          <p:nvPr/>
        </p:nvSpPr>
        <p:spPr>
          <a:xfrm>
            <a:off x="6402034" y="5701971"/>
            <a:ext cx="18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賞味期限を</a:t>
            </a:r>
            <a:r>
              <a:rPr kumimoji="1" lang="en-US" altLang="ja-JP" sz="2400" dirty="0"/>
              <a:t>X</a:t>
            </a:r>
            <a:r>
              <a:rPr kumimoji="1" lang="ja-JP" altLang="en-US" sz="2400" dirty="0"/>
              <a:t>日過ぎる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C088F81-C7EE-4C64-A923-62722392A4BD}"/>
              </a:ext>
            </a:extLst>
          </p:cNvPr>
          <p:cNvSpPr/>
          <p:nvPr/>
        </p:nvSpPr>
        <p:spPr>
          <a:xfrm>
            <a:off x="2603090" y="5095568"/>
            <a:ext cx="206478" cy="206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3853050-45D1-47EA-8032-8BA049A6BD50}"/>
              </a:ext>
            </a:extLst>
          </p:cNvPr>
          <p:cNvSpPr/>
          <p:nvPr/>
        </p:nvSpPr>
        <p:spPr>
          <a:xfrm>
            <a:off x="4618706" y="5095568"/>
            <a:ext cx="206478" cy="206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496AED4-8C79-4C5B-8128-512D62FA0DB3}"/>
              </a:ext>
            </a:extLst>
          </p:cNvPr>
          <p:cNvSpPr/>
          <p:nvPr/>
        </p:nvSpPr>
        <p:spPr>
          <a:xfrm>
            <a:off x="7058332" y="5095568"/>
            <a:ext cx="206478" cy="206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6E578E-DEA1-48AF-86A7-5E85FBD6794D}"/>
              </a:ext>
            </a:extLst>
          </p:cNvPr>
          <p:cNvSpPr txBox="1"/>
          <p:nvPr/>
        </p:nvSpPr>
        <p:spPr>
          <a:xfrm>
            <a:off x="2514602" y="4554734"/>
            <a:ext cx="31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FD8218-E1C3-4981-A165-07371C4E9A82}"/>
              </a:ext>
            </a:extLst>
          </p:cNvPr>
          <p:cNvSpPr txBox="1"/>
          <p:nvPr/>
        </p:nvSpPr>
        <p:spPr>
          <a:xfrm>
            <a:off x="4525304" y="4554734"/>
            <a:ext cx="31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9A1D9A-5276-4760-84F5-2A73EBD14AD7}"/>
              </a:ext>
            </a:extLst>
          </p:cNvPr>
          <p:cNvSpPr txBox="1"/>
          <p:nvPr/>
        </p:nvSpPr>
        <p:spPr>
          <a:xfrm>
            <a:off x="6673645" y="4554734"/>
            <a:ext cx="97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+ X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38EF4CB-76DA-4B9A-ABEC-54C5C07A7B01}"/>
              </a:ext>
            </a:extLst>
          </p:cNvPr>
          <p:cNvSpPr txBox="1"/>
          <p:nvPr/>
        </p:nvSpPr>
        <p:spPr>
          <a:xfrm>
            <a:off x="9364615" y="5287297"/>
            <a:ext cx="76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</a:t>
            </a:r>
            <a:r>
              <a:rPr kumimoji="1" lang="ja-JP" altLang="en-US" sz="2400" dirty="0"/>
              <a:t>日</a:t>
            </a:r>
            <a:r>
              <a:rPr kumimoji="1" lang="en-US" altLang="ja-JP" sz="2400" dirty="0"/>
              <a:t>]</a:t>
            </a:r>
            <a:endParaRPr kumimoji="1" lang="ja-JP" altLang="en-US" sz="2400" dirty="0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6D46E099-202D-41EF-A782-4775FE0D77BA}"/>
              </a:ext>
            </a:extLst>
          </p:cNvPr>
          <p:cNvSpPr/>
          <p:nvPr/>
        </p:nvSpPr>
        <p:spPr>
          <a:xfrm rot="16200000">
            <a:off x="3539099" y="3434806"/>
            <a:ext cx="350077" cy="1809141"/>
          </a:xfrm>
          <a:prstGeom prst="rightBrace">
            <a:avLst>
              <a:gd name="adj1" fmla="val 53927"/>
              <a:gd name="adj2" fmla="val 492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86B9A923-AA2D-4DF3-9258-CD5BA90E62DC}"/>
              </a:ext>
            </a:extLst>
          </p:cNvPr>
          <p:cNvSpPr/>
          <p:nvPr/>
        </p:nvSpPr>
        <p:spPr>
          <a:xfrm rot="16200000">
            <a:off x="5771081" y="3121347"/>
            <a:ext cx="309403" cy="2395384"/>
          </a:xfrm>
          <a:prstGeom prst="rightBrace">
            <a:avLst>
              <a:gd name="adj1" fmla="val 53927"/>
              <a:gd name="adj2" fmla="val 492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4FE8A188-1EBE-46DA-B181-4407D89CB5CB}"/>
              </a:ext>
            </a:extLst>
          </p:cNvPr>
          <p:cNvSpPr/>
          <p:nvPr/>
        </p:nvSpPr>
        <p:spPr>
          <a:xfrm rot="16200000">
            <a:off x="8181500" y="3142407"/>
            <a:ext cx="296535" cy="2336393"/>
          </a:xfrm>
          <a:prstGeom prst="rightBrace">
            <a:avLst>
              <a:gd name="adj1" fmla="val 53927"/>
              <a:gd name="adj2" fmla="val 492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1781DD-BD54-4A82-88F3-CCC36573659B}"/>
              </a:ext>
            </a:extLst>
          </p:cNvPr>
          <p:cNvSpPr txBox="1"/>
          <p:nvPr/>
        </p:nvSpPr>
        <p:spPr>
          <a:xfrm>
            <a:off x="2960750" y="3567225"/>
            <a:ext cx="158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deliciouts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74CD05-4AD9-4C62-B895-AF8C35EC7BAC}"/>
              </a:ext>
            </a:extLst>
          </p:cNvPr>
          <p:cNvSpPr txBox="1"/>
          <p:nvPr/>
        </p:nvSpPr>
        <p:spPr>
          <a:xfrm>
            <a:off x="5502996" y="3567224"/>
            <a:ext cx="845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safe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F42740-6C09-458C-9BA3-25101B9A7F4A}"/>
              </a:ext>
            </a:extLst>
          </p:cNvPr>
          <p:cNvSpPr txBox="1"/>
          <p:nvPr/>
        </p:nvSpPr>
        <p:spPr>
          <a:xfrm>
            <a:off x="7460833" y="3565222"/>
            <a:ext cx="177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dangerous</a:t>
            </a:r>
            <a:endParaRPr kumimoji="1" lang="ja-JP" altLang="en-US" sz="24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DAB1F00-15F3-4BC4-A172-E589F0301D9D}"/>
              </a:ext>
            </a:extLst>
          </p:cNvPr>
          <p:cNvSpPr/>
          <p:nvPr/>
        </p:nvSpPr>
        <p:spPr>
          <a:xfrm>
            <a:off x="3274141" y="5095568"/>
            <a:ext cx="206478" cy="2064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ED62B9-C3CB-4024-9080-6B190DFDBAFE}"/>
              </a:ext>
            </a:extLst>
          </p:cNvPr>
          <p:cNvSpPr txBox="1"/>
          <p:nvPr/>
        </p:nvSpPr>
        <p:spPr>
          <a:xfrm>
            <a:off x="3143557" y="4729767"/>
            <a:ext cx="136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B(</a:t>
            </a:r>
            <a:r>
              <a:rPr kumimoji="1" lang="ja-JP" altLang="en-US" sz="2400" dirty="0"/>
              <a:t>の例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352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DDF309-2972-404B-95F3-85F928932F77}"/>
              </a:ext>
            </a:extLst>
          </p:cNvPr>
          <p:cNvSpPr/>
          <p:nvPr/>
        </p:nvSpPr>
        <p:spPr>
          <a:xfrm>
            <a:off x="857865" y="637562"/>
            <a:ext cx="9849463" cy="558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A, B;</a:t>
            </a:r>
          </a:p>
          <a:p>
            <a:pPr lvl="1">
              <a:lnSpc>
                <a:spcPct val="150000"/>
              </a:lnSpc>
            </a:pP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%d %d"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&amp;X, &amp;A, &amp;B);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 A) 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"delicious\n"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 &amp;&amp; B &lt;= X + A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"safe\n"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"dangerous\n"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202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435A0-C626-4DBD-8A17-161E7047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9E18F-8BFE-421D-98F4-08E5F546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985390" cy="512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[if</a:t>
            </a:r>
            <a:r>
              <a:rPr kumimoji="1" lang="ja-JP" altLang="en-US" sz="2400" dirty="0"/>
              <a:t>文</a:t>
            </a:r>
            <a:r>
              <a:rPr kumimoji="1" lang="en-US" altLang="ja-JP" sz="2400" dirty="0"/>
              <a:t>] </a:t>
            </a:r>
          </a:p>
          <a:p>
            <a:pPr marL="0" indent="0">
              <a:buNone/>
            </a:pPr>
            <a:r>
              <a:rPr kumimoji="1" lang="en-US" altLang="ja-JP" sz="2400" dirty="0"/>
              <a:t>ABC086_A</a:t>
            </a:r>
          </a:p>
          <a:p>
            <a:pPr marL="0" indent="0">
              <a:buNone/>
            </a:pPr>
            <a:r>
              <a:rPr kumimoji="1" lang="en-US" altLang="ja-JP" sz="2400" dirty="0"/>
              <a:t>ABC049_A</a:t>
            </a:r>
          </a:p>
          <a:p>
            <a:pPr marL="0" indent="0">
              <a:buNone/>
            </a:pPr>
            <a:r>
              <a:rPr lang="en-US" altLang="ja-JP" sz="2400" dirty="0"/>
              <a:t>ABC081_A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[switch</a:t>
            </a:r>
            <a:r>
              <a:rPr lang="ja-JP" altLang="en-US" sz="2400" dirty="0"/>
              <a:t>文</a:t>
            </a:r>
            <a:r>
              <a:rPr lang="en-US" altLang="ja-JP" sz="2400" dirty="0"/>
              <a:t>]</a:t>
            </a:r>
          </a:p>
          <a:p>
            <a:pPr marL="0" indent="0">
              <a:buNone/>
            </a:pPr>
            <a:r>
              <a:rPr kumimoji="1" lang="en-US" altLang="ja-JP" sz="2400" dirty="0" err="1"/>
              <a:t>AtCoder</a:t>
            </a:r>
            <a:r>
              <a:rPr kumimoji="1" lang="en-US" altLang="ja-JP" sz="2400" dirty="0"/>
              <a:t> Programming Guide for Beginners Ex6 『</a:t>
            </a:r>
            <a:r>
              <a:rPr kumimoji="1" lang="ja-JP" altLang="en-US" sz="2400" dirty="0"/>
              <a:t>電卓を作ろう </a:t>
            </a:r>
            <a:r>
              <a:rPr lang="en-US" altLang="ja-JP" sz="2400" dirty="0"/>
              <a:t>』</a:t>
            </a:r>
          </a:p>
          <a:p>
            <a:pPr marL="0" indent="0">
              <a:buNone/>
            </a:pPr>
            <a:r>
              <a:rPr lang="en-US" altLang="ja-JP" sz="2400" dirty="0"/>
              <a:t>※</a:t>
            </a:r>
            <a:r>
              <a:rPr lang="ja-JP" altLang="en-US" sz="2400" dirty="0"/>
              <a:t>ページ内にあるサンプルソースは</a:t>
            </a:r>
            <a:r>
              <a:rPr lang="en-US" altLang="ja-JP" sz="2400" dirty="0"/>
              <a:t>C++</a:t>
            </a:r>
            <a:r>
              <a:rPr lang="ja-JP" altLang="en-US" sz="2400" dirty="0"/>
              <a:t>用のため、参考にしないでください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[</a:t>
            </a:r>
            <a:r>
              <a:rPr kumimoji="1" lang="ja-JP" altLang="en-US" sz="2400" dirty="0"/>
              <a:t>早く終わった人向け</a:t>
            </a:r>
            <a:r>
              <a:rPr kumimoji="1" lang="en-US" altLang="ja-JP" sz="2400" dirty="0"/>
              <a:t>]</a:t>
            </a:r>
          </a:p>
          <a:p>
            <a:pPr marL="0" indent="0">
              <a:buNone/>
            </a:pPr>
            <a:r>
              <a:rPr lang="en-US" altLang="ja-JP" sz="2400" dirty="0"/>
              <a:t>ABC065_A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9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23099-EE8C-430B-82DB-F7AAB99C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ABC086_A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A3E06C-E013-4754-85C6-6F483CD9C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4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65073-07F1-49E4-8EBE-5B59BBEA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ABC086_A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6FBC6-7F24-4C74-9B9C-5C656298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a*b</a:t>
            </a:r>
            <a:r>
              <a:rPr lang="ja-JP" altLang="en-US" sz="3600" dirty="0"/>
              <a:t>が偶数なら</a:t>
            </a:r>
            <a:r>
              <a:rPr lang="en-US" altLang="ja-JP" sz="3600" dirty="0"/>
              <a:t>”Odd”, </a:t>
            </a:r>
            <a:r>
              <a:rPr lang="ja-JP" altLang="en-US" sz="3600" dirty="0"/>
              <a:t>奇数なら</a:t>
            </a:r>
            <a:r>
              <a:rPr lang="en-US" altLang="ja-JP" sz="3600" dirty="0"/>
              <a:t>”Even”</a:t>
            </a:r>
            <a:r>
              <a:rPr lang="ja-JP" altLang="en-US" sz="3600" dirty="0"/>
              <a:t>と出力する</a:t>
            </a:r>
            <a:endParaRPr lang="en-US" altLang="ja-JP" sz="3600" dirty="0"/>
          </a:p>
          <a:p>
            <a:r>
              <a:rPr lang="en-US" altLang="ja-JP" sz="3600" dirty="0"/>
              <a:t>a*b</a:t>
            </a:r>
            <a:r>
              <a:rPr lang="ja-JP" altLang="en-US" sz="3600" dirty="0"/>
              <a:t>を</a:t>
            </a:r>
            <a:r>
              <a:rPr lang="en-US" altLang="ja-JP" sz="3600" dirty="0"/>
              <a:t>2</a:t>
            </a:r>
            <a:r>
              <a:rPr lang="ja-JP" altLang="en-US" sz="3600" dirty="0"/>
              <a:t>で割った余りで条件分岐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70778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F710F8-D9B6-4A56-932E-11EC43F15F3C}"/>
              </a:ext>
            </a:extLst>
          </p:cNvPr>
          <p:cNvSpPr/>
          <p:nvPr/>
        </p:nvSpPr>
        <p:spPr>
          <a:xfrm>
            <a:off x="931606" y="365501"/>
            <a:ext cx="9089923" cy="612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&amp;a, &amp;b);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* b %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"Odd\n"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 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"Even\n"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99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23099-EE8C-430B-82DB-F7AAB99C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ABC049_A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A3E06C-E013-4754-85C6-6F483CD9C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61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735AD-41B3-45C1-8626-A641B42F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ABC049_A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28BAE-4570-4A18-8E10-8A254D72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入力した文字が母音なら</a:t>
            </a:r>
            <a:r>
              <a:rPr kumimoji="1" lang="en-US" altLang="ja-JP" dirty="0"/>
              <a:t>”vowel”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そうでないなら</a:t>
            </a:r>
            <a:r>
              <a:rPr kumimoji="1" lang="en-US" altLang="ja-JP" dirty="0"/>
              <a:t>”consonant”</a:t>
            </a:r>
            <a:r>
              <a:rPr kumimoji="1" lang="ja-JP" altLang="en-US" dirty="0"/>
              <a:t>を出力する</a:t>
            </a:r>
            <a:endParaRPr kumimoji="1" lang="en-US" altLang="ja-JP" dirty="0"/>
          </a:p>
          <a:p>
            <a:r>
              <a:rPr lang="ja-JP" altLang="en-US" dirty="0"/>
              <a:t>母音は</a:t>
            </a:r>
            <a:r>
              <a:rPr lang="en-US" altLang="ja-JP" dirty="0"/>
              <a:t>’a’, ‘</a:t>
            </a:r>
            <a:r>
              <a:rPr lang="en-US" altLang="ja-JP" dirty="0" err="1"/>
              <a:t>i</a:t>
            </a:r>
            <a:r>
              <a:rPr lang="en-US" altLang="ja-JP" dirty="0"/>
              <a:t>’, ‘u’, ‘e’, ‘o’</a:t>
            </a:r>
          </a:p>
          <a:p>
            <a:r>
              <a:rPr kumimoji="1" lang="ja-JP" altLang="en-US" dirty="0"/>
              <a:t>入力文字</a:t>
            </a:r>
            <a:r>
              <a:rPr kumimoji="1" lang="en-US" altLang="ja-JP" dirty="0"/>
              <a:t>c</a:t>
            </a:r>
            <a:r>
              <a:rPr kumimoji="1" lang="ja-JP" altLang="en-US" dirty="0"/>
              <a:t>について、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『c</a:t>
            </a:r>
            <a:r>
              <a:rPr lang="ja-JP" altLang="en-US" dirty="0"/>
              <a:t>が</a:t>
            </a:r>
            <a:r>
              <a:rPr lang="en-US" altLang="ja-JP" dirty="0"/>
              <a:t>’a’</a:t>
            </a:r>
            <a:r>
              <a:rPr lang="ja-JP" altLang="en-US" dirty="0"/>
              <a:t>と等しい</a:t>
            </a:r>
            <a:r>
              <a:rPr lang="en-US" altLang="ja-JP" dirty="0"/>
              <a:t>』</a:t>
            </a:r>
            <a:r>
              <a:rPr lang="ja-JP" altLang="en-US" dirty="0"/>
              <a:t>または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『c</a:t>
            </a:r>
            <a:r>
              <a:rPr lang="ja-JP" altLang="en-US" dirty="0"/>
              <a:t>が</a:t>
            </a:r>
            <a:r>
              <a:rPr lang="en-US" altLang="ja-JP" dirty="0"/>
              <a:t>’</a:t>
            </a:r>
            <a:r>
              <a:rPr lang="en-US" altLang="ja-JP" dirty="0" err="1"/>
              <a:t>i</a:t>
            </a:r>
            <a:r>
              <a:rPr lang="en-US" altLang="ja-JP" dirty="0"/>
              <a:t>’</a:t>
            </a:r>
            <a:r>
              <a:rPr lang="ja-JP" altLang="en-US" dirty="0"/>
              <a:t>と等しい</a:t>
            </a:r>
            <a:r>
              <a:rPr lang="en-US" altLang="ja-JP" dirty="0"/>
              <a:t>』</a:t>
            </a:r>
            <a:r>
              <a:rPr lang="ja-JP" altLang="en-US" dirty="0"/>
              <a:t>または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『c</a:t>
            </a:r>
            <a:r>
              <a:rPr lang="ja-JP" altLang="en-US" dirty="0"/>
              <a:t>が</a:t>
            </a:r>
            <a:r>
              <a:rPr lang="en-US" altLang="ja-JP" dirty="0"/>
              <a:t>’u’</a:t>
            </a:r>
            <a:r>
              <a:rPr lang="ja-JP" altLang="en-US" dirty="0"/>
              <a:t>と等しい</a:t>
            </a:r>
            <a:r>
              <a:rPr lang="en-US" altLang="ja-JP" dirty="0"/>
              <a:t>』</a:t>
            </a:r>
            <a:r>
              <a:rPr lang="ja-JP" altLang="en-US" dirty="0"/>
              <a:t>または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『c</a:t>
            </a:r>
            <a:r>
              <a:rPr lang="ja-JP" altLang="en-US" dirty="0"/>
              <a:t>が</a:t>
            </a:r>
            <a:r>
              <a:rPr lang="en-US" altLang="ja-JP" dirty="0"/>
              <a:t>’e’</a:t>
            </a:r>
            <a:r>
              <a:rPr lang="ja-JP" altLang="en-US" dirty="0"/>
              <a:t>と等しい</a:t>
            </a:r>
            <a:r>
              <a:rPr lang="en-US" altLang="ja-JP" dirty="0"/>
              <a:t>』</a:t>
            </a:r>
            <a:r>
              <a:rPr lang="ja-JP" altLang="en-US" dirty="0"/>
              <a:t>または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『c</a:t>
            </a:r>
            <a:r>
              <a:rPr lang="ja-JP" altLang="en-US" dirty="0"/>
              <a:t>が</a:t>
            </a:r>
            <a:r>
              <a:rPr lang="en-US" altLang="ja-JP" dirty="0"/>
              <a:t>’o’</a:t>
            </a:r>
            <a:r>
              <a:rPr lang="ja-JP" altLang="en-US" dirty="0"/>
              <a:t>と等しい</a:t>
            </a:r>
            <a:r>
              <a:rPr lang="en-US" altLang="ja-JP" dirty="0"/>
              <a:t>』</a:t>
            </a:r>
          </a:p>
          <a:p>
            <a:pPr marL="0" indent="0">
              <a:buNone/>
            </a:pPr>
            <a:r>
              <a:rPr lang="ja-JP" altLang="en-US" dirty="0"/>
              <a:t>が母音である条件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319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8E8B78-9332-46CF-A277-7D1525567EC1}"/>
              </a:ext>
            </a:extLst>
          </p:cNvPr>
          <p:cNvSpPr/>
          <p:nvPr/>
        </p:nvSpPr>
        <p:spPr>
          <a:xfrm>
            <a:off x="725128" y="365501"/>
            <a:ext cx="10741743" cy="612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&amp;c);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 ==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c ==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c ==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c ==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c ==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"vowel\n"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"consonant\n"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22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23099-EE8C-430B-82DB-F7AAB99C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ABC081_A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A3E06C-E013-4754-85C6-6F483CD9C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5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642</Words>
  <Application>Microsoft Office PowerPoint</Application>
  <PresentationFormat>ワイド画面</PresentationFormat>
  <Paragraphs>157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第二回演習解答</vt:lpstr>
      <vt:lpstr>演習</vt:lpstr>
      <vt:lpstr>ABC086_A</vt:lpstr>
      <vt:lpstr>ABC086_A</vt:lpstr>
      <vt:lpstr>PowerPoint プレゼンテーション</vt:lpstr>
      <vt:lpstr>ABC049_A</vt:lpstr>
      <vt:lpstr>ABC049_A</vt:lpstr>
      <vt:lpstr>PowerPoint プレゼンテーション</vt:lpstr>
      <vt:lpstr>ABC081_A</vt:lpstr>
      <vt:lpstr>ABC081_A</vt:lpstr>
      <vt:lpstr>PowerPoint プレゼンテーション</vt:lpstr>
      <vt:lpstr>PowerPoint プレゼンテーション</vt:lpstr>
      <vt:lpstr>APG4b Ex6</vt:lpstr>
      <vt:lpstr>APG4b Ex6</vt:lpstr>
      <vt:lpstr>PowerPoint プレゼンテーション</vt:lpstr>
      <vt:lpstr>ABC065_A</vt:lpstr>
      <vt:lpstr>ABC065_A</vt:lpstr>
      <vt:lpstr>ABC065_A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第二回演習解答</dc:title>
  <dc:creator>r.yamamoto.032</dc:creator>
  <cp:lastModifiedBy>r.yamamoto.032</cp:lastModifiedBy>
  <cp:revision>38</cp:revision>
  <dcterms:created xsi:type="dcterms:W3CDTF">2018-05-15T05:41:00Z</dcterms:created>
  <dcterms:modified xsi:type="dcterms:W3CDTF">2018-05-15T11:00:53Z</dcterms:modified>
</cp:coreProperties>
</file>